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embeddings/Microsoft_Equation21.bin" ContentType="application/vnd.openxmlformats-officedocument.oleObject"/>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embeddings/Microsoft_Equation22.bin" ContentType="application/vnd.openxmlformats-officedocument.oleObject"/>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embeddings/Microsoft_Equation8.bin" ContentType="application/vnd.openxmlformats-officedocument.oleObject"/>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Default Extension="wmf" ContentType="image/x-wmf"/>
  <Override PartName="/ppt/notesSlides/notesSlide4.xml" ContentType="application/vnd.openxmlformats-officedocument.presentationml.notesSlide+xml"/>
  <Override PartName="/ppt/embeddings/Microsoft_Equation11.bin" ContentType="application/vnd.openxmlformats-officedocument.oleObject"/>
  <Override PartName="/ppt/embeddings/Microsoft_Equation12.bin" ContentType="application/vnd.openxmlformats-officedocument.oleObject"/>
  <Override PartName="/ppt/embeddings/Microsoft_Equation19.bin" ContentType="application/vnd.openxmlformats-officedocument.oleObject"/>
  <Override PartName="/ppt/embeddings/Microsoft_Equation4.bin" ContentType="application/vnd.openxmlformats-officedocument.oleObject"/>
  <Override PartName="/ppt/embeddings/Microsoft_Equation20.bin" ContentType="application/vnd.openxmlformats-officedocument.oleObject"/>
  <Override PartName="/ppt/handoutMasters/handoutMaster1.xml" ContentType="application/vnd.openxmlformats-officedocument.presentationml.handoutMaster+xml"/>
  <Override PartName="/ppt/slides/slide13.xml" ContentType="application/vnd.openxmlformats-officedocument.presentationml.slide+xml"/>
  <Override PartName="/ppt/embeddings/Microsoft_Equation23.bin" ContentType="application/vnd.openxmlformats-officedocument.oleObject"/>
  <Override PartName="/ppt/embeddings/Microsoft_Equation5.bin" ContentType="application/vnd.openxmlformats-officedocument.oleObject"/>
  <Override PartName="/ppt/slides/slide20.xml" ContentType="application/vnd.openxmlformats-officedocument.presentationml.slide+xml"/>
  <Override PartName="/ppt/slides/slide17.xml" ContentType="application/vnd.openxmlformats-officedocument.presentationml.slide+xml"/>
  <Override PartName="/ppt/embeddings/Microsoft_Equation18.bin" ContentType="application/vnd.openxmlformats-officedocument.oleObject"/>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Default Extension="emf" ContentType="image/x-emf"/>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Default Extension="png" ContentType="image/png"/>
  <Override PartName="/ppt/embeddings/Microsoft_Equation1.bin" ContentType="application/vnd.openxmlformats-officedocument.oleObject"/>
  <Override PartName="/ppt/slides/slide27.xml" ContentType="application/vnd.openxmlformats-officedocument.presentationml.slide+xml"/>
  <Override PartName="/docProps/core.xml" ContentType="application/vnd.openxmlformats-package.core-properties+xml"/>
  <Override PartName="/ppt/slideLayouts/slideLayout16.xml" ContentType="application/vnd.openxmlformats-officedocument.presentationml.slideLayout+xml"/>
  <Override PartName="/ppt/slides/slide56.xml" ContentType="application/vnd.openxmlformats-officedocument.presentationml.slide+xml"/>
  <Override PartName="/ppt/embeddings/Microsoft_Equation24.bin" ContentType="application/vnd.openxmlformats-officedocument.oleObject"/>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slides/slide53.xml" ContentType="application/vnd.openxmlformats-officedocument.presentationml.slide+xml"/>
  <Override PartName="/ppt/slides/slide76.xml" ContentType="application/vnd.openxmlformats-officedocument.presentationml.slide+xml"/>
  <Override PartName="/ppt/slideLayouts/slideLayout19.xml" ContentType="application/vnd.openxmlformats-officedocument.presentationml.slideLayout+xml"/>
  <Override PartName="/ppt/embeddings/Microsoft_Equation3.bin" ContentType="application/vnd.openxmlformats-officedocument.oleObject"/>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embeddings/Microsoft_Equation15.bin" ContentType="application/vnd.openxmlformats-officedocument.oleObject"/>
  <Override PartName="/ppt/slides/slide2.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embeddings/Microsoft_Equation16.bin" ContentType="application/vnd.openxmlformats-officedocument.oleObject"/>
  <Override PartName="/ppt/notesSlides/notesSlide3.xml" ContentType="application/vnd.openxmlformats-officedocument.presentationml.notesSlide+xml"/>
  <Override PartName="/ppt/embeddings/Microsoft_Equation25.bin" ContentType="application/vnd.openxmlformats-officedocument.oleObject"/>
  <Override PartName="/ppt/slides/slide58.xml" ContentType="application/vnd.openxmlformats-officedocument.presentationml.slide+xml"/>
  <Default Extension="xml" ContentType="application/xml"/>
  <Override PartName="/ppt/embeddings/Microsoft_Equation14.bin" ContentType="application/vnd.openxmlformats-officedocument.oleObject"/>
  <Override PartName="/ppt/slides/slide26.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embeddings/Microsoft_Equation2.bin" ContentType="application/vnd.openxmlformats-officedocument.oleObject"/>
  <Override PartName="/ppt/embeddings/Microsoft_Equation26.bin" ContentType="application/vnd.openxmlformats-officedocument.oleObject"/>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embeddings/Microsoft_Equation10.bin" ContentType="application/vnd.openxmlformats-officedocument.oleObject"/>
  <Override PartName="/ppt/slides/slide34.xml" ContentType="application/vnd.openxmlformats-officedocument.presentationml.slide+xml"/>
  <Override PartName="/ppt/slides/slide44.xml" ContentType="application/vnd.openxmlformats-officedocument.presentationml.slide+xml"/>
  <Override PartName="/ppt/embeddings/Microsoft_Equation7.bin" ContentType="application/vnd.openxmlformats-officedocument.oleObject"/>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s/slide70.xml" ContentType="application/vnd.openxmlformats-officedocument.presentationml.slide+xml"/>
  <Override PartName="/ppt/embeddings/Microsoft_Equation13.bin" ContentType="application/vnd.openxmlformats-officedocument.oleObject"/>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slides/slide72.xml" ContentType="application/vnd.openxmlformats-officedocument.presentationml.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slides/slide8.xml" ContentType="application/vnd.openxmlformats-officedocument.presentationml.slide+xml"/>
  <Override PartName="/ppt/embeddings/Microsoft_Equation9.bin" ContentType="application/vnd.openxmlformats-officedocument.oleObject"/>
  <Override PartName="/ppt/slides/slide15.xml" ContentType="application/vnd.openxmlformats-officedocument.presentationml.slide+xml"/>
  <Override PartName="/ppt/embeddings/Microsoft_Equation27.bin" ContentType="application/vnd.openxmlformats-officedocument.oleObject"/>
  <Override PartName="/ppt/embeddings/Microsoft_Equation6.bin" ContentType="application/vnd.openxmlformats-officedocument.oleObject"/>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embeddings/Microsoft_Equation17.bin" ContentType="application/vnd.openxmlformats-officedocument.oleObject"/>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Default Extension="pdf" ContentType="application/pdf"/>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9" r:id="rId1"/>
    <p:sldMasterId id="2147483697" r:id="rId2"/>
  </p:sldMasterIdLst>
  <p:notesMasterIdLst>
    <p:notesMasterId r:id="rId80"/>
  </p:notesMasterIdLst>
  <p:handoutMasterIdLst>
    <p:handoutMasterId r:id="rId81"/>
  </p:handoutMasterIdLst>
  <p:sldIdLst>
    <p:sldId id="256" r:id="rId3"/>
    <p:sldId id="312" r:id="rId4"/>
    <p:sldId id="450" r:id="rId5"/>
    <p:sldId id="315" r:id="rId6"/>
    <p:sldId id="432" r:id="rId7"/>
    <p:sldId id="316" r:id="rId8"/>
    <p:sldId id="322" r:id="rId9"/>
    <p:sldId id="318" r:id="rId10"/>
    <p:sldId id="321" r:id="rId11"/>
    <p:sldId id="375" r:id="rId12"/>
    <p:sldId id="436" r:id="rId13"/>
    <p:sldId id="377" r:id="rId14"/>
    <p:sldId id="374" r:id="rId15"/>
    <p:sldId id="373" r:id="rId16"/>
    <p:sldId id="423" r:id="rId17"/>
    <p:sldId id="437" r:id="rId18"/>
    <p:sldId id="324" r:id="rId19"/>
    <p:sldId id="365" r:id="rId20"/>
    <p:sldId id="289" r:id="rId21"/>
    <p:sldId id="291" r:id="rId22"/>
    <p:sldId id="381" r:id="rId23"/>
    <p:sldId id="382" r:id="rId24"/>
    <p:sldId id="388" r:id="rId25"/>
    <p:sldId id="265" r:id="rId26"/>
    <p:sldId id="394" r:id="rId27"/>
    <p:sldId id="433" r:id="rId28"/>
    <p:sldId id="434" r:id="rId29"/>
    <p:sldId id="435" r:id="rId30"/>
    <p:sldId id="438" r:id="rId31"/>
    <p:sldId id="424" r:id="rId32"/>
    <p:sldId id="387" r:id="rId33"/>
    <p:sldId id="390" r:id="rId34"/>
    <p:sldId id="391" r:id="rId35"/>
    <p:sldId id="393" r:id="rId36"/>
    <p:sldId id="396" r:id="rId37"/>
    <p:sldId id="429" r:id="rId38"/>
    <p:sldId id="431" r:id="rId39"/>
    <p:sldId id="397" r:id="rId40"/>
    <p:sldId id="398" r:id="rId41"/>
    <p:sldId id="401" r:id="rId42"/>
    <p:sldId id="439" r:id="rId43"/>
    <p:sldId id="395" r:id="rId44"/>
    <p:sldId id="402" r:id="rId45"/>
    <p:sldId id="403" r:id="rId46"/>
    <p:sldId id="405" r:id="rId47"/>
    <p:sldId id="406" r:id="rId48"/>
    <p:sldId id="440" r:id="rId49"/>
    <p:sldId id="407" r:id="rId50"/>
    <p:sldId id="409" r:id="rId51"/>
    <p:sldId id="410" r:id="rId52"/>
    <p:sldId id="411" r:id="rId53"/>
    <p:sldId id="412" r:id="rId54"/>
    <p:sldId id="408" r:id="rId55"/>
    <p:sldId id="413" r:id="rId56"/>
    <p:sldId id="414" r:id="rId57"/>
    <p:sldId id="459" r:id="rId58"/>
    <p:sldId id="416" r:id="rId59"/>
    <p:sldId id="417" r:id="rId60"/>
    <p:sldId id="418" r:id="rId61"/>
    <p:sldId id="419" r:id="rId62"/>
    <p:sldId id="420" r:id="rId63"/>
    <p:sldId id="421" r:id="rId64"/>
    <p:sldId id="425" r:id="rId65"/>
    <p:sldId id="426" r:id="rId66"/>
    <p:sldId id="427" r:id="rId67"/>
    <p:sldId id="454" r:id="rId68"/>
    <p:sldId id="447" r:id="rId69"/>
    <p:sldId id="460" r:id="rId70"/>
    <p:sldId id="455" r:id="rId71"/>
    <p:sldId id="461" r:id="rId72"/>
    <p:sldId id="462" r:id="rId73"/>
    <p:sldId id="451" r:id="rId74"/>
    <p:sldId id="452" r:id="rId75"/>
    <p:sldId id="453" r:id="rId76"/>
    <p:sldId id="456" r:id="rId77"/>
    <p:sldId id="457" r:id="rId78"/>
    <p:sldId id="458" r:id="rId7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Garamond" pitchFamily="18" charset="0"/>
        <a:ea typeface="+mn-ea"/>
        <a:cs typeface="+mn-cs"/>
      </a:defRPr>
    </a:lvl1pPr>
    <a:lvl2pPr marL="457200" algn="l" rtl="0" fontAlgn="base">
      <a:spcBef>
        <a:spcPct val="0"/>
      </a:spcBef>
      <a:spcAft>
        <a:spcPct val="0"/>
      </a:spcAft>
      <a:defRPr kern="1200">
        <a:solidFill>
          <a:schemeClr val="tx1"/>
        </a:solidFill>
        <a:latin typeface="Garamond" pitchFamily="18" charset="0"/>
        <a:ea typeface="+mn-ea"/>
        <a:cs typeface="+mn-cs"/>
      </a:defRPr>
    </a:lvl2pPr>
    <a:lvl3pPr marL="914400" algn="l" rtl="0" fontAlgn="base">
      <a:spcBef>
        <a:spcPct val="0"/>
      </a:spcBef>
      <a:spcAft>
        <a:spcPct val="0"/>
      </a:spcAft>
      <a:defRPr kern="1200">
        <a:solidFill>
          <a:schemeClr val="tx1"/>
        </a:solidFill>
        <a:latin typeface="Garamond" pitchFamily="18" charset="0"/>
        <a:ea typeface="+mn-ea"/>
        <a:cs typeface="+mn-cs"/>
      </a:defRPr>
    </a:lvl3pPr>
    <a:lvl4pPr marL="1371600" algn="l" rtl="0" fontAlgn="base">
      <a:spcBef>
        <a:spcPct val="0"/>
      </a:spcBef>
      <a:spcAft>
        <a:spcPct val="0"/>
      </a:spcAft>
      <a:defRPr kern="1200">
        <a:solidFill>
          <a:schemeClr val="tx1"/>
        </a:solidFill>
        <a:latin typeface="Garamond" pitchFamily="18" charset="0"/>
        <a:ea typeface="+mn-ea"/>
        <a:cs typeface="+mn-cs"/>
      </a:defRPr>
    </a:lvl4pPr>
    <a:lvl5pPr marL="1828800" algn="l" rtl="0" fontAlgn="base">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C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171" autoAdjust="0"/>
    <p:restoredTop sz="94660"/>
  </p:normalViewPr>
  <p:slideViewPr>
    <p:cSldViewPr>
      <p:cViewPr varScale="1">
        <p:scale>
          <a:sx n="137" d="100"/>
          <a:sy n="137" d="100"/>
        </p:scale>
        <p:origin x="-166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2.xml"/><Relationship Id="rId60" Type="http://schemas.openxmlformats.org/officeDocument/2006/relationships/slide" Target="slides/slide58.xml"/><Relationship Id="rId39" Type="http://schemas.openxmlformats.org/officeDocument/2006/relationships/slide" Target="slides/slide37.xml"/><Relationship Id="rId70" Type="http://schemas.openxmlformats.org/officeDocument/2006/relationships/slide" Target="slides/slide68.xml"/><Relationship Id="rId7" Type="http://schemas.openxmlformats.org/officeDocument/2006/relationships/slide" Target="slides/slide5.xml"/><Relationship Id="rId43" Type="http://schemas.openxmlformats.org/officeDocument/2006/relationships/slide" Target="slides/slide41.xml"/><Relationship Id="rId74" Type="http://schemas.openxmlformats.org/officeDocument/2006/relationships/slide" Target="slides/slide72.xml"/><Relationship Id="rId25" Type="http://schemas.openxmlformats.org/officeDocument/2006/relationships/slide" Target="slides/slide23.xml"/><Relationship Id="rId10" Type="http://schemas.openxmlformats.org/officeDocument/2006/relationships/slide" Target="slides/slide8.xml"/><Relationship Id="rId50" Type="http://schemas.openxmlformats.org/officeDocument/2006/relationships/slide" Target="slides/slide48.xml"/><Relationship Id="rId77" Type="http://schemas.openxmlformats.org/officeDocument/2006/relationships/slide" Target="slides/slide75.xml"/><Relationship Id="rId63" Type="http://schemas.openxmlformats.org/officeDocument/2006/relationships/slide" Target="slides/slide61.xml"/><Relationship Id="rId17" Type="http://schemas.openxmlformats.org/officeDocument/2006/relationships/slide" Target="slides/slide15.xml"/><Relationship Id="rId85" Type="http://schemas.openxmlformats.org/officeDocument/2006/relationships/theme" Target="theme/theme1.xml"/><Relationship Id="rId9" Type="http://schemas.openxmlformats.org/officeDocument/2006/relationships/slide" Target="slides/slide7.xml"/><Relationship Id="rId18" Type="http://schemas.openxmlformats.org/officeDocument/2006/relationships/slide" Target="slides/slide16.xml"/><Relationship Id="rId27" Type="http://schemas.openxmlformats.org/officeDocument/2006/relationships/slide" Target="slides/slide25.xml"/><Relationship Id="rId71" Type="http://schemas.openxmlformats.org/officeDocument/2006/relationships/slide" Target="slides/slide69.xml"/><Relationship Id="rId14" Type="http://schemas.openxmlformats.org/officeDocument/2006/relationships/slide" Target="slides/slide12.xml"/><Relationship Id="rId4" Type="http://schemas.openxmlformats.org/officeDocument/2006/relationships/slide" Target="slides/slide2.xml"/><Relationship Id="rId28" Type="http://schemas.openxmlformats.org/officeDocument/2006/relationships/slide" Target="slides/slide26.xml"/><Relationship Id="rId45" Type="http://schemas.openxmlformats.org/officeDocument/2006/relationships/slide" Target="slides/slide43.xml"/><Relationship Id="rId58" Type="http://schemas.openxmlformats.org/officeDocument/2006/relationships/slide" Target="slides/slide56.xml"/><Relationship Id="rId42" Type="http://schemas.openxmlformats.org/officeDocument/2006/relationships/slide" Target="slides/slide40.xml"/><Relationship Id="rId73" Type="http://schemas.openxmlformats.org/officeDocument/2006/relationships/slide" Target="slides/slide71.xml"/><Relationship Id="rId6" Type="http://schemas.openxmlformats.org/officeDocument/2006/relationships/slide" Target="slides/slide4.xml"/><Relationship Id="rId49" Type="http://schemas.openxmlformats.org/officeDocument/2006/relationships/slide" Target="slides/slide47.xml"/><Relationship Id="rId44" Type="http://schemas.openxmlformats.org/officeDocument/2006/relationships/slide" Target="slides/slide42.xml"/><Relationship Id="rId82" Type="http://schemas.openxmlformats.org/officeDocument/2006/relationships/printerSettings" Target="printerSettings/printerSettings1.bin"/><Relationship Id="rId69" Type="http://schemas.openxmlformats.org/officeDocument/2006/relationships/slide" Target="slides/slide67.xml"/><Relationship Id="rId19" Type="http://schemas.openxmlformats.org/officeDocument/2006/relationships/slide" Target="slides/slide17.xml"/><Relationship Id="rId38" Type="http://schemas.openxmlformats.org/officeDocument/2006/relationships/slide" Target="slides/slide36.xml"/><Relationship Id="rId20" Type="http://schemas.openxmlformats.org/officeDocument/2006/relationships/slide" Target="slides/slide18.xml"/><Relationship Id="rId2" Type="http://schemas.openxmlformats.org/officeDocument/2006/relationships/slideMaster" Target="slideMasters/slideMaster2.xml"/><Relationship Id="rId46" Type="http://schemas.openxmlformats.org/officeDocument/2006/relationships/slide" Target="slides/slide44.xml"/><Relationship Id="rId57" Type="http://schemas.openxmlformats.org/officeDocument/2006/relationships/slide" Target="slides/slide55.xml"/><Relationship Id="rId59" Type="http://schemas.openxmlformats.org/officeDocument/2006/relationships/slide" Target="slides/slide57.xml"/><Relationship Id="rId35" Type="http://schemas.openxmlformats.org/officeDocument/2006/relationships/slide" Target="slides/slide33.xml"/><Relationship Id="rId51" Type="http://schemas.openxmlformats.org/officeDocument/2006/relationships/slide" Target="slides/slide49.xml"/><Relationship Id="rId55" Type="http://schemas.openxmlformats.org/officeDocument/2006/relationships/slide" Target="slides/slide53.xml"/><Relationship Id="rId31" Type="http://schemas.openxmlformats.org/officeDocument/2006/relationships/slide" Target="slides/slide29.xml"/><Relationship Id="rId34" Type="http://schemas.openxmlformats.org/officeDocument/2006/relationships/slide" Target="slides/slide32.xml"/><Relationship Id="rId40" Type="http://schemas.openxmlformats.org/officeDocument/2006/relationships/slide" Target="slides/slide38.xml"/><Relationship Id="rId62" Type="http://schemas.openxmlformats.org/officeDocument/2006/relationships/slide" Target="slides/slide60.xml"/><Relationship Id="rId66" Type="http://schemas.openxmlformats.org/officeDocument/2006/relationships/slide" Target="slides/slide64.xml"/><Relationship Id="rId36" Type="http://schemas.openxmlformats.org/officeDocument/2006/relationships/slide" Target="slides/slide34.xml"/><Relationship Id="rId72" Type="http://schemas.openxmlformats.org/officeDocument/2006/relationships/slide" Target="slides/slide70.xml"/><Relationship Id="rId1" Type="http://schemas.openxmlformats.org/officeDocument/2006/relationships/slideMaster" Target="slideMasters/slideMaster1.xml"/><Relationship Id="rId24" Type="http://schemas.openxmlformats.org/officeDocument/2006/relationships/slide" Target="slides/slide22.xml"/><Relationship Id="rId47" Type="http://schemas.openxmlformats.org/officeDocument/2006/relationships/slide" Target="slides/slide45.xml"/><Relationship Id="rId56" Type="http://schemas.openxmlformats.org/officeDocument/2006/relationships/slide" Target="slides/slide54.xml"/><Relationship Id="rId48" Type="http://schemas.openxmlformats.org/officeDocument/2006/relationships/slide" Target="slides/slide46.xml"/><Relationship Id="rId75" Type="http://schemas.openxmlformats.org/officeDocument/2006/relationships/slide" Target="slides/slide73.xml"/><Relationship Id="rId8" Type="http://schemas.openxmlformats.org/officeDocument/2006/relationships/slide" Target="slides/slide6.xml"/><Relationship Id="rId13" Type="http://schemas.openxmlformats.org/officeDocument/2006/relationships/slide" Target="slides/slide11.xml"/><Relationship Id="rId32" Type="http://schemas.openxmlformats.org/officeDocument/2006/relationships/slide" Target="slides/slide30.xml"/><Relationship Id="rId37" Type="http://schemas.openxmlformats.org/officeDocument/2006/relationships/slide" Target="slides/slide35.xml"/><Relationship Id="rId52" Type="http://schemas.openxmlformats.org/officeDocument/2006/relationships/slide" Target="slides/slide50.xml"/><Relationship Id="rId65" Type="http://schemas.openxmlformats.org/officeDocument/2006/relationships/slide" Target="slides/slide63.xml"/><Relationship Id="rId67" Type="http://schemas.openxmlformats.org/officeDocument/2006/relationships/slide" Target="slides/slide65.xml"/><Relationship Id="rId54" Type="http://schemas.openxmlformats.org/officeDocument/2006/relationships/slide" Target="slides/slide52.xml"/><Relationship Id="rId12" Type="http://schemas.openxmlformats.org/officeDocument/2006/relationships/slide" Target="slides/slide10.xml"/><Relationship Id="rId76" Type="http://schemas.openxmlformats.org/officeDocument/2006/relationships/slide" Target="slides/slide74.xml"/><Relationship Id="rId79" Type="http://schemas.openxmlformats.org/officeDocument/2006/relationships/slide" Target="slides/slide77.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3" Type="http://schemas.openxmlformats.org/officeDocument/2006/relationships/slide" Target="slides/slide1.xml"/><Relationship Id="rId86" Type="http://schemas.openxmlformats.org/officeDocument/2006/relationships/tableStyles" Target="tableStyles.xml"/><Relationship Id="rId23" Type="http://schemas.openxmlformats.org/officeDocument/2006/relationships/slide" Target="slides/slide21.xml"/><Relationship Id="rId61" Type="http://schemas.openxmlformats.org/officeDocument/2006/relationships/slide" Target="slides/slide59.xml"/><Relationship Id="rId53" Type="http://schemas.openxmlformats.org/officeDocument/2006/relationships/slide" Target="slides/slide51.xml"/><Relationship Id="rId84" Type="http://schemas.openxmlformats.org/officeDocument/2006/relationships/viewProps" Target="viewProps.xml"/><Relationship Id="rId26" Type="http://schemas.openxmlformats.org/officeDocument/2006/relationships/slide" Target="slides/slide24.xml"/><Relationship Id="rId30" Type="http://schemas.openxmlformats.org/officeDocument/2006/relationships/slide" Target="slides/slide28.xml"/><Relationship Id="rId11" Type="http://schemas.openxmlformats.org/officeDocument/2006/relationships/slide" Target="slides/slide9.xml"/><Relationship Id="rId68" Type="http://schemas.openxmlformats.org/officeDocument/2006/relationships/slide" Target="slides/slide66.xml"/><Relationship Id="rId29" Type="http://schemas.openxmlformats.org/officeDocument/2006/relationships/slide" Target="slides/slide27.xml"/><Relationship Id="rId16" Type="http://schemas.openxmlformats.org/officeDocument/2006/relationships/slide" Target="slides/slide14.xml"/><Relationship Id="rId33" Type="http://schemas.openxmlformats.org/officeDocument/2006/relationships/slide" Target="slides/slide31.xml"/><Relationship Id="rId83" Type="http://schemas.openxmlformats.org/officeDocument/2006/relationships/presProps" Target="presProps.xml"/><Relationship Id="rId41" Type="http://schemas.openxmlformats.org/officeDocument/2006/relationships/slide" Target="slides/slide39.xml"/><Relationship Id="rId5" Type="http://schemas.openxmlformats.org/officeDocument/2006/relationships/slide" Target="slides/slide3.xml"/><Relationship Id="rId15" Type="http://schemas.openxmlformats.org/officeDocument/2006/relationships/slide" Target="slides/slide13.xml"/><Relationship Id="rId78" Type="http://schemas.openxmlformats.org/officeDocument/2006/relationships/slide" Target="slides/slide76.xml"/><Relationship Id="rId22" Type="http://schemas.openxmlformats.org/officeDocument/2006/relationships/slide" Target="slides/slide20.xml"/><Relationship Id="rId21"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4" Type="http://schemas.openxmlformats.org/officeDocument/2006/relationships/image" Target="../media/image82.wmf"/><Relationship Id="rId1" Type="http://schemas.openxmlformats.org/officeDocument/2006/relationships/image" Target="../media/image79.wmf"/><Relationship Id="rId2" Type="http://schemas.openxmlformats.org/officeDocument/2006/relationships/image" Target="../media/image80.wmf"/><Relationship Id="rId3" Type="http://schemas.openxmlformats.org/officeDocument/2006/relationships/image" Target="../media/image8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9.vml.rels><?xml version="1.0" encoding="UTF-8" standalone="yes"?>
<Relationships xmlns="http://schemas.openxmlformats.org/package/2006/relationships"><Relationship Id="rId6" Type="http://schemas.openxmlformats.org/officeDocument/2006/relationships/image" Target="../media/image79.wmf"/><Relationship Id="rId4" Type="http://schemas.openxmlformats.org/officeDocument/2006/relationships/image" Target="../media/image77.wmf"/><Relationship Id="rId1" Type="http://schemas.openxmlformats.org/officeDocument/2006/relationships/image" Target="../media/image74.wmf"/><Relationship Id="rId2" Type="http://schemas.openxmlformats.org/officeDocument/2006/relationships/image" Target="../media/image75.wmf"/><Relationship Id="rId3" Type="http://schemas.openxmlformats.org/officeDocument/2006/relationships/image" Target="../media/image76.wmf"/><Relationship Id="rId5" Type="http://schemas.openxmlformats.org/officeDocument/2006/relationships/image" Target="../media/image7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9BD7F70A-4866-414D-A6F2-C70F763E1184}" type="datetimeFigureOut">
              <a:rPr lang="en-US" smtClean="0"/>
              <a:pPr/>
              <a:t>12/5/10</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A700EBDB-F751-914B-B8A5-F26E804575F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Arial" charset="0"/>
              </a:defRPr>
            </a:lvl1pPr>
          </a:lstStyle>
          <a:p>
            <a:pPr>
              <a:defRPr/>
            </a:pPr>
            <a:endParaRPr lang="en-US"/>
          </a:p>
        </p:txBody>
      </p:sp>
      <p:sp>
        <p:nvSpPr>
          <p:cNvPr id="3993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charset="0"/>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Arial" charset="0"/>
              </a:defRPr>
            </a:lvl1pPr>
          </a:lstStyle>
          <a:p>
            <a:pPr>
              <a:defRPr/>
            </a:pPr>
            <a:endParaRPr lang="en-US"/>
          </a:p>
        </p:txBody>
      </p:sp>
      <p:sp>
        <p:nvSpPr>
          <p:cNvPr id="3994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atin typeface="Arial" charset="0"/>
              </a:defRPr>
            </a:lvl1pPr>
          </a:lstStyle>
          <a:p>
            <a:pPr>
              <a:defRPr/>
            </a:pPr>
            <a:fld id="{72372F35-8CF3-48D4-9AA9-0F8405DF719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Average slopes range</a:t>
            </a:r>
            <a:r>
              <a:rPr lang="en-US" baseline="0" dirty="0" smtClean="0"/>
              <a:t> from -21 to +70 degrees from vertical.</a:t>
            </a:r>
            <a:endParaRPr lang="en-US" dirty="0"/>
          </a:p>
        </p:txBody>
      </p:sp>
      <p:sp>
        <p:nvSpPr>
          <p:cNvPr id="4" name="Slide Number Placeholder 3"/>
          <p:cNvSpPr>
            <a:spLocks noGrp="1"/>
          </p:cNvSpPr>
          <p:nvPr>
            <p:ph type="sldNum" sz="quarter" idx="10"/>
          </p:nvPr>
        </p:nvSpPr>
        <p:spPr/>
        <p:txBody>
          <a:bodyPr/>
          <a:lstStyle/>
          <a:p>
            <a:pPr>
              <a:defRPr/>
            </a:pPr>
            <a:fld id="{72372F35-8CF3-48D4-9AA9-0F8405DF7197}" type="slidenum">
              <a:rPr lang="en-US" smtClean="0"/>
              <a:pPr>
                <a:defRPr/>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591118B-E73C-45F9-899B-57EF288EAF75}" type="slidenum">
              <a:rPr lang="en-US" smtClean="0"/>
              <a:pPr/>
              <a:t>15</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smtClean="0"/>
              <a:t>Slope of M surf originating at 2km RMW vs size of RMW.  Observations highly correlated, slope increases linearly with RMW.</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591118B-E73C-45F9-899B-57EF288EAF75}" type="slidenum">
              <a:rPr lang="en-US" smtClean="0"/>
              <a:pPr/>
              <a:t>16</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smtClean="0"/>
              <a:t>Slope of M surf originating at 2km RMW vs size of RMW.  Observations highly correlated, slope increases linearly with RMW.</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5EEF3B3-55BB-40DC-955B-B8C569711673}" type="slidenum">
              <a:rPr lang="en-US" smtClean="0"/>
              <a:pPr/>
              <a:t>19</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smtClean="0"/>
              <a:t>SST=27C for Emanuel models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Vmaxnorm</a:t>
            </a:r>
            <a:r>
              <a:rPr lang="en-US" dirty="0" smtClean="0"/>
              <a:t> increases from .73 at 24C to</a:t>
            </a:r>
            <a:r>
              <a:rPr lang="en-US" baseline="0" dirty="0" smtClean="0"/>
              <a:t> .84 at 30C, within the observed range of variability.</a:t>
            </a:r>
            <a:endParaRPr lang="en-US" dirty="0"/>
          </a:p>
        </p:txBody>
      </p:sp>
      <p:sp>
        <p:nvSpPr>
          <p:cNvPr id="4" name="Slide Number Placeholder 3"/>
          <p:cNvSpPr>
            <a:spLocks noGrp="1"/>
          </p:cNvSpPr>
          <p:nvPr>
            <p:ph type="sldNum" sz="quarter" idx="10"/>
          </p:nvPr>
        </p:nvSpPr>
        <p:spPr/>
        <p:txBody>
          <a:bodyPr/>
          <a:lstStyle/>
          <a:p>
            <a:pPr>
              <a:defRPr/>
            </a:pPr>
            <a:fld id="{72372F35-8CF3-48D4-9AA9-0F8405DF7197}" type="slidenum">
              <a:rPr lang="en-US" smtClean="0"/>
              <a:pPr>
                <a:defRPr/>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p>
          </p:txBody>
        </p:sp>
      </p:grpSp>
      <p:sp>
        <p:nvSpPr>
          <p:cNvPr id="297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smtClean="0"/>
              <a:t>Click to edit Master title style</a:t>
            </a:r>
            <a:endParaRPr lang="en-US"/>
          </a:p>
        </p:txBody>
      </p:sp>
      <p:sp>
        <p:nvSpPr>
          <p:cNvPr id="297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5A51B54-25C1-4AF4-AC3B-C96329C1587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6C3E032-D4CA-41D2-96C7-98F2E7E1994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469BC87-5227-464F-859B-631B16A624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25A51B54-25C1-4AF4-AC3B-C96329C1587A}"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927C0BC-57D1-4857-9688-010FA4CA590B}"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8F11A700-78D7-452A-B6CD-A9DF96218DD9}"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E304FE2-51B8-40BA-8BA3-4081DF5270AC}"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52576A5-33AD-45DB-B6AA-989AB3F46F38}"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0ABBC04-E41E-48E3-B1E1-9E4399257103}"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BFE3CBB-3ABB-4402-92C7-180B2169EFB8}"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447C85D-236D-484B-82EB-D6B018297EC8}"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927C0BC-57D1-4857-9688-010FA4CA590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8FC589F-6F90-487E-896B-75E11B0A65C8}" type="slidenum">
              <a:rPr lang="en-US" smtClean="0"/>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C3E032-D4CA-41D2-96C7-98F2E7E1994A}"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69BC87-5227-464F-859B-631B16A6247B}"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11A700-78D7-452A-B6CD-A9DF96218DD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E304FE2-51B8-40BA-8BA3-4081DF5270A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52576A5-33AD-45DB-B6AA-989AB3F46F38}"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90ABBC04-E41E-48E3-B1E1-9E4399257103}"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BFE3CBB-3ABB-4402-92C7-180B2169EFB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447C85D-236D-484B-82EB-D6B018297EC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8FC589F-6F90-487E-896B-75E11B0A65C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4" Type="http://schemas.openxmlformats.org/officeDocument/2006/relationships/slideLayout" Target="../slideLayouts/slideLayout15.xml"/><Relationship Id="rId10" Type="http://schemas.openxmlformats.org/officeDocument/2006/relationships/slideLayout" Target="../slideLayouts/slideLayout21.xml"/><Relationship Id="rId5" Type="http://schemas.openxmlformats.org/officeDocument/2006/relationships/slideLayout" Target="../slideLayouts/slideLayout16.xml"/><Relationship Id="rId7" Type="http://schemas.openxmlformats.org/officeDocument/2006/relationships/slideLayout" Target="../slideLayouts/slideLayout18.xml"/><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9" Type="http://schemas.openxmlformats.org/officeDocument/2006/relationships/slideLayout" Target="../slideLayouts/slideLayout20.xml"/><Relationship Id="rId3" Type="http://schemas.openxmlformats.org/officeDocument/2006/relationships/slideLayout" Target="../slideLayouts/slideLayout14.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86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5BEDCE75-95C4-4860-B519-D9F37DA99CB0}" type="slidenum">
              <a:rPr lang="en-US"/>
              <a:pPr>
                <a:defRPr/>
              </a:pPr>
              <a:t>‹#›</a:t>
            </a:fld>
            <a:endParaRPr lang="en-US"/>
          </a:p>
        </p:txBody>
      </p:sp>
      <p:grpSp>
        <p:nvGrpSpPr>
          <p:cNvPr id="2052" name="Group 4"/>
          <p:cNvGrpSpPr>
            <a:grpSpLocks/>
          </p:cNvGrpSpPr>
          <p:nvPr/>
        </p:nvGrpSpPr>
        <p:grpSpPr bwMode="auto">
          <a:xfrm>
            <a:off x="0" y="0"/>
            <a:ext cx="9140825" cy="6850063"/>
            <a:chOff x="0" y="0"/>
            <a:chExt cx="5758" cy="4315"/>
          </a:xfrm>
        </p:grpSpPr>
        <p:grpSp>
          <p:nvGrpSpPr>
            <p:cNvPr id="2056" name="Group 5"/>
            <p:cNvGrpSpPr>
              <a:grpSpLocks/>
            </p:cNvGrpSpPr>
            <p:nvPr userDrawn="1"/>
          </p:nvGrpSpPr>
          <p:grpSpPr bwMode="auto">
            <a:xfrm>
              <a:off x="1728" y="2230"/>
              <a:ext cx="4027" cy="2085"/>
              <a:chOff x="1728" y="2230"/>
              <a:chExt cx="4027" cy="2085"/>
            </a:xfrm>
          </p:grpSpPr>
          <p:sp>
            <p:nvSpPr>
              <p:cNvPr id="286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p>
            </p:txBody>
          </p:sp>
          <p:sp>
            <p:nvSpPr>
              <p:cNvPr id="286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p>
            </p:txBody>
          </p:sp>
          <p:sp>
            <p:nvSpPr>
              <p:cNvPr id="286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p>
            </p:txBody>
          </p:sp>
          <p:sp>
            <p:nvSpPr>
              <p:cNvPr id="286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p>
            </p:txBody>
          </p:sp>
          <p:sp>
            <p:nvSpPr>
              <p:cNvPr id="286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p>
            </p:txBody>
          </p:sp>
        </p:grpSp>
        <p:sp>
          <p:nvSpPr>
            <p:cNvPr id="286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p>
          </p:txBody>
        </p:sp>
        <p:sp>
          <p:nvSpPr>
            <p:cNvPr id="286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p>
          </p:txBody>
        </p:sp>
      </p:grpSp>
      <p:sp>
        <p:nvSpPr>
          <p:cNvPr id="286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286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1" fontAlgn="base" hangingPunct="1">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5BEDCE75-95C4-4860-B519-D9F37DA99CB0}"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3" Type="http://schemas.openxmlformats.org/officeDocument/2006/relationships/image" Target="../media/image8.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2.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6" Type="http://schemas.openxmlformats.org/officeDocument/2006/relationships/image" Target="../media/image16.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3.png"/><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6" Type="http://schemas.openxmlformats.org/officeDocument/2006/relationships/image" Target="../media/image16.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3.png"/><Relationship Id="rId5"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6" Type="http://schemas.openxmlformats.org/officeDocument/2006/relationships/image" Target="../media/image23.tiff"/><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tiff"/><Relationship Id="rId5" Type="http://schemas.openxmlformats.org/officeDocument/2006/relationships/image" Target="../media/image2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image" Target="../media/image25.tiff"/><Relationship Id="rId5" Type="http://schemas.openxmlformats.org/officeDocument/2006/relationships/image" Target="../media/image27.tiff"/></Relationships>
</file>

<file path=ppt/slides/_rels/slide26.xml.rels><?xml version="1.0" encoding="UTF-8" standalone="yes"?>
<Relationships xmlns="http://schemas.openxmlformats.org/package/2006/relationships"><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image" Target="../media/image25.tiff"/><Relationship Id="rId5" Type="http://schemas.openxmlformats.org/officeDocument/2006/relationships/image" Target="../media/image27.tiff"/></Relationships>
</file>

<file path=ppt/slides/_rels/slide27.xml.rels><?xml version="1.0" encoding="UTF-8" standalone="yes"?>
<Relationships xmlns="http://schemas.openxmlformats.org/package/2006/relationships"><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image" Target="../media/image25.tiff"/><Relationship Id="rId5" Type="http://schemas.openxmlformats.org/officeDocument/2006/relationships/image" Target="../media/image27.tiff"/></Relationships>
</file>

<file path=ppt/slides/_rels/slide28.xml.rels><?xml version="1.0" encoding="UTF-8" standalone="yes"?>
<Relationships xmlns="http://schemas.openxmlformats.org/package/2006/relationships"><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image" Target="../media/image25.tiff"/><Relationship Id="rId5" Type="http://schemas.openxmlformats.org/officeDocument/2006/relationships/image" Target="../media/image27.tiff"/></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image" Target="../media/image31.tiff"/><Relationship Id="rId1" Type="http://schemas.openxmlformats.org/officeDocument/2006/relationships/slideLayout" Target="../slideLayouts/slideLayout7.xml"/><Relationship Id="rId2" Type="http://schemas.openxmlformats.org/officeDocument/2006/relationships/image" Target="../media/image29.tiff"/><Relationship Id="rId3" Type="http://schemas.openxmlformats.org/officeDocument/2006/relationships/image" Target="../media/image30.tiff"/><Relationship Id="rId5" Type="http://schemas.openxmlformats.org/officeDocument/2006/relationships/image" Target="../media/image32.tiff"/></Relationships>
</file>

<file path=ppt/slides/_rels/slide31.xml.rels><?xml version="1.0" encoding="UTF-8" standalone="yes"?>
<Relationships xmlns="http://schemas.openxmlformats.org/package/2006/relationships"><Relationship Id="rId4" Type="http://schemas.openxmlformats.org/officeDocument/2006/relationships/oleObject" Target="../embeddings/Microsoft_Equation3.bin"/><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Microsoft_Equation2.bin"/><Relationship Id="rId5" Type="http://schemas.openxmlformats.org/officeDocument/2006/relationships/oleObject" Target="../embeddings/Microsoft_Equation4.bin"/></Relationships>
</file>

<file path=ppt/slides/_rels/slide3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4" Type="http://schemas.openxmlformats.org/officeDocument/2006/relationships/oleObject" Target="../embeddings/Microsoft_Equation6.bin"/><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Microsoft_Equation5.bin"/></Relationships>
</file>

<file path=ppt/slides/_rels/slide35.xml.rels><?xml version="1.0" encoding="UTF-8" standalone="yes"?>
<Relationships xmlns="http://schemas.openxmlformats.org/package/2006/relationships"><Relationship Id="rId2" Type="http://schemas.openxmlformats.org/officeDocument/2006/relationships/image" Target="../media/image39.tiff"/><Relationship Id="rId3" Type="http://schemas.openxmlformats.org/officeDocument/2006/relationships/image" Target="../media/image40.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tiff"/><Relationship Id="rId3" Type="http://schemas.openxmlformats.org/officeDocument/2006/relationships/image" Target="../media/image40.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tiff"/><Relationship Id="rId3" Type="http://schemas.openxmlformats.org/officeDocument/2006/relationships/image" Target="../media/image42.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4" Type="http://schemas.openxmlformats.org/officeDocument/2006/relationships/image" Target="../media/image51.tiff"/><Relationship Id="rId1" Type="http://schemas.openxmlformats.org/officeDocument/2006/relationships/slideLayout" Target="../slideLayouts/slideLayout7.xml"/><Relationship Id="rId2" Type="http://schemas.openxmlformats.org/officeDocument/2006/relationships/image" Target="../media/image49.tiff"/><Relationship Id="rId3" Type="http://schemas.openxmlformats.org/officeDocument/2006/relationships/image" Target="../media/image50.tiff"/><Relationship Id="rId5" Type="http://schemas.openxmlformats.org/officeDocument/2006/relationships/image" Target="../media/image52.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pdf"/><Relationship Id="rId3" Type="http://schemas.openxmlformats.org/officeDocument/2006/relationships/image" Target="../media/image6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6" Type="http://schemas.openxmlformats.org/officeDocument/2006/relationships/oleObject" Target="../embeddings/Microsoft_Equation8.bin"/><Relationship Id="rId4" Type="http://schemas.openxmlformats.org/officeDocument/2006/relationships/image" Target="../media/image63.tiff"/><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oleObject" Target="../embeddings/Microsoft_Equation7.bin"/><Relationship Id="rId5" Type="http://schemas.openxmlformats.org/officeDocument/2006/relationships/image" Target="../media/image64.tiff"/></Relationships>
</file>

<file path=ppt/slides/_rels/slide59.xml.rels><?xml version="1.0" encoding="UTF-8" standalone="yes"?>
<Relationships xmlns="http://schemas.openxmlformats.org/package/2006/relationships"><Relationship Id="rId6" Type="http://schemas.openxmlformats.org/officeDocument/2006/relationships/oleObject" Target="../embeddings/Microsoft_Equation10.bin"/><Relationship Id="rId4" Type="http://schemas.openxmlformats.org/officeDocument/2006/relationships/image" Target="../media/image63.tiff"/><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oleObject" Target="../embeddings/Microsoft_Equation9.bin"/><Relationship Id="rId5" Type="http://schemas.openxmlformats.org/officeDocument/2006/relationships/image" Target="../media/image6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6" Type="http://schemas.openxmlformats.org/officeDocument/2006/relationships/oleObject" Target="../embeddings/Microsoft_Equation12.bin"/><Relationship Id="rId4" Type="http://schemas.openxmlformats.org/officeDocument/2006/relationships/image" Target="../media/image63.tiff"/><Relationship Id="rId1" Type="http://schemas.openxmlformats.org/officeDocument/2006/relationships/vmlDrawing" Target="../drawings/vmlDrawing6.vml"/><Relationship Id="rId2" Type="http://schemas.openxmlformats.org/officeDocument/2006/relationships/slideLayout" Target="../slideLayouts/slideLayout7.xml"/><Relationship Id="rId3" Type="http://schemas.openxmlformats.org/officeDocument/2006/relationships/oleObject" Target="../embeddings/Microsoft_Equation11.bin"/><Relationship Id="rId5" Type="http://schemas.openxmlformats.org/officeDocument/2006/relationships/image" Target="../media/image68.tiff"/></Relationships>
</file>

<file path=ppt/slides/_rels/slide61.xml.rels><?xml version="1.0" encoding="UTF-8" standalone="yes"?>
<Relationships xmlns="http://schemas.openxmlformats.org/package/2006/relationships"><Relationship Id="rId6" Type="http://schemas.openxmlformats.org/officeDocument/2006/relationships/oleObject" Target="../embeddings/Microsoft_Equation14.bin"/><Relationship Id="rId4" Type="http://schemas.openxmlformats.org/officeDocument/2006/relationships/image" Target="../media/image63.tiff"/><Relationship Id="rId1" Type="http://schemas.openxmlformats.org/officeDocument/2006/relationships/vmlDrawing" Target="../drawings/vmlDrawing7.vml"/><Relationship Id="rId2" Type="http://schemas.openxmlformats.org/officeDocument/2006/relationships/slideLayout" Target="../slideLayouts/slideLayout7.xml"/><Relationship Id="rId3" Type="http://schemas.openxmlformats.org/officeDocument/2006/relationships/oleObject" Target="../embeddings/Microsoft_Equation13.bin"/><Relationship Id="rId5" Type="http://schemas.openxmlformats.org/officeDocument/2006/relationships/image" Target="../media/image70.tiff"/></Relationships>
</file>

<file path=ppt/slides/_rels/slide62.xml.rels><?xml version="1.0" encoding="UTF-8" standalone="yes"?>
<Relationships xmlns="http://schemas.openxmlformats.org/package/2006/relationships"><Relationship Id="rId4" Type="http://schemas.openxmlformats.org/officeDocument/2006/relationships/image" Target="../media/image63.tiff"/><Relationship Id="rId1" Type="http://schemas.openxmlformats.org/officeDocument/2006/relationships/vmlDrawing" Target="../drawings/vmlDrawing8.vml"/><Relationship Id="rId2" Type="http://schemas.openxmlformats.org/officeDocument/2006/relationships/slideLayout" Target="../slideLayouts/slideLayout7.xml"/><Relationship Id="rId3" Type="http://schemas.openxmlformats.org/officeDocument/2006/relationships/oleObject" Target="../embeddings/Microsoft_Equation15.bin"/><Relationship Id="rId5" Type="http://schemas.openxmlformats.org/officeDocument/2006/relationships/image" Target="../media/image71.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embeddings/Microsoft_Equation1.bin"/><Relationship Id="rId1" Type="http://schemas.openxmlformats.org/officeDocument/2006/relationships/vmlDrawing" Target="../drawings/vmlDrawing1.v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oleObject" Target="../embeddings/Microsoft_Equation21.bin"/><Relationship Id="rId4" Type="http://schemas.openxmlformats.org/officeDocument/2006/relationships/oleObject" Target="../embeddings/Microsoft_Equation17.bin"/><Relationship Id="rId5" Type="http://schemas.openxmlformats.org/officeDocument/2006/relationships/oleObject" Target="../embeddings/Microsoft_Equation18.bin"/><Relationship Id="rId7" Type="http://schemas.openxmlformats.org/officeDocument/2006/relationships/oleObject" Target="../embeddings/Microsoft_Equation20.bin"/><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oleObject" Target="../embeddings/Microsoft_Equation16.bin"/><Relationship Id="rId6" Type="http://schemas.openxmlformats.org/officeDocument/2006/relationships/oleObject" Target="../embeddings/Microsoft_Equation19.bin"/></Relationships>
</file>

<file path=ppt/slides/_rels/slide73.xml.rels><?xml version="1.0" encoding="UTF-8" standalone="yes"?>
<Relationships xmlns="http://schemas.openxmlformats.org/package/2006/relationships"><Relationship Id="rId6" Type="http://schemas.openxmlformats.org/officeDocument/2006/relationships/oleObject" Target="../embeddings/Microsoft_Equation25.bin"/><Relationship Id="rId4" Type="http://schemas.openxmlformats.org/officeDocument/2006/relationships/oleObject" Target="../embeddings/Microsoft_Equation23.bin"/><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oleObject" Target="../embeddings/Microsoft_Equation22.bin"/><Relationship Id="rId5" Type="http://schemas.openxmlformats.org/officeDocument/2006/relationships/oleObject" Target="../embeddings/Microsoft_Equation24.bin"/></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embeddings/Microsoft_Equation26.bin"/><Relationship Id="rId1" Type="http://schemas.openxmlformats.org/officeDocument/2006/relationships/vmlDrawing" Target="../drawings/vmlDrawing11.v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embeddings/Microsoft_Equation27.bin"/><Relationship Id="rId1" Type="http://schemas.openxmlformats.org/officeDocument/2006/relationships/vmlDrawing" Target="../drawings/vmlDrawing12.vml"/></Relationships>
</file>

<file path=ppt/slides/_rels/slide76.xml.rels><?xml version="1.0" encoding="UTF-8" standalone="yes"?>
<Relationships xmlns="http://schemas.openxmlformats.org/package/2006/relationships"><Relationship Id="rId4" Type="http://schemas.openxmlformats.org/officeDocument/2006/relationships/image" Target="../media/image84.tiff"/><Relationship Id="rId1" Type="http://schemas.openxmlformats.org/officeDocument/2006/relationships/slideLayout" Target="../slideLayouts/slideLayout7.xml"/><Relationship Id="rId2" Type="http://schemas.openxmlformats.org/officeDocument/2006/relationships/image" Target="../media/image49.tiff"/><Relationship Id="rId3" Type="http://schemas.openxmlformats.org/officeDocument/2006/relationships/image" Target="../media/image52.tiff"/><Relationship Id="rId5" Type="http://schemas.openxmlformats.org/officeDocument/2006/relationships/image" Target="../media/image85.tiff"/></Relationships>
</file>

<file path=ppt/slides/_rels/slide77.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en-US" sz="3600" dirty="0" smtClean="0"/>
              <a:t>The Vertical </a:t>
            </a:r>
            <a:r>
              <a:rPr lang="en-US" sz="3600" dirty="0"/>
              <a:t>Structure of Tangential Winds in Tropical </a:t>
            </a:r>
            <a:r>
              <a:rPr lang="en-US" sz="3600" dirty="0" smtClean="0"/>
              <a:t>Cyclones: Observations, Theory, and Numerical Simulations</a:t>
            </a:r>
            <a:endParaRPr lang="en-US" sz="3600" dirty="0"/>
          </a:p>
        </p:txBody>
      </p:sp>
      <p:sp>
        <p:nvSpPr>
          <p:cNvPr id="2051" name="Rectangle 3"/>
          <p:cNvSpPr>
            <a:spLocks noGrp="1" noChangeArrowheads="1"/>
          </p:cNvSpPr>
          <p:nvPr>
            <p:ph type="subTitle" idx="1"/>
          </p:nvPr>
        </p:nvSpPr>
        <p:spPr>
          <a:xfrm>
            <a:off x="1295400" y="5105400"/>
            <a:ext cx="6400800" cy="1752600"/>
          </a:xfrm>
        </p:spPr>
        <p:txBody>
          <a:bodyPr/>
          <a:lstStyle/>
          <a:p>
            <a:pPr eaLnBrk="1" hangingPunct="1">
              <a:defRPr/>
            </a:pPr>
            <a:r>
              <a:rPr lang="en-US" dirty="0"/>
              <a:t>Daniel P. </a:t>
            </a:r>
            <a:r>
              <a:rPr lang="en-US" dirty="0" smtClean="0"/>
              <a:t>Stern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vbarmax_vs_height_obs_tucson.tif"/>
          <p:cNvPicPr>
            <a:picLocks noChangeAspect="1"/>
          </p:cNvPicPr>
          <p:nvPr/>
        </p:nvPicPr>
        <p:blipFill>
          <a:blip r:embed="rId2" cstate="print"/>
          <a:stretch>
            <a:fillRect/>
          </a:stretch>
        </p:blipFill>
        <p:spPr>
          <a:xfrm>
            <a:off x="563880" y="381000"/>
            <a:ext cx="8046720" cy="603504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vbarmaxnorm_vs_height_obs_tucson.tif"/>
          <p:cNvPicPr>
            <a:picLocks noChangeAspect="1"/>
          </p:cNvPicPr>
          <p:nvPr/>
        </p:nvPicPr>
        <p:blipFill>
          <a:blip r:embed="rId2" cstate="print"/>
          <a:stretch>
            <a:fillRect/>
          </a:stretch>
        </p:blipFill>
        <p:spPr>
          <a:xfrm>
            <a:off x="4535424" y="1295400"/>
            <a:ext cx="4608576" cy="3456432"/>
          </a:xfrm>
          <a:prstGeom prst="rect">
            <a:avLst/>
          </a:prstGeom>
        </p:spPr>
      </p:pic>
      <p:pic>
        <p:nvPicPr>
          <p:cNvPr id="3" name="Picture 2" descr="vbarmax_vs_height_obs_tucson.tif"/>
          <p:cNvPicPr>
            <a:picLocks noChangeAspect="1"/>
          </p:cNvPicPr>
          <p:nvPr/>
        </p:nvPicPr>
        <p:blipFill>
          <a:blip r:embed="rId3" cstate="print"/>
          <a:stretch>
            <a:fillRect/>
          </a:stretch>
        </p:blipFill>
        <p:spPr>
          <a:xfrm>
            <a:off x="0" y="1295400"/>
            <a:ext cx="4608576" cy="345643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vbarmaxnorm_vs_height_obs_zoom_tucson.tif"/>
          <p:cNvPicPr>
            <a:picLocks noChangeAspect="1"/>
          </p:cNvPicPr>
          <p:nvPr/>
        </p:nvPicPr>
        <p:blipFill>
          <a:blip r:embed="rId2" cstate="print"/>
          <a:stretch>
            <a:fillRect/>
          </a:stretch>
        </p:blipFill>
        <p:spPr>
          <a:xfrm>
            <a:off x="566928" y="384048"/>
            <a:ext cx="8046720" cy="603504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mw_vs_height_observed_defense.tif"/>
          <p:cNvPicPr>
            <a:picLocks noChangeAspect="1"/>
          </p:cNvPicPr>
          <p:nvPr/>
        </p:nvPicPr>
        <p:blipFill>
          <a:blip r:embed="rId2" cstate="print"/>
          <a:stretch>
            <a:fillRect/>
          </a:stretch>
        </p:blipFill>
        <p:spPr>
          <a:xfrm>
            <a:off x="566928" y="381000"/>
            <a:ext cx="8046720" cy="603504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mw_vs_height_observed_zoom_defense.tif"/>
          <p:cNvPicPr>
            <a:picLocks noChangeAspect="1"/>
          </p:cNvPicPr>
          <p:nvPr/>
        </p:nvPicPr>
        <p:blipFill>
          <a:blip r:embed="rId3" cstate="print"/>
          <a:stretch>
            <a:fillRect/>
          </a:stretch>
        </p:blipFill>
        <p:spPr>
          <a:xfrm>
            <a:off x="566928" y="384048"/>
            <a:ext cx="8046720" cy="603504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3" descr="slope_M_vs_rmw_obs_05172009"/>
          <p:cNvPicPr>
            <a:picLocks noChangeAspect="1" noChangeArrowheads="1"/>
          </p:cNvPicPr>
          <p:nvPr/>
        </p:nvPicPr>
        <p:blipFill>
          <a:blip r:embed="rId3" cstate="print"/>
          <a:srcRect/>
          <a:stretch>
            <a:fillRect/>
          </a:stretch>
        </p:blipFill>
        <p:spPr bwMode="auto">
          <a:xfrm>
            <a:off x="4608513" y="3455988"/>
            <a:ext cx="4535487" cy="3402012"/>
          </a:xfrm>
          <a:prstGeom prst="rect">
            <a:avLst/>
          </a:prstGeom>
          <a:noFill/>
          <a:ln w="9525">
            <a:noFill/>
            <a:miter lim="800000"/>
            <a:headEnd/>
            <a:tailEnd/>
          </a:ln>
        </p:spPr>
      </p:pic>
      <p:pic>
        <p:nvPicPr>
          <p:cNvPr id="16387" name="Picture 4" descr="slope_rmw_vs_slope_M_obs_05172009"/>
          <p:cNvPicPr>
            <a:picLocks noChangeAspect="1" noChangeArrowheads="1"/>
          </p:cNvPicPr>
          <p:nvPr/>
        </p:nvPicPr>
        <p:blipFill>
          <a:blip r:embed="rId4" cstate="print"/>
          <a:srcRect/>
          <a:stretch>
            <a:fillRect/>
          </a:stretch>
        </p:blipFill>
        <p:spPr bwMode="auto">
          <a:xfrm>
            <a:off x="0" y="3455988"/>
            <a:ext cx="4535488" cy="3402012"/>
          </a:xfrm>
          <a:prstGeom prst="rect">
            <a:avLst/>
          </a:prstGeom>
          <a:noFill/>
          <a:ln w="9525">
            <a:noFill/>
            <a:miter lim="800000"/>
            <a:headEnd/>
            <a:tailEnd/>
          </a:ln>
        </p:spPr>
      </p:pic>
      <p:pic>
        <p:nvPicPr>
          <p:cNvPr id="16388" name="Picture 5" descr="slope_rmw_vs_rmw_110909.png"/>
          <p:cNvPicPr>
            <a:picLocks noChangeAspect="1"/>
          </p:cNvPicPr>
          <p:nvPr/>
        </p:nvPicPr>
        <p:blipFill>
          <a:blip r:embed="rId5" cstate="print"/>
          <a:srcRect/>
          <a:stretch>
            <a:fillRect/>
          </a:stretch>
        </p:blipFill>
        <p:spPr bwMode="auto">
          <a:xfrm>
            <a:off x="0" y="0"/>
            <a:ext cx="4535488" cy="3402013"/>
          </a:xfrm>
          <a:prstGeom prst="rect">
            <a:avLst/>
          </a:prstGeom>
          <a:noFill/>
          <a:ln w="9525">
            <a:noFill/>
            <a:miter lim="800000"/>
            <a:headEnd/>
            <a:tailEnd/>
          </a:ln>
        </p:spPr>
      </p:pic>
      <p:pic>
        <p:nvPicPr>
          <p:cNvPr id="16389" name="Picture 6" descr="slope_rmw_vs_vmax_110909.png"/>
          <p:cNvPicPr>
            <a:picLocks noChangeAspect="1"/>
          </p:cNvPicPr>
          <p:nvPr/>
        </p:nvPicPr>
        <p:blipFill>
          <a:blip r:embed="rId6" cstate="print"/>
          <a:srcRect/>
          <a:stretch>
            <a:fillRect/>
          </a:stretch>
        </p:blipFill>
        <p:spPr bwMode="auto">
          <a:xfrm>
            <a:off x="4608513" y="0"/>
            <a:ext cx="4535487" cy="3402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3" descr="slope_M_vs_rmw_obs_05172009"/>
          <p:cNvPicPr>
            <a:picLocks noChangeAspect="1" noChangeArrowheads="1"/>
          </p:cNvPicPr>
          <p:nvPr/>
        </p:nvPicPr>
        <p:blipFill>
          <a:blip r:embed="rId3" cstate="print"/>
          <a:srcRect/>
          <a:stretch>
            <a:fillRect/>
          </a:stretch>
        </p:blipFill>
        <p:spPr bwMode="auto">
          <a:xfrm>
            <a:off x="4608513" y="3455988"/>
            <a:ext cx="4535487" cy="3402012"/>
          </a:xfrm>
          <a:prstGeom prst="rect">
            <a:avLst/>
          </a:prstGeom>
          <a:noFill/>
          <a:ln w="9525">
            <a:noFill/>
            <a:miter lim="800000"/>
            <a:headEnd/>
            <a:tailEnd/>
          </a:ln>
        </p:spPr>
      </p:pic>
      <p:pic>
        <p:nvPicPr>
          <p:cNvPr id="16387" name="Picture 4" descr="slope_rmw_vs_slope_M_obs_05172009"/>
          <p:cNvPicPr>
            <a:picLocks noChangeAspect="1" noChangeArrowheads="1"/>
          </p:cNvPicPr>
          <p:nvPr/>
        </p:nvPicPr>
        <p:blipFill>
          <a:blip r:embed="rId4" cstate="print"/>
          <a:srcRect/>
          <a:stretch>
            <a:fillRect/>
          </a:stretch>
        </p:blipFill>
        <p:spPr bwMode="auto">
          <a:xfrm>
            <a:off x="0" y="3455988"/>
            <a:ext cx="4535488" cy="3402012"/>
          </a:xfrm>
          <a:prstGeom prst="rect">
            <a:avLst/>
          </a:prstGeom>
          <a:noFill/>
          <a:ln w="9525">
            <a:noFill/>
            <a:miter lim="800000"/>
            <a:headEnd/>
            <a:tailEnd/>
          </a:ln>
        </p:spPr>
      </p:pic>
      <p:pic>
        <p:nvPicPr>
          <p:cNvPr id="16388" name="Picture 5" descr="slope_rmw_vs_rmw_110909.png"/>
          <p:cNvPicPr>
            <a:picLocks noChangeAspect="1"/>
          </p:cNvPicPr>
          <p:nvPr/>
        </p:nvPicPr>
        <p:blipFill>
          <a:blip r:embed="rId5" cstate="print"/>
          <a:srcRect/>
          <a:stretch>
            <a:fillRect/>
          </a:stretch>
        </p:blipFill>
        <p:spPr bwMode="auto">
          <a:xfrm>
            <a:off x="0" y="0"/>
            <a:ext cx="4535488" cy="3402013"/>
          </a:xfrm>
          <a:prstGeom prst="rect">
            <a:avLst/>
          </a:prstGeom>
          <a:noFill/>
          <a:ln w="9525">
            <a:noFill/>
            <a:miter lim="800000"/>
            <a:headEnd/>
            <a:tailEnd/>
          </a:ln>
        </p:spPr>
      </p:pic>
      <p:pic>
        <p:nvPicPr>
          <p:cNvPr id="16389" name="Picture 6" descr="slope_rmw_vs_vmax_110909.png"/>
          <p:cNvPicPr>
            <a:picLocks noChangeAspect="1"/>
          </p:cNvPicPr>
          <p:nvPr/>
        </p:nvPicPr>
        <p:blipFill>
          <a:blip r:embed="rId6" cstate="print"/>
          <a:srcRect/>
          <a:stretch>
            <a:fillRect/>
          </a:stretch>
        </p:blipFill>
        <p:spPr bwMode="auto">
          <a:xfrm>
            <a:off x="4608513" y="0"/>
            <a:ext cx="4535487" cy="3402013"/>
          </a:xfrm>
          <a:prstGeom prst="rect">
            <a:avLst/>
          </a:prstGeom>
          <a:noFill/>
          <a:ln w="9525">
            <a:noFill/>
            <a:miter lim="800000"/>
            <a:headEnd/>
            <a:tailEnd/>
          </a:ln>
        </p:spPr>
      </p:pic>
      <p:sp>
        <p:nvSpPr>
          <p:cNvPr id="6" name="TextBox 5"/>
          <p:cNvSpPr txBox="1"/>
          <p:nvPr/>
        </p:nvSpPr>
        <p:spPr>
          <a:xfrm>
            <a:off x="1447800" y="609600"/>
            <a:ext cx="2438400" cy="461665"/>
          </a:xfrm>
          <a:prstGeom prst="rect">
            <a:avLst/>
          </a:prstGeom>
          <a:noFill/>
        </p:spPr>
        <p:txBody>
          <a:bodyPr wrap="square" rtlCol="0">
            <a:spAutoFit/>
          </a:bodyPr>
          <a:lstStyle/>
          <a:p>
            <a:r>
              <a:rPr lang="en-US" sz="2400" b="1" dirty="0" smtClean="0">
                <a:solidFill>
                  <a:srgbClr val="00B050"/>
                </a:solidFill>
              </a:rPr>
              <a:t>CW2 = True</a:t>
            </a:r>
            <a:endParaRPr lang="en-US" sz="2400" b="1" dirty="0">
              <a:solidFill>
                <a:srgbClr val="00B050"/>
              </a:solidFill>
            </a:endParaRPr>
          </a:p>
        </p:txBody>
      </p:sp>
      <p:sp>
        <p:nvSpPr>
          <p:cNvPr id="7" name="TextBox 6"/>
          <p:cNvSpPr txBox="1"/>
          <p:nvPr/>
        </p:nvSpPr>
        <p:spPr>
          <a:xfrm>
            <a:off x="6096000" y="609600"/>
            <a:ext cx="2362200" cy="461665"/>
          </a:xfrm>
          <a:prstGeom prst="rect">
            <a:avLst/>
          </a:prstGeom>
          <a:noFill/>
        </p:spPr>
        <p:txBody>
          <a:bodyPr wrap="square" rtlCol="0">
            <a:spAutoFit/>
          </a:bodyPr>
          <a:lstStyle/>
          <a:p>
            <a:r>
              <a:rPr lang="en-US" sz="2400" b="1" dirty="0" smtClean="0">
                <a:solidFill>
                  <a:srgbClr val="FF0000"/>
                </a:solidFill>
              </a:rPr>
              <a:t>CW1 = False</a:t>
            </a:r>
            <a:endParaRPr lang="en-US" sz="2400" b="1" dirty="0">
              <a:solidFill>
                <a:srgbClr val="FF0000"/>
              </a:solidFill>
            </a:endParaRPr>
          </a:p>
        </p:txBody>
      </p:sp>
      <p:sp>
        <p:nvSpPr>
          <p:cNvPr id="8" name="TextBox 7"/>
          <p:cNvSpPr txBox="1"/>
          <p:nvPr/>
        </p:nvSpPr>
        <p:spPr>
          <a:xfrm>
            <a:off x="1504544" y="3886200"/>
            <a:ext cx="2286000" cy="461665"/>
          </a:xfrm>
          <a:prstGeom prst="rect">
            <a:avLst/>
          </a:prstGeom>
          <a:noFill/>
        </p:spPr>
        <p:txBody>
          <a:bodyPr wrap="square" rtlCol="0">
            <a:spAutoFit/>
          </a:bodyPr>
          <a:lstStyle/>
          <a:p>
            <a:r>
              <a:rPr lang="en-US" sz="2400" b="1" dirty="0" smtClean="0">
                <a:solidFill>
                  <a:srgbClr val="00B050"/>
                </a:solidFill>
              </a:rPr>
              <a:t>CW3 ~ True</a:t>
            </a:r>
            <a:endParaRPr lang="en-US" sz="2400" b="1" dirty="0">
              <a:solidFill>
                <a:srgbClr val="00B050"/>
              </a:solidFill>
            </a:endParaRPr>
          </a:p>
        </p:txBody>
      </p:sp>
      <p:sp>
        <p:nvSpPr>
          <p:cNvPr id="9" name="&quot;No&quot; Symbol 8"/>
          <p:cNvSpPr/>
          <p:nvPr/>
        </p:nvSpPr>
        <p:spPr bwMode="auto">
          <a:xfrm>
            <a:off x="6324600" y="1219200"/>
            <a:ext cx="1447800" cy="1371600"/>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10" name="Smiley Face 9"/>
          <p:cNvSpPr/>
          <p:nvPr/>
        </p:nvSpPr>
        <p:spPr bwMode="auto">
          <a:xfrm>
            <a:off x="1752600" y="1219200"/>
            <a:ext cx="1295400" cy="1295400"/>
          </a:xfrm>
          <a:prstGeom prst="smileyFac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11" name="Smiley Face 10"/>
          <p:cNvSpPr/>
          <p:nvPr/>
        </p:nvSpPr>
        <p:spPr bwMode="auto">
          <a:xfrm>
            <a:off x="1752600" y="4648200"/>
            <a:ext cx="1295400" cy="1295400"/>
          </a:xfrm>
          <a:prstGeom prst="smileyFac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pPr eaLnBrk="1" hangingPunct="1">
              <a:defRPr/>
            </a:pPr>
            <a:r>
              <a:rPr lang="en-US" dirty="0" smtClean="0"/>
              <a:t>Emanuel’s (1986) Theory</a:t>
            </a:r>
            <a:endParaRPr lang="en-US" dirty="0"/>
          </a:p>
        </p:txBody>
      </p:sp>
      <p:sp>
        <p:nvSpPr>
          <p:cNvPr id="16387" name="Rectangle 3"/>
          <p:cNvSpPr>
            <a:spLocks noGrp="1" noChangeArrowheads="1"/>
          </p:cNvSpPr>
          <p:nvPr>
            <p:ph type="body" idx="1"/>
          </p:nvPr>
        </p:nvSpPr>
        <p:spPr>
          <a:xfrm>
            <a:off x="457200" y="1600200"/>
            <a:ext cx="8229600" cy="5105400"/>
          </a:xfrm>
        </p:spPr>
        <p:txBody>
          <a:bodyPr/>
          <a:lstStyle/>
          <a:p>
            <a:pPr>
              <a:spcAft>
                <a:spcPts val="1200"/>
              </a:spcAft>
            </a:pPr>
            <a:r>
              <a:rPr lang="en-US" dirty="0" smtClean="0"/>
              <a:t>Vortex model assumes slantwise moist neutrality and thermal wind balance everywhere in the free atmosphere.</a:t>
            </a:r>
          </a:p>
          <a:p>
            <a:pPr>
              <a:spcAft>
                <a:spcPts val="1200"/>
              </a:spcAft>
            </a:pPr>
            <a:r>
              <a:rPr lang="en-US" dirty="0" smtClean="0"/>
              <a:t>When coupled to a model of the boundary layer, predicts a steady-state maximum potential intensity (MPI), given SST and an outflow temperature.</a:t>
            </a:r>
          </a:p>
          <a:p>
            <a:pPr>
              <a:spcAft>
                <a:spcPts val="1200"/>
              </a:spcAft>
            </a:pPr>
            <a:r>
              <a:rPr lang="en-US" dirty="0" smtClean="0"/>
              <a:t>Also predicts an exact </a:t>
            </a:r>
            <a:r>
              <a:rPr lang="en-US" dirty="0" err="1" smtClean="0"/>
              <a:t>axisymmetric</a:t>
            </a:r>
            <a:r>
              <a:rPr lang="en-US" dirty="0" smtClean="0"/>
              <a:t> radius-height structure of tangential winds.</a:t>
            </a:r>
          </a:p>
          <a:p>
            <a:pPr eaLnBrk="1" hangingPunct="1">
              <a:defRPr/>
            </a:pPr>
            <a:endParaRPr 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838200" y="1752600"/>
            <a:ext cx="7724775" cy="4833937"/>
          </a:xfrm>
          <a:prstGeom prst="rect">
            <a:avLst/>
          </a:prstGeom>
          <a:noFill/>
          <a:ln w="9525">
            <a:noFill/>
            <a:miter lim="800000"/>
            <a:headEnd/>
            <a:tailEnd/>
          </a:ln>
        </p:spPr>
      </p:pic>
      <p:sp>
        <p:nvSpPr>
          <p:cNvPr id="4" name="Title 3"/>
          <p:cNvSpPr>
            <a:spLocks noGrp="1"/>
          </p:cNvSpPr>
          <p:nvPr>
            <p:ph type="title"/>
          </p:nvPr>
        </p:nvSpPr>
        <p:spPr/>
        <p:txBody>
          <a:bodyPr/>
          <a:lstStyle/>
          <a:p>
            <a:pPr>
              <a:defRPr/>
            </a:pPr>
            <a:r>
              <a:rPr lang="en-US" dirty="0" smtClean="0"/>
              <a:t>Example from Emanuel (1986)</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7" descr="slope_M_vs_rmw_obs_theorySST27"/>
          <p:cNvPicPr>
            <a:picLocks noChangeAspect="1" noChangeArrowheads="1"/>
          </p:cNvPicPr>
          <p:nvPr/>
        </p:nvPicPr>
        <p:blipFill>
          <a:blip r:embed="rId3" cstate="print"/>
          <a:srcRect/>
          <a:stretch>
            <a:fillRect/>
          </a:stretch>
        </p:blipFill>
        <p:spPr bwMode="auto">
          <a:xfrm>
            <a:off x="914400" y="1365120"/>
            <a:ext cx="7315200" cy="548640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Theory vs. Observations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Motivating Questions</a:t>
            </a:r>
            <a:endParaRPr lang="en-US" dirty="0"/>
          </a:p>
        </p:txBody>
      </p:sp>
      <p:sp>
        <p:nvSpPr>
          <p:cNvPr id="3" name="Content Placeholder 2"/>
          <p:cNvSpPr>
            <a:spLocks noGrp="1"/>
          </p:cNvSpPr>
          <p:nvPr>
            <p:ph idx="1"/>
          </p:nvPr>
        </p:nvSpPr>
        <p:spPr>
          <a:xfrm>
            <a:off x="457200" y="1295400"/>
            <a:ext cx="8229600" cy="5257800"/>
          </a:xfrm>
        </p:spPr>
        <p:txBody>
          <a:bodyPr/>
          <a:lstStyle/>
          <a:p>
            <a:pPr eaLnBrk="1" hangingPunct="1">
              <a:spcAft>
                <a:spcPts val="1200"/>
              </a:spcAft>
              <a:defRPr/>
            </a:pPr>
            <a:r>
              <a:rPr lang="en-US" dirty="0" smtClean="0"/>
              <a:t>How does the wind field change with height in a tropical cyclone, and why?</a:t>
            </a:r>
          </a:p>
          <a:p>
            <a:pPr eaLnBrk="1" hangingPunct="1">
              <a:spcAft>
                <a:spcPts val="1200"/>
              </a:spcAft>
              <a:defRPr/>
            </a:pPr>
            <a:r>
              <a:rPr lang="en-US" dirty="0" smtClean="0"/>
              <a:t>How much does the vertical structure vary between storms?  What governs this variability?</a:t>
            </a:r>
          </a:p>
          <a:p>
            <a:pPr eaLnBrk="1" hangingPunct="1">
              <a:spcAft>
                <a:spcPts val="1200"/>
              </a:spcAft>
              <a:defRPr/>
            </a:pPr>
            <a:r>
              <a:rPr lang="en-US" dirty="0" smtClean="0"/>
              <a:t>Is there a theory which can predict the manner in which the winds change with height?</a:t>
            </a:r>
          </a:p>
          <a:p>
            <a:pPr eaLnBrk="1" hangingPunct="1">
              <a:spcAft>
                <a:spcPts val="1200"/>
              </a:spcAft>
              <a:defRPr/>
            </a:pPr>
            <a:r>
              <a:rPr lang="en-US" dirty="0" smtClean="0"/>
              <a:t>Do numerical simulations reproduce observed hurricane structural variability</a:t>
            </a:r>
            <a:r>
              <a:rPr lang="en-US" dirty="0" smtClean="0"/>
              <a:t>?</a:t>
            </a:r>
          </a:p>
          <a:p>
            <a:pPr eaLnBrk="1" hangingPunct="1">
              <a:spcAft>
                <a:spcPts val="1200"/>
              </a:spcAft>
              <a:defRPr/>
            </a:pPr>
            <a:r>
              <a:rPr lang="en-US" dirty="0" smtClean="0"/>
              <a:t>Where is the height of the warm core?</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4" descr="slope_rmw_vs_slope_M_obs_theorySST27"/>
          <p:cNvPicPr>
            <a:picLocks noChangeAspect="1" noChangeArrowheads="1"/>
          </p:cNvPicPr>
          <p:nvPr/>
        </p:nvPicPr>
        <p:blipFill>
          <a:blip r:embed="rId2" cstate="print"/>
          <a:srcRect/>
          <a:stretch>
            <a:fillRect/>
          </a:stretch>
        </p:blipFill>
        <p:spPr bwMode="auto">
          <a:xfrm>
            <a:off x="914400" y="1362456"/>
            <a:ext cx="7315200" cy="548640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Theory vs. Observations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what rate do the maximum winds decay with height?</a:t>
            </a:r>
            <a:endParaRPr lang="en-US" dirty="0"/>
          </a:p>
        </p:txBody>
      </p:sp>
      <p:sp>
        <p:nvSpPr>
          <p:cNvPr id="3" name="Content Placeholder 2"/>
          <p:cNvSpPr>
            <a:spLocks noGrp="1"/>
          </p:cNvSpPr>
          <p:nvPr>
            <p:ph idx="1"/>
          </p:nvPr>
        </p:nvSpPr>
        <p:spPr>
          <a:xfrm>
            <a:off x="457200" y="1600200"/>
            <a:ext cx="8229600" cy="5257800"/>
          </a:xfrm>
        </p:spPr>
        <p:txBody>
          <a:bodyPr/>
          <a:lstStyle/>
          <a:p>
            <a:pPr>
              <a:spcAft>
                <a:spcPts val="1800"/>
              </a:spcAft>
            </a:pPr>
            <a:r>
              <a:rPr lang="en-US" dirty="0" smtClean="0"/>
              <a:t>In the observed storms, the maximum winds decrease by ~15-25% between 2 km and 8 km height.</a:t>
            </a:r>
          </a:p>
          <a:p>
            <a:pPr>
              <a:spcAft>
                <a:spcPts val="1800"/>
              </a:spcAft>
            </a:pPr>
            <a:r>
              <a:rPr lang="en-US" dirty="0" smtClean="0"/>
              <a:t>This rate is</a:t>
            </a:r>
            <a:r>
              <a:rPr lang="en-US" dirty="0" smtClean="0"/>
              <a:t> nearly </a:t>
            </a:r>
            <a:r>
              <a:rPr lang="en-US" dirty="0" smtClean="0"/>
              <a:t>independent of both the size and intensity of the tropical cyclone.</a:t>
            </a:r>
          </a:p>
          <a:p>
            <a:pPr>
              <a:spcAft>
                <a:spcPts val="1800"/>
              </a:spcAft>
            </a:pPr>
            <a:r>
              <a:rPr lang="en-US" dirty="0" smtClean="0"/>
              <a:t>We now show that Emanuel’s theory predicts the same result.</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Picture 18" descr="E86_vmax_vs_height_SST27_T067_compare_r0.tif"/>
          <p:cNvPicPr>
            <a:picLocks noChangeAspect="1"/>
          </p:cNvPicPr>
          <p:nvPr/>
        </p:nvPicPr>
        <p:blipFill>
          <a:blip r:embed="rId3" cstate="print"/>
          <a:stretch>
            <a:fillRect/>
          </a:stretch>
        </p:blipFill>
        <p:spPr>
          <a:xfrm>
            <a:off x="0" y="0"/>
            <a:ext cx="4608576" cy="3456432"/>
          </a:xfrm>
          <a:prstGeom prst="rect">
            <a:avLst/>
          </a:prstGeom>
        </p:spPr>
      </p:pic>
      <p:pic>
        <p:nvPicPr>
          <p:cNvPr id="5" name="Picture 4" descr="E86_vmax_vs_height_T067_compare_SST.tif"/>
          <p:cNvPicPr>
            <a:picLocks noChangeAspect="1"/>
          </p:cNvPicPr>
          <p:nvPr/>
        </p:nvPicPr>
        <p:blipFill>
          <a:blip r:embed="rId4" cstate="print"/>
          <a:stretch>
            <a:fillRect/>
          </a:stretch>
        </p:blipFill>
        <p:spPr>
          <a:xfrm>
            <a:off x="0" y="3401568"/>
            <a:ext cx="4608576" cy="3456432"/>
          </a:xfrm>
          <a:prstGeom prst="rect">
            <a:avLst/>
          </a:prstGeom>
        </p:spPr>
      </p:pic>
      <p:pic>
        <p:nvPicPr>
          <p:cNvPr id="7" name="Picture 6" descr="E86_vmaxnorm_vs_height_T067_compare_SST.tif"/>
          <p:cNvPicPr>
            <a:picLocks noChangeAspect="1"/>
          </p:cNvPicPr>
          <p:nvPr/>
        </p:nvPicPr>
        <p:blipFill>
          <a:blip r:embed="rId5" cstate="print"/>
          <a:stretch>
            <a:fillRect/>
          </a:stretch>
        </p:blipFill>
        <p:spPr>
          <a:xfrm>
            <a:off x="4535424" y="3401568"/>
            <a:ext cx="4608576" cy="3456432"/>
          </a:xfrm>
          <a:prstGeom prst="rect">
            <a:avLst/>
          </a:prstGeom>
        </p:spPr>
      </p:pic>
      <p:cxnSp>
        <p:nvCxnSpPr>
          <p:cNvPr id="12" name="Straight Arrow Connector 11"/>
          <p:cNvCxnSpPr/>
          <p:nvPr/>
        </p:nvCxnSpPr>
        <p:spPr>
          <a:xfrm rot="16200000" flipV="1">
            <a:off x="1447800" y="685800"/>
            <a:ext cx="5334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1524000" y="2819400"/>
            <a:ext cx="3810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4000" y="1066800"/>
            <a:ext cx="1295400" cy="338554"/>
          </a:xfrm>
          <a:prstGeom prst="rect">
            <a:avLst/>
          </a:prstGeom>
          <a:noFill/>
        </p:spPr>
        <p:txBody>
          <a:bodyPr wrap="square" rtlCol="0">
            <a:spAutoFit/>
          </a:bodyPr>
          <a:lstStyle/>
          <a:p>
            <a:r>
              <a:rPr lang="en-US" sz="1600" b="1" dirty="0" smtClean="0">
                <a:solidFill>
                  <a:srgbClr val="FF0000"/>
                </a:solidFill>
              </a:rPr>
              <a:t>RMW=5 km</a:t>
            </a:r>
            <a:endParaRPr lang="en-US" sz="1600" b="1" dirty="0">
              <a:solidFill>
                <a:srgbClr val="FF0000"/>
              </a:solidFill>
            </a:endParaRPr>
          </a:p>
        </p:txBody>
      </p:sp>
      <p:sp>
        <p:nvSpPr>
          <p:cNvPr id="18" name="TextBox 17"/>
          <p:cNvSpPr txBox="1"/>
          <p:nvPr/>
        </p:nvSpPr>
        <p:spPr>
          <a:xfrm>
            <a:off x="1828800" y="2819400"/>
            <a:ext cx="1676400" cy="338554"/>
          </a:xfrm>
          <a:prstGeom prst="rect">
            <a:avLst/>
          </a:prstGeom>
          <a:noFill/>
        </p:spPr>
        <p:txBody>
          <a:bodyPr wrap="square" rtlCol="0">
            <a:spAutoFit/>
          </a:bodyPr>
          <a:lstStyle/>
          <a:p>
            <a:r>
              <a:rPr lang="en-US" sz="1600" b="1" dirty="0" smtClean="0">
                <a:solidFill>
                  <a:srgbClr val="FF0000"/>
                </a:solidFill>
              </a:rPr>
              <a:t>RMW=63.5 km</a:t>
            </a:r>
            <a:endParaRPr lang="en-US" sz="1600" b="1" dirty="0">
              <a:solidFill>
                <a:srgbClr val="FF0000"/>
              </a:solidFill>
            </a:endParaRPr>
          </a:p>
        </p:txBody>
      </p:sp>
      <p:pic>
        <p:nvPicPr>
          <p:cNvPr id="20" name="Picture 19" descr="E86_vmaxnorm_vs_height_SST27_T067_compare_r0.tif"/>
          <p:cNvPicPr>
            <a:picLocks noChangeAspect="1"/>
          </p:cNvPicPr>
          <p:nvPr/>
        </p:nvPicPr>
        <p:blipFill>
          <a:blip r:embed="rId6" cstate="print"/>
          <a:srcRect l="15674" t="13228" r="66138" b="18430"/>
          <a:stretch>
            <a:fillRect/>
          </a:stretch>
        </p:blipFill>
        <p:spPr>
          <a:xfrm>
            <a:off x="5181600" y="152400"/>
            <a:ext cx="1066800" cy="3006436"/>
          </a:xfrm>
          <a:prstGeom prst="rect">
            <a:avLst/>
          </a:prstGeom>
        </p:spPr>
      </p:pic>
      <p:pic>
        <p:nvPicPr>
          <p:cNvPr id="10" name="Picture 9" descr="E86_vmaxnorm_vs_height_SST27_T067_compare_r0.tif"/>
          <p:cNvPicPr>
            <a:picLocks noChangeAspect="1"/>
          </p:cNvPicPr>
          <p:nvPr/>
        </p:nvPicPr>
        <p:blipFill>
          <a:blip r:embed="rId6" cstate="print"/>
          <a:stretch>
            <a:fillRect/>
          </a:stretch>
        </p:blipFill>
        <p:spPr>
          <a:xfrm>
            <a:off x="4535424" y="0"/>
            <a:ext cx="4608576" cy="3456432"/>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 Limitations of Observations and Theory</a:t>
            </a:r>
            <a:endParaRPr lang="en-US" sz="3200" dirty="0"/>
          </a:p>
        </p:txBody>
      </p:sp>
      <p:sp>
        <p:nvSpPr>
          <p:cNvPr id="3" name="Content Placeholder 2"/>
          <p:cNvSpPr>
            <a:spLocks noGrp="1"/>
          </p:cNvSpPr>
          <p:nvPr>
            <p:ph idx="1"/>
          </p:nvPr>
        </p:nvSpPr>
        <p:spPr/>
        <p:txBody>
          <a:bodyPr/>
          <a:lstStyle/>
          <a:p>
            <a:pPr>
              <a:spcAft>
                <a:spcPts val="1200"/>
              </a:spcAft>
            </a:pPr>
            <a:r>
              <a:rPr lang="en-US" dirty="0" smtClean="0"/>
              <a:t>The </a:t>
            </a:r>
            <a:r>
              <a:rPr lang="en-US" i="1" dirty="0" smtClean="0"/>
              <a:t>predictions</a:t>
            </a:r>
            <a:r>
              <a:rPr lang="en-US" dirty="0" smtClean="0"/>
              <a:t> made by Emanuel’s theory are in good agreement with the observations.</a:t>
            </a:r>
          </a:p>
          <a:p>
            <a:pPr>
              <a:spcAft>
                <a:spcPts val="1200"/>
              </a:spcAft>
            </a:pPr>
            <a:r>
              <a:rPr lang="en-US" dirty="0" smtClean="0"/>
              <a:t>However, we have no means of testing the validity of the </a:t>
            </a:r>
            <a:r>
              <a:rPr lang="en-US" i="1" dirty="0" smtClean="0"/>
              <a:t>assumptions</a:t>
            </a:r>
            <a:r>
              <a:rPr lang="en-US" dirty="0" smtClean="0"/>
              <a:t> made by Emanuel’s theory:</a:t>
            </a:r>
          </a:p>
          <a:p>
            <a:pPr lvl="4">
              <a:spcAft>
                <a:spcPts val="1200"/>
              </a:spcAft>
            </a:pPr>
            <a:r>
              <a:rPr lang="en-US" sz="3200" dirty="0" smtClean="0">
                <a:solidFill>
                  <a:srgbClr val="FFC000"/>
                </a:solidFill>
              </a:rPr>
              <a:t>Slantwise Moist Neutrality</a:t>
            </a:r>
          </a:p>
          <a:p>
            <a:pPr lvl="4">
              <a:spcAft>
                <a:spcPts val="1200"/>
              </a:spcAft>
            </a:pPr>
            <a:r>
              <a:rPr lang="en-US" sz="3200" dirty="0" smtClean="0">
                <a:solidFill>
                  <a:srgbClr val="FFC000"/>
                </a:solidFill>
              </a:rPr>
              <a:t>Thermal Wind Balance</a:t>
            </a:r>
          </a:p>
          <a:p>
            <a:pPr lvl="4">
              <a:buNone/>
            </a:pPr>
            <a:endParaRPr lang="en-US" sz="3200" dirty="0" smtClean="0">
              <a:solidFill>
                <a:srgbClr val="FFC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p:txBody>
          <a:bodyPr/>
          <a:lstStyle/>
          <a:p>
            <a:pPr eaLnBrk="1" hangingPunct="1">
              <a:defRPr/>
            </a:pPr>
            <a:r>
              <a:rPr lang="en-US" dirty="0"/>
              <a:t>Idealized Hurricane Simulations</a:t>
            </a:r>
          </a:p>
        </p:txBody>
      </p:sp>
      <p:sp>
        <p:nvSpPr>
          <p:cNvPr id="12291" name="Rectangle 3"/>
          <p:cNvSpPr>
            <a:spLocks noGrp="1" noChangeArrowheads="1"/>
          </p:cNvSpPr>
          <p:nvPr>
            <p:ph type="body" idx="1"/>
          </p:nvPr>
        </p:nvSpPr>
        <p:spPr>
          <a:xfrm>
            <a:off x="457200" y="1600200"/>
            <a:ext cx="8229600" cy="5257800"/>
          </a:xfrm>
        </p:spPr>
        <p:txBody>
          <a:bodyPr/>
          <a:lstStyle/>
          <a:p>
            <a:pPr eaLnBrk="1" hangingPunct="1">
              <a:lnSpc>
                <a:spcPct val="90000"/>
              </a:lnSpc>
              <a:spcAft>
                <a:spcPts val="1000"/>
              </a:spcAft>
              <a:defRPr/>
            </a:pPr>
            <a:r>
              <a:rPr lang="en-US" sz="2800" dirty="0"/>
              <a:t>WRF </a:t>
            </a:r>
            <a:r>
              <a:rPr lang="en-US" sz="2800" dirty="0" smtClean="0"/>
              <a:t>V3.1.1</a:t>
            </a:r>
            <a:endParaRPr lang="en-US" sz="2800" dirty="0"/>
          </a:p>
          <a:p>
            <a:pPr eaLnBrk="1" hangingPunct="1">
              <a:lnSpc>
                <a:spcPct val="90000"/>
              </a:lnSpc>
              <a:spcAft>
                <a:spcPts val="1000"/>
              </a:spcAft>
              <a:defRPr/>
            </a:pPr>
            <a:r>
              <a:rPr lang="en-US" sz="2800" dirty="0"/>
              <a:t>3 nested grids: 18/6/2 km</a:t>
            </a:r>
          </a:p>
          <a:p>
            <a:pPr eaLnBrk="1" hangingPunct="1">
              <a:lnSpc>
                <a:spcPct val="90000"/>
              </a:lnSpc>
              <a:spcAft>
                <a:spcPts val="1000"/>
              </a:spcAft>
              <a:defRPr/>
            </a:pPr>
            <a:r>
              <a:rPr lang="en-US" sz="2800" dirty="0"/>
              <a:t>Doubly Periodic BCs</a:t>
            </a:r>
          </a:p>
          <a:p>
            <a:pPr eaLnBrk="1" hangingPunct="1">
              <a:lnSpc>
                <a:spcPct val="90000"/>
              </a:lnSpc>
              <a:spcAft>
                <a:spcPts val="1000"/>
              </a:spcAft>
              <a:defRPr/>
            </a:pPr>
            <a:r>
              <a:rPr lang="en-US" sz="2800" dirty="0"/>
              <a:t>40 vertical levels</a:t>
            </a:r>
          </a:p>
          <a:p>
            <a:pPr eaLnBrk="1" hangingPunct="1">
              <a:lnSpc>
                <a:spcPct val="90000"/>
              </a:lnSpc>
              <a:spcAft>
                <a:spcPts val="1000"/>
              </a:spcAft>
              <a:defRPr/>
            </a:pPr>
            <a:r>
              <a:rPr lang="en-US" sz="2800" i="1" dirty="0"/>
              <a:t>f</a:t>
            </a:r>
            <a:r>
              <a:rPr lang="en-US" sz="2800" dirty="0"/>
              <a:t>-plane</a:t>
            </a:r>
          </a:p>
          <a:p>
            <a:pPr eaLnBrk="1" hangingPunct="1">
              <a:lnSpc>
                <a:spcPct val="90000"/>
              </a:lnSpc>
              <a:spcAft>
                <a:spcPts val="1000"/>
              </a:spcAft>
              <a:defRPr/>
            </a:pPr>
            <a:r>
              <a:rPr lang="en-US" sz="2800" dirty="0"/>
              <a:t>YSU PBL, WSM-6 Microphysics</a:t>
            </a:r>
          </a:p>
          <a:p>
            <a:pPr eaLnBrk="1" hangingPunct="1">
              <a:lnSpc>
                <a:spcPct val="90000"/>
              </a:lnSpc>
              <a:spcAft>
                <a:spcPts val="1000"/>
              </a:spcAft>
              <a:defRPr/>
            </a:pPr>
            <a:r>
              <a:rPr lang="en-US" sz="2800" dirty="0"/>
              <a:t>SST = </a:t>
            </a:r>
            <a:r>
              <a:rPr lang="en-US" sz="2800" dirty="0" smtClean="0"/>
              <a:t>28C</a:t>
            </a:r>
            <a:r>
              <a:rPr lang="en-US" sz="2800" dirty="0"/>
              <a:t>, non-SAL sounding</a:t>
            </a:r>
          </a:p>
          <a:p>
            <a:pPr eaLnBrk="1" hangingPunct="1">
              <a:lnSpc>
                <a:spcPct val="90000"/>
              </a:lnSpc>
              <a:spcAft>
                <a:spcPts val="1000"/>
              </a:spcAft>
              <a:defRPr/>
            </a:pPr>
            <a:r>
              <a:rPr lang="en-US" sz="2800" dirty="0"/>
              <a:t>Initialized with weak tropical cyclone-like </a:t>
            </a:r>
            <a:r>
              <a:rPr lang="en-US" sz="2800" dirty="0" smtClean="0"/>
              <a:t>vortex</a:t>
            </a:r>
            <a:endParaRPr lang="en-US" sz="2800" dirty="0"/>
          </a:p>
          <a:p>
            <a:pPr eaLnBrk="1" hangingPunct="1">
              <a:lnSpc>
                <a:spcPct val="90000"/>
              </a:lnSpc>
              <a:spcAft>
                <a:spcPts val="1000"/>
              </a:spcAft>
              <a:defRPr/>
            </a:pPr>
            <a:r>
              <a:rPr lang="en-US" sz="2800" dirty="0"/>
              <a:t>5 m/s easterly flow in environment</a:t>
            </a:r>
          </a:p>
          <a:p>
            <a:pPr eaLnBrk="1" hangingPunct="1">
              <a:lnSpc>
                <a:spcPct val="90000"/>
              </a:lnSpc>
              <a:defRPr/>
            </a:pPr>
            <a:endParaRPr lang="en-US"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slp_vs_time_control.tif"/>
          <p:cNvPicPr>
            <a:picLocks noChangeAspect="1"/>
          </p:cNvPicPr>
          <p:nvPr/>
        </p:nvPicPr>
        <p:blipFill>
          <a:blip r:embed="rId2" cstate="print"/>
          <a:stretch>
            <a:fillRect/>
          </a:stretch>
        </p:blipFill>
        <p:spPr>
          <a:xfrm>
            <a:off x="0" y="228600"/>
            <a:ext cx="4389120" cy="3291840"/>
          </a:xfrm>
          <a:prstGeom prst="rect">
            <a:avLst/>
          </a:prstGeom>
        </p:spPr>
      </p:pic>
      <p:pic>
        <p:nvPicPr>
          <p:cNvPr id="6" name="Picture 5" descr="vmax10_vs_time_control.tif"/>
          <p:cNvPicPr>
            <a:picLocks noChangeAspect="1"/>
          </p:cNvPicPr>
          <p:nvPr/>
        </p:nvPicPr>
        <p:blipFill>
          <a:blip r:embed="rId3" cstate="print"/>
          <a:stretch>
            <a:fillRect/>
          </a:stretch>
        </p:blipFill>
        <p:spPr>
          <a:xfrm>
            <a:off x="4754880" y="228600"/>
            <a:ext cx="4389120" cy="3291840"/>
          </a:xfrm>
          <a:prstGeom prst="rect">
            <a:avLst/>
          </a:prstGeom>
        </p:spPr>
      </p:pic>
      <p:pic>
        <p:nvPicPr>
          <p:cNvPr id="7" name="Picture 6" descr="vbarmax_abs_vs_time_control.tif"/>
          <p:cNvPicPr>
            <a:picLocks noChangeAspect="1"/>
          </p:cNvPicPr>
          <p:nvPr/>
        </p:nvPicPr>
        <p:blipFill>
          <a:blip r:embed="rId4" cstate="print"/>
          <a:stretch>
            <a:fillRect/>
          </a:stretch>
        </p:blipFill>
        <p:spPr>
          <a:xfrm>
            <a:off x="0" y="3566160"/>
            <a:ext cx="4389120" cy="3291840"/>
          </a:xfrm>
          <a:prstGeom prst="rect">
            <a:avLst/>
          </a:prstGeom>
        </p:spPr>
      </p:pic>
      <p:pic>
        <p:nvPicPr>
          <p:cNvPr id="9" name="Picture 8" descr="track_control.tif"/>
          <p:cNvPicPr>
            <a:picLocks noChangeAspect="1"/>
          </p:cNvPicPr>
          <p:nvPr/>
        </p:nvPicPr>
        <p:blipFill>
          <a:blip r:embed="rId5" cstate="print"/>
          <a:stretch>
            <a:fillRect/>
          </a:stretch>
        </p:blipFill>
        <p:spPr>
          <a:xfrm>
            <a:off x="4754880" y="3566160"/>
            <a:ext cx="4389120" cy="329184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slp_vs_time_control.tif"/>
          <p:cNvPicPr>
            <a:picLocks noChangeAspect="1"/>
          </p:cNvPicPr>
          <p:nvPr/>
        </p:nvPicPr>
        <p:blipFill>
          <a:blip r:embed="rId2" cstate="print"/>
          <a:stretch>
            <a:fillRect/>
          </a:stretch>
        </p:blipFill>
        <p:spPr>
          <a:xfrm>
            <a:off x="0" y="228600"/>
            <a:ext cx="4389120" cy="3291840"/>
          </a:xfrm>
          <a:prstGeom prst="rect">
            <a:avLst/>
          </a:prstGeom>
        </p:spPr>
      </p:pic>
      <p:pic>
        <p:nvPicPr>
          <p:cNvPr id="6" name="Picture 5" descr="vmax10_vs_time_control.tif"/>
          <p:cNvPicPr>
            <a:picLocks noChangeAspect="1"/>
          </p:cNvPicPr>
          <p:nvPr/>
        </p:nvPicPr>
        <p:blipFill>
          <a:blip r:embed="rId3" cstate="print"/>
          <a:stretch>
            <a:fillRect/>
          </a:stretch>
        </p:blipFill>
        <p:spPr>
          <a:xfrm>
            <a:off x="4754880" y="228600"/>
            <a:ext cx="4389120" cy="3291840"/>
          </a:xfrm>
          <a:prstGeom prst="rect">
            <a:avLst/>
          </a:prstGeom>
        </p:spPr>
      </p:pic>
      <p:pic>
        <p:nvPicPr>
          <p:cNvPr id="7" name="Picture 6" descr="vbarmax_abs_vs_time_control.tif"/>
          <p:cNvPicPr>
            <a:picLocks noChangeAspect="1"/>
          </p:cNvPicPr>
          <p:nvPr/>
        </p:nvPicPr>
        <p:blipFill>
          <a:blip r:embed="rId4" cstate="print"/>
          <a:stretch>
            <a:fillRect/>
          </a:stretch>
        </p:blipFill>
        <p:spPr>
          <a:xfrm>
            <a:off x="0" y="3566160"/>
            <a:ext cx="4389120" cy="3291840"/>
          </a:xfrm>
          <a:prstGeom prst="rect">
            <a:avLst/>
          </a:prstGeom>
        </p:spPr>
      </p:pic>
      <p:pic>
        <p:nvPicPr>
          <p:cNvPr id="9" name="Picture 8" descr="track_control.tif"/>
          <p:cNvPicPr>
            <a:picLocks noChangeAspect="1"/>
          </p:cNvPicPr>
          <p:nvPr/>
        </p:nvPicPr>
        <p:blipFill>
          <a:blip r:embed="rId5" cstate="print"/>
          <a:stretch>
            <a:fillRect/>
          </a:stretch>
        </p:blipFill>
        <p:spPr>
          <a:xfrm>
            <a:off x="4754880" y="3566160"/>
            <a:ext cx="4389120" cy="3291840"/>
          </a:xfrm>
          <a:prstGeom prst="rect">
            <a:avLst/>
          </a:prstGeom>
        </p:spPr>
      </p:pic>
      <p:sp>
        <p:nvSpPr>
          <p:cNvPr id="8" name="TextBox 7"/>
          <p:cNvSpPr txBox="1"/>
          <p:nvPr/>
        </p:nvSpPr>
        <p:spPr>
          <a:xfrm>
            <a:off x="580416" y="2592740"/>
            <a:ext cx="2057400" cy="369332"/>
          </a:xfrm>
          <a:prstGeom prst="rect">
            <a:avLst/>
          </a:prstGeom>
          <a:solidFill>
            <a:schemeClr val="bg2"/>
          </a:solidFill>
        </p:spPr>
        <p:txBody>
          <a:bodyPr wrap="square" rtlCol="0">
            <a:spAutoFit/>
          </a:bodyPr>
          <a:lstStyle/>
          <a:p>
            <a:r>
              <a:rPr lang="en-US" dirty="0" smtClean="0"/>
              <a:t>Rapid Intensification</a:t>
            </a:r>
            <a:endParaRPr lang="en-US" dirty="0"/>
          </a:p>
        </p:txBody>
      </p:sp>
      <p:cxnSp>
        <p:nvCxnSpPr>
          <p:cNvPr id="11" name="Straight Arrow Connector 10"/>
          <p:cNvCxnSpPr/>
          <p:nvPr/>
        </p:nvCxnSpPr>
        <p:spPr bwMode="auto">
          <a:xfrm rot="5400000" flipH="1" flipV="1">
            <a:off x="0" y="1600200"/>
            <a:ext cx="1828800" cy="1524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14" name="Straight Arrow Connector 13"/>
          <p:cNvCxnSpPr/>
          <p:nvPr/>
        </p:nvCxnSpPr>
        <p:spPr bwMode="auto">
          <a:xfrm flipV="1">
            <a:off x="838200" y="1905000"/>
            <a:ext cx="838200" cy="6858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20" name="Straight Arrow Connector 19"/>
          <p:cNvCxnSpPr/>
          <p:nvPr/>
        </p:nvCxnSpPr>
        <p:spPr bwMode="auto">
          <a:xfrm rot="10800000">
            <a:off x="990600" y="5867400"/>
            <a:ext cx="381000" cy="1524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23" name="Straight Arrow Connector 22"/>
          <p:cNvCxnSpPr/>
          <p:nvPr/>
        </p:nvCxnSpPr>
        <p:spPr bwMode="auto">
          <a:xfrm rot="5400000" flipH="1" flipV="1">
            <a:off x="914400" y="5334000"/>
            <a:ext cx="1143000" cy="2286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25" name="Straight Arrow Connector 24"/>
          <p:cNvCxnSpPr>
            <a:stCxn id="29" idx="0"/>
          </p:cNvCxnSpPr>
          <p:nvPr/>
        </p:nvCxnSpPr>
        <p:spPr bwMode="auto">
          <a:xfrm rot="16200000" flipV="1">
            <a:off x="5886450" y="2190750"/>
            <a:ext cx="304800" cy="6477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28" name="Straight Arrow Connector 27"/>
          <p:cNvCxnSpPr/>
          <p:nvPr/>
        </p:nvCxnSpPr>
        <p:spPr bwMode="auto">
          <a:xfrm rot="16200000" flipV="1">
            <a:off x="5753100" y="2019300"/>
            <a:ext cx="1219200" cy="762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
        <p:nvSpPr>
          <p:cNvPr id="29" name="TextBox 28"/>
          <p:cNvSpPr txBox="1"/>
          <p:nvPr/>
        </p:nvSpPr>
        <p:spPr>
          <a:xfrm>
            <a:off x="5334000" y="2667000"/>
            <a:ext cx="2057400" cy="369332"/>
          </a:xfrm>
          <a:prstGeom prst="rect">
            <a:avLst/>
          </a:prstGeom>
          <a:solidFill>
            <a:schemeClr val="bg2"/>
          </a:solidFill>
        </p:spPr>
        <p:txBody>
          <a:bodyPr wrap="square" rtlCol="0">
            <a:spAutoFit/>
          </a:bodyPr>
          <a:lstStyle/>
          <a:p>
            <a:r>
              <a:rPr lang="en-US" dirty="0" smtClean="0"/>
              <a:t>Rapid Intensification</a:t>
            </a:r>
            <a:endParaRPr lang="en-US" dirty="0"/>
          </a:p>
        </p:txBody>
      </p:sp>
      <p:sp>
        <p:nvSpPr>
          <p:cNvPr id="39" name="TextBox 38"/>
          <p:cNvSpPr txBox="1"/>
          <p:nvPr/>
        </p:nvSpPr>
        <p:spPr>
          <a:xfrm>
            <a:off x="580416" y="6019800"/>
            <a:ext cx="2057400" cy="369332"/>
          </a:xfrm>
          <a:prstGeom prst="rect">
            <a:avLst/>
          </a:prstGeom>
          <a:solidFill>
            <a:schemeClr val="bg2"/>
          </a:solidFill>
        </p:spPr>
        <p:txBody>
          <a:bodyPr wrap="square" rtlCol="0">
            <a:spAutoFit/>
          </a:bodyPr>
          <a:lstStyle/>
          <a:p>
            <a:r>
              <a:rPr lang="en-US" dirty="0" smtClean="0"/>
              <a:t>Rapid Intensification</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slp_vs_time_control.tif"/>
          <p:cNvPicPr>
            <a:picLocks noChangeAspect="1"/>
          </p:cNvPicPr>
          <p:nvPr/>
        </p:nvPicPr>
        <p:blipFill>
          <a:blip r:embed="rId2" cstate="print"/>
          <a:stretch>
            <a:fillRect/>
          </a:stretch>
        </p:blipFill>
        <p:spPr>
          <a:xfrm>
            <a:off x="0" y="228600"/>
            <a:ext cx="4389120" cy="3291840"/>
          </a:xfrm>
          <a:prstGeom prst="rect">
            <a:avLst/>
          </a:prstGeom>
        </p:spPr>
      </p:pic>
      <p:pic>
        <p:nvPicPr>
          <p:cNvPr id="6" name="Picture 5" descr="vmax10_vs_time_control.tif"/>
          <p:cNvPicPr>
            <a:picLocks noChangeAspect="1"/>
          </p:cNvPicPr>
          <p:nvPr/>
        </p:nvPicPr>
        <p:blipFill>
          <a:blip r:embed="rId3" cstate="print"/>
          <a:stretch>
            <a:fillRect/>
          </a:stretch>
        </p:blipFill>
        <p:spPr>
          <a:xfrm>
            <a:off x="4754880" y="228600"/>
            <a:ext cx="4389120" cy="3291840"/>
          </a:xfrm>
          <a:prstGeom prst="rect">
            <a:avLst/>
          </a:prstGeom>
        </p:spPr>
      </p:pic>
      <p:pic>
        <p:nvPicPr>
          <p:cNvPr id="7" name="Picture 6" descr="vbarmax_abs_vs_time_control.tif"/>
          <p:cNvPicPr>
            <a:picLocks noChangeAspect="1"/>
          </p:cNvPicPr>
          <p:nvPr/>
        </p:nvPicPr>
        <p:blipFill>
          <a:blip r:embed="rId4" cstate="print"/>
          <a:stretch>
            <a:fillRect/>
          </a:stretch>
        </p:blipFill>
        <p:spPr>
          <a:xfrm>
            <a:off x="0" y="3566160"/>
            <a:ext cx="4389120" cy="3291840"/>
          </a:xfrm>
          <a:prstGeom prst="rect">
            <a:avLst/>
          </a:prstGeom>
        </p:spPr>
      </p:pic>
      <p:pic>
        <p:nvPicPr>
          <p:cNvPr id="9" name="Picture 8" descr="track_control.tif"/>
          <p:cNvPicPr>
            <a:picLocks noChangeAspect="1"/>
          </p:cNvPicPr>
          <p:nvPr/>
        </p:nvPicPr>
        <p:blipFill>
          <a:blip r:embed="rId5" cstate="print"/>
          <a:stretch>
            <a:fillRect/>
          </a:stretch>
        </p:blipFill>
        <p:spPr>
          <a:xfrm>
            <a:off x="4754880" y="3566160"/>
            <a:ext cx="4389120" cy="3291840"/>
          </a:xfrm>
          <a:prstGeom prst="rect">
            <a:avLst/>
          </a:prstGeom>
        </p:spPr>
      </p:pic>
      <p:cxnSp>
        <p:nvCxnSpPr>
          <p:cNvPr id="11" name="Straight Arrow Connector 10"/>
          <p:cNvCxnSpPr/>
          <p:nvPr/>
        </p:nvCxnSpPr>
        <p:spPr bwMode="auto">
          <a:xfrm rot="16200000" flipH="1">
            <a:off x="1714500" y="1485900"/>
            <a:ext cx="1752600" cy="12192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14" name="Straight Arrow Connector 13"/>
          <p:cNvCxnSpPr/>
          <p:nvPr/>
        </p:nvCxnSpPr>
        <p:spPr bwMode="auto">
          <a:xfrm rot="5400000">
            <a:off x="1447800" y="1447800"/>
            <a:ext cx="685800" cy="2286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20" name="Straight Arrow Connector 19"/>
          <p:cNvCxnSpPr/>
          <p:nvPr/>
        </p:nvCxnSpPr>
        <p:spPr bwMode="auto">
          <a:xfrm rot="5400000" flipH="1" flipV="1">
            <a:off x="1600200" y="4495800"/>
            <a:ext cx="1752600" cy="11430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23" name="Straight Arrow Connector 22"/>
          <p:cNvCxnSpPr/>
          <p:nvPr/>
        </p:nvCxnSpPr>
        <p:spPr bwMode="auto">
          <a:xfrm rot="16200000" flipV="1">
            <a:off x="1181100" y="5219700"/>
            <a:ext cx="1143000" cy="3048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25" name="Straight Arrow Connector 24"/>
          <p:cNvCxnSpPr/>
          <p:nvPr/>
        </p:nvCxnSpPr>
        <p:spPr bwMode="auto">
          <a:xfrm rot="16200000" flipV="1">
            <a:off x="5905500" y="1866900"/>
            <a:ext cx="1219200" cy="2286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28" name="Straight Arrow Connector 27"/>
          <p:cNvCxnSpPr/>
          <p:nvPr/>
        </p:nvCxnSpPr>
        <p:spPr bwMode="auto">
          <a:xfrm rot="5400000" flipH="1" flipV="1">
            <a:off x="6362700" y="1104900"/>
            <a:ext cx="1752600" cy="12192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
        <p:nvSpPr>
          <p:cNvPr id="26" name="TextBox 25"/>
          <p:cNvSpPr txBox="1"/>
          <p:nvPr/>
        </p:nvSpPr>
        <p:spPr>
          <a:xfrm>
            <a:off x="1676400" y="838200"/>
            <a:ext cx="2057400" cy="369332"/>
          </a:xfrm>
          <a:prstGeom prst="rect">
            <a:avLst/>
          </a:prstGeom>
          <a:solidFill>
            <a:schemeClr val="bg2"/>
          </a:solidFill>
        </p:spPr>
        <p:txBody>
          <a:bodyPr wrap="square" rtlCol="0">
            <a:spAutoFit/>
          </a:bodyPr>
          <a:lstStyle/>
          <a:p>
            <a:r>
              <a:rPr lang="en-US" dirty="0" smtClean="0"/>
              <a:t>Slow Intensification</a:t>
            </a:r>
            <a:endParaRPr lang="en-US" dirty="0"/>
          </a:p>
        </p:txBody>
      </p:sp>
      <p:sp>
        <p:nvSpPr>
          <p:cNvPr id="30" name="TextBox 29"/>
          <p:cNvSpPr txBox="1"/>
          <p:nvPr/>
        </p:nvSpPr>
        <p:spPr>
          <a:xfrm>
            <a:off x="5943600" y="2590800"/>
            <a:ext cx="2057400" cy="369332"/>
          </a:xfrm>
          <a:prstGeom prst="rect">
            <a:avLst/>
          </a:prstGeom>
          <a:solidFill>
            <a:schemeClr val="bg2"/>
          </a:solidFill>
        </p:spPr>
        <p:txBody>
          <a:bodyPr wrap="square" rtlCol="0">
            <a:spAutoFit/>
          </a:bodyPr>
          <a:lstStyle/>
          <a:p>
            <a:r>
              <a:rPr lang="en-US" dirty="0" smtClean="0"/>
              <a:t>Slow Intensification</a:t>
            </a:r>
            <a:endParaRPr lang="en-US" dirty="0"/>
          </a:p>
        </p:txBody>
      </p:sp>
      <p:sp>
        <p:nvSpPr>
          <p:cNvPr id="37" name="TextBox 36"/>
          <p:cNvSpPr txBox="1"/>
          <p:nvPr/>
        </p:nvSpPr>
        <p:spPr>
          <a:xfrm>
            <a:off x="1447800" y="5943600"/>
            <a:ext cx="2057400" cy="369332"/>
          </a:xfrm>
          <a:prstGeom prst="rect">
            <a:avLst/>
          </a:prstGeom>
          <a:solidFill>
            <a:schemeClr val="bg2"/>
          </a:solidFill>
        </p:spPr>
        <p:txBody>
          <a:bodyPr wrap="square" rtlCol="0">
            <a:spAutoFit/>
          </a:bodyPr>
          <a:lstStyle/>
          <a:p>
            <a:r>
              <a:rPr lang="en-US" dirty="0" smtClean="0"/>
              <a:t>Slow Intensification</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slp_vs_time_control.tif"/>
          <p:cNvPicPr>
            <a:picLocks noChangeAspect="1"/>
          </p:cNvPicPr>
          <p:nvPr/>
        </p:nvPicPr>
        <p:blipFill>
          <a:blip r:embed="rId2" cstate="print"/>
          <a:stretch>
            <a:fillRect/>
          </a:stretch>
        </p:blipFill>
        <p:spPr>
          <a:xfrm>
            <a:off x="0" y="228600"/>
            <a:ext cx="4389120" cy="3291840"/>
          </a:xfrm>
          <a:prstGeom prst="rect">
            <a:avLst/>
          </a:prstGeom>
        </p:spPr>
      </p:pic>
      <p:pic>
        <p:nvPicPr>
          <p:cNvPr id="6" name="Picture 5" descr="vmax10_vs_time_control.tif"/>
          <p:cNvPicPr>
            <a:picLocks noChangeAspect="1"/>
          </p:cNvPicPr>
          <p:nvPr/>
        </p:nvPicPr>
        <p:blipFill>
          <a:blip r:embed="rId3" cstate="print"/>
          <a:stretch>
            <a:fillRect/>
          </a:stretch>
        </p:blipFill>
        <p:spPr>
          <a:xfrm>
            <a:off x="4754880" y="228600"/>
            <a:ext cx="4389120" cy="3291840"/>
          </a:xfrm>
          <a:prstGeom prst="rect">
            <a:avLst/>
          </a:prstGeom>
        </p:spPr>
      </p:pic>
      <p:pic>
        <p:nvPicPr>
          <p:cNvPr id="7" name="Picture 6" descr="vbarmax_abs_vs_time_control.tif"/>
          <p:cNvPicPr>
            <a:picLocks noChangeAspect="1"/>
          </p:cNvPicPr>
          <p:nvPr/>
        </p:nvPicPr>
        <p:blipFill>
          <a:blip r:embed="rId4" cstate="print"/>
          <a:stretch>
            <a:fillRect/>
          </a:stretch>
        </p:blipFill>
        <p:spPr>
          <a:xfrm>
            <a:off x="0" y="3566160"/>
            <a:ext cx="4389120" cy="3291840"/>
          </a:xfrm>
          <a:prstGeom prst="rect">
            <a:avLst/>
          </a:prstGeom>
        </p:spPr>
      </p:pic>
      <p:pic>
        <p:nvPicPr>
          <p:cNvPr id="9" name="Picture 8" descr="track_control.tif"/>
          <p:cNvPicPr>
            <a:picLocks noChangeAspect="1"/>
          </p:cNvPicPr>
          <p:nvPr/>
        </p:nvPicPr>
        <p:blipFill>
          <a:blip r:embed="rId5" cstate="print"/>
          <a:stretch>
            <a:fillRect/>
          </a:stretch>
        </p:blipFill>
        <p:spPr>
          <a:xfrm>
            <a:off x="4754880" y="3566160"/>
            <a:ext cx="4389120" cy="3291840"/>
          </a:xfrm>
          <a:prstGeom prst="rect">
            <a:avLst/>
          </a:prstGeom>
        </p:spPr>
      </p:pic>
      <p:cxnSp>
        <p:nvCxnSpPr>
          <p:cNvPr id="11" name="Straight Arrow Connector 10"/>
          <p:cNvCxnSpPr/>
          <p:nvPr/>
        </p:nvCxnSpPr>
        <p:spPr bwMode="auto">
          <a:xfrm rot="16200000" flipH="1">
            <a:off x="1714500" y="1485900"/>
            <a:ext cx="1752600" cy="12192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14" name="Straight Arrow Connector 13"/>
          <p:cNvCxnSpPr/>
          <p:nvPr/>
        </p:nvCxnSpPr>
        <p:spPr bwMode="auto">
          <a:xfrm>
            <a:off x="1981200" y="1219200"/>
            <a:ext cx="1981200" cy="16764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20" name="Straight Arrow Connector 19"/>
          <p:cNvCxnSpPr/>
          <p:nvPr/>
        </p:nvCxnSpPr>
        <p:spPr bwMode="auto">
          <a:xfrm rot="5400000" flipH="1" flipV="1">
            <a:off x="1600200" y="4495800"/>
            <a:ext cx="1752600" cy="11430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23" name="Straight Arrow Connector 22"/>
          <p:cNvCxnSpPr/>
          <p:nvPr/>
        </p:nvCxnSpPr>
        <p:spPr bwMode="auto">
          <a:xfrm flipV="1">
            <a:off x="1905000" y="4191000"/>
            <a:ext cx="2057400" cy="17526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25" name="Straight Arrow Connector 24"/>
          <p:cNvCxnSpPr/>
          <p:nvPr/>
        </p:nvCxnSpPr>
        <p:spPr bwMode="auto">
          <a:xfrm flipV="1">
            <a:off x="6629400" y="914400"/>
            <a:ext cx="2057400" cy="16764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cxnSp>
        <p:nvCxnSpPr>
          <p:cNvPr id="28" name="Straight Arrow Connector 27"/>
          <p:cNvCxnSpPr/>
          <p:nvPr/>
        </p:nvCxnSpPr>
        <p:spPr bwMode="auto">
          <a:xfrm rot="5400000" flipH="1" flipV="1">
            <a:off x="6362700" y="1104900"/>
            <a:ext cx="1752600" cy="12192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
        <p:nvSpPr>
          <p:cNvPr id="26" name="TextBox 25"/>
          <p:cNvSpPr txBox="1"/>
          <p:nvPr/>
        </p:nvSpPr>
        <p:spPr>
          <a:xfrm>
            <a:off x="1676400" y="838200"/>
            <a:ext cx="2057400" cy="369332"/>
          </a:xfrm>
          <a:prstGeom prst="rect">
            <a:avLst/>
          </a:prstGeom>
          <a:solidFill>
            <a:schemeClr val="bg2"/>
          </a:solidFill>
        </p:spPr>
        <p:txBody>
          <a:bodyPr wrap="square" rtlCol="0">
            <a:spAutoFit/>
          </a:bodyPr>
          <a:lstStyle/>
          <a:p>
            <a:r>
              <a:rPr lang="en-US" dirty="0" smtClean="0"/>
              <a:t>Quasi-Steady State</a:t>
            </a:r>
            <a:endParaRPr lang="en-US" dirty="0"/>
          </a:p>
        </p:txBody>
      </p:sp>
      <p:sp>
        <p:nvSpPr>
          <p:cNvPr id="30" name="TextBox 29"/>
          <p:cNvSpPr txBox="1"/>
          <p:nvPr/>
        </p:nvSpPr>
        <p:spPr>
          <a:xfrm>
            <a:off x="5943600" y="2590800"/>
            <a:ext cx="2057400" cy="369332"/>
          </a:xfrm>
          <a:prstGeom prst="rect">
            <a:avLst/>
          </a:prstGeom>
          <a:solidFill>
            <a:schemeClr val="bg2"/>
          </a:solidFill>
        </p:spPr>
        <p:txBody>
          <a:bodyPr wrap="square" rtlCol="0">
            <a:spAutoFit/>
          </a:bodyPr>
          <a:lstStyle/>
          <a:p>
            <a:r>
              <a:rPr lang="en-US" dirty="0" smtClean="0"/>
              <a:t>Quasi-Steady State</a:t>
            </a:r>
            <a:endParaRPr lang="en-US" dirty="0"/>
          </a:p>
        </p:txBody>
      </p:sp>
      <p:sp>
        <p:nvSpPr>
          <p:cNvPr id="37" name="TextBox 36"/>
          <p:cNvSpPr txBox="1"/>
          <p:nvPr/>
        </p:nvSpPr>
        <p:spPr>
          <a:xfrm>
            <a:off x="1447800" y="5943600"/>
            <a:ext cx="2057400" cy="369332"/>
          </a:xfrm>
          <a:prstGeom prst="rect">
            <a:avLst/>
          </a:prstGeom>
          <a:solidFill>
            <a:schemeClr val="bg2"/>
          </a:solidFill>
        </p:spPr>
        <p:txBody>
          <a:bodyPr wrap="square" rtlCol="0">
            <a:spAutoFit/>
          </a:bodyPr>
          <a:lstStyle/>
          <a:p>
            <a:r>
              <a:rPr lang="en-US" dirty="0" smtClean="0"/>
              <a:t>Quasi-Steady State</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vbar750m_vs_radius_day5to6mean_wsm6_compare_rmw0_a.eps"/>
          <p:cNvPicPr>
            <a:picLocks noChangeAspect="1"/>
          </p:cNvPicPr>
          <p:nvPr/>
        </p:nvPicPr>
        <p:blipFill>
          <a:blip r:embed="rId2" cstate="print"/>
          <a:stretch>
            <a:fillRect/>
          </a:stretch>
        </p:blipFill>
        <p:spPr>
          <a:xfrm>
            <a:off x="13387" y="0"/>
            <a:ext cx="9130613"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Why Should We Care?</a:t>
            </a:r>
            <a:endParaRPr lang="en-US" dirty="0"/>
          </a:p>
        </p:txBody>
      </p:sp>
      <p:sp>
        <p:nvSpPr>
          <p:cNvPr id="3" name="Content Placeholder 2"/>
          <p:cNvSpPr>
            <a:spLocks noGrp="1"/>
          </p:cNvSpPr>
          <p:nvPr>
            <p:ph idx="1"/>
          </p:nvPr>
        </p:nvSpPr>
        <p:spPr/>
        <p:txBody>
          <a:bodyPr/>
          <a:lstStyle/>
          <a:p>
            <a:r>
              <a:rPr lang="en-US" dirty="0" smtClean="0"/>
              <a:t>The efficiency with which convective heating can be converted to kinetic energy depends critically on the strength of the winds aloft.</a:t>
            </a:r>
          </a:p>
          <a:p>
            <a:r>
              <a:rPr lang="en-US" dirty="0" smtClean="0"/>
              <a:t>Idealized linear models must specify a basic state vortex. Currently, the vertical structure used in such studies is arbitrary.</a:t>
            </a:r>
          </a:p>
          <a:p>
            <a:r>
              <a:rPr lang="en-US" dirty="0" smtClean="0"/>
              <a:t>The accuracy of real-data simulations depend on the initial conditions.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lope_rmw_vs_rmw_wsm6_compare_rmw0_a_obs.tif"/>
          <p:cNvPicPr>
            <a:picLocks noChangeAspect="1"/>
          </p:cNvPicPr>
          <p:nvPr/>
        </p:nvPicPr>
        <p:blipFill>
          <a:blip r:embed="rId2" cstate="print"/>
          <a:stretch>
            <a:fillRect/>
          </a:stretch>
        </p:blipFill>
        <p:spPr>
          <a:xfrm>
            <a:off x="0" y="0"/>
            <a:ext cx="4608576" cy="3456432"/>
          </a:xfrm>
          <a:prstGeom prst="rect">
            <a:avLst/>
          </a:prstGeom>
        </p:spPr>
      </p:pic>
      <p:pic>
        <p:nvPicPr>
          <p:cNvPr id="5" name="Picture 4" descr="slope_rmw_vs_slope_M_wsm6_compare_rmw0_a_obs.tif"/>
          <p:cNvPicPr>
            <a:picLocks noChangeAspect="1"/>
          </p:cNvPicPr>
          <p:nvPr/>
        </p:nvPicPr>
        <p:blipFill>
          <a:blip r:embed="rId3" cstate="print"/>
          <a:stretch>
            <a:fillRect/>
          </a:stretch>
        </p:blipFill>
        <p:spPr>
          <a:xfrm>
            <a:off x="0" y="3401568"/>
            <a:ext cx="4608576" cy="3456432"/>
          </a:xfrm>
          <a:prstGeom prst="rect">
            <a:avLst/>
          </a:prstGeom>
        </p:spPr>
      </p:pic>
      <p:pic>
        <p:nvPicPr>
          <p:cNvPr id="6" name="Picture 5" descr="slope_M_vs_rmw_wsm6_compare_rmw0_a_obs.tif"/>
          <p:cNvPicPr>
            <a:picLocks noChangeAspect="1"/>
          </p:cNvPicPr>
          <p:nvPr/>
        </p:nvPicPr>
        <p:blipFill>
          <a:blip r:embed="rId4" cstate="print"/>
          <a:stretch>
            <a:fillRect/>
          </a:stretch>
        </p:blipFill>
        <p:spPr>
          <a:xfrm>
            <a:off x="4535424" y="0"/>
            <a:ext cx="4608576" cy="3456432"/>
          </a:xfrm>
          <a:prstGeom prst="rect">
            <a:avLst/>
          </a:prstGeom>
        </p:spPr>
      </p:pic>
      <p:pic>
        <p:nvPicPr>
          <p:cNvPr id="7" name="Picture 6" descr="Mnorm2k_vs_height_wsm6_compare_rmw0_a_obs.tif"/>
          <p:cNvPicPr>
            <a:picLocks noChangeAspect="1"/>
          </p:cNvPicPr>
          <p:nvPr/>
        </p:nvPicPr>
        <p:blipFill>
          <a:blip r:embed="rId5" cstate="print"/>
          <a:stretch>
            <a:fillRect/>
          </a:stretch>
        </p:blipFill>
        <p:spPr>
          <a:xfrm>
            <a:off x="4535424" y="3401568"/>
            <a:ext cx="4608576" cy="345643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Evaluation of Slantwise Moist Neutrality</a:t>
            </a:r>
            <a:endParaRPr lang="en-US" sz="3600" dirty="0"/>
          </a:p>
        </p:txBody>
      </p:sp>
      <p:sp>
        <p:nvSpPr>
          <p:cNvPr id="3" name="Content Placeholder 2"/>
          <p:cNvSpPr>
            <a:spLocks noGrp="1"/>
          </p:cNvSpPr>
          <p:nvPr>
            <p:ph idx="1"/>
          </p:nvPr>
        </p:nvSpPr>
        <p:spPr>
          <a:xfrm>
            <a:off x="457200" y="1600200"/>
            <a:ext cx="8229600" cy="5105400"/>
          </a:xfrm>
        </p:spPr>
        <p:txBody>
          <a:bodyPr/>
          <a:lstStyle/>
          <a:p>
            <a:pPr>
              <a:spcAft>
                <a:spcPts val="1200"/>
              </a:spcAft>
            </a:pPr>
            <a:r>
              <a:rPr lang="en-US" dirty="0" smtClean="0"/>
              <a:t>Moist Neutrality (i.e. conditional neutrality) is defined by the constancy of saturation equivalent potential temperature     with height, i.e., a moist adiabatic lapse rate.</a:t>
            </a:r>
          </a:p>
          <a:p>
            <a:pPr>
              <a:spcAft>
                <a:spcPts val="1200"/>
              </a:spcAft>
            </a:pPr>
            <a:r>
              <a:rPr lang="en-US" i="1" dirty="0" smtClean="0"/>
              <a:t>Slantwise</a:t>
            </a:r>
            <a:r>
              <a:rPr lang="en-US" dirty="0" smtClean="0"/>
              <a:t> moist neutrality is defined by the constancy of     with height </a:t>
            </a:r>
            <a:r>
              <a:rPr lang="en-US" i="1" dirty="0" smtClean="0"/>
              <a:t>along</a:t>
            </a:r>
            <a:r>
              <a:rPr lang="en-US" dirty="0" smtClean="0"/>
              <a:t> an </a:t>
            </a:r>
            <a:r>
              <a:rPr lang="en-US" i="1" dirty="0" smtClean="0"/>
              <a:t>M</a:t>
            </a:r>
            <a:r>
              <a:rPr lang="en-US" dirty="0" smtClean="0"/>
              <a:t> surface.</a:t>
            </a:r>
          </a:p>
          <a:p>
            <a:pPr>
              <a:spcAft>
                <a:spcPts val="1200"/>
              </a:spcAft>
            </a:pPr>
            <a:r>
              <a:rPr lang="en-US" dirty="0" smtClean="0"/>
              <a:t>Emanuel’s (1986) theory assumes slantwise moist neutrality to hold </a:t>
            </a:r>
            <a:r>
              <a:rPr lang="en-US" i="1" dirty="0" smtClean="0"/>
              <a:t>everywhere</a:t>
            </a:r>
            <a:r>
              <a:rPr lang="en-US" dirty="0" smtClean="0"/>
              <a:t> above the boundary layer.</a:t>
            </a:r>
          </a:p>
        </p:txBody>
      </p:sp>
      <p:graphicFrame>
        <p:nvGraphicFramePr>
          <p:cNvPr id="4" name="Object 3"/>
          <p:cNvGraphicFramePr>
            <a:graphicFrameLocks noChangeAspect="1"/>
          </p:cNvGraphicFramePr>
          <p:nvPr/>
        </p:nvGraphicFramePr>
        <p:xfrm>
          <a:off x="6096000" y="2723744"/>
          <a:ext cx="274638" cy="373063"/>
        </p:xfrm>
        <a:graphic>
          <a:graphicData uri="http://schemas.openxmlformats.org/presentationml/2006/ole">
            <p:oleObj spid="_x0000_s136194" name="Equation" r:id="rId3" imgW="177480" imgH="241200" progId="Equation.3">
              <p:embed/>
            </p:oleObj>
          </a:graphicData>
        </a:graphic>
      </p:graphicFrame>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p:oleObj spid="_x0000_s136198" name="Equation" r:id="rId4" imgW="114120" imgH="215640" progId="Equation.3">
              <p:embed/>
            </p:oleObj>
          </a:graphicData>
        </a:graphic>
      </p:graphicFrame>
      <p:graphicFrame>
        <p:nvGraphicFramePr>
          <p:cNvPr id="9" name="Object 8"/>
          <p:cNvGraphicFramePr>
            <a:graphicFrameLocks noChangeAspect="1"/>
          </p:cNvGraphicFramePr>
          <p:nvPr/>
        </p:nvGraphicFramePr>
        <p:xfrm>
          <a:off x="3048000" y="4427537"/>
          <a:ext cx="274638" cy="373063"/>
        </p:xfrm>
        <a:graphic>
          <a:graphicData uri="http://schemas.openxmlformats.org/presentationml/2006/ole">
            <p:oleObj spid="_x0000_s136199" name="Equation" r:id="rId5" imgW="177480" imgH="241200" progId="Equation.3">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ontrol_thetaes_Mbar_wbar_etc_day5_00Z.tif"/>
          <p:cNvPicPr>
            <a:picLocks noChangeAspect="1"/>
          </p:cNvPicPr>
          <p:nvPr/>
        </p:nvPicPr>
        <p:blipFill>
          <a:blip r:embed="rId2" cstate="print"/>
          <a:stretch>
            <a:fillRect/>
          </a:stretch>
        </p:blipFill>
        <p:spPr>
          <a:xfrm>
            <a:off x="914400" y="685800"/>
            <a:ext cx="7315200" cy="5486400"/>
          </a:xfrm>
          <a:prstGeom prst="rect">
            <a:avLst/>
          </a:prstGeom>
        </p:spPr>
      </p:pic>
      <p:sp>
        <p:nvSpPr>
          <p:cNvPr id="3" name="TextBox 2"/>
          <p:cNvSpPr txBox="1"/>
          <p:nvPr/>
        </p:nvSpPr>
        <p:spPr>
          <a:xfrm>
            <a:off x="914400" y="6324600"/>
            <a:ext cx="2133600" cy="369332"/>
          </a:xfrm>
          <a:prstGeom prst="rect">
            <a:avLst/>
          </a:prstGeom>
          <a:solidFill>
            <a:schemeClr val="tx1"/>
          </a:solidFill>
        </p:spPr>
        <p:txBody>
          <a:bodyPr wrap="square" rtlCol="0">
            <a:spAutoFit/>
          </a:bodyPr>
          <a:lstStyle/>
          <a:p>
            <a:r>
              <a:rPr lang="en-US" b="1" dirty="0" smtClean="0">
                <a:solidFill>
                  <a:schemeClr val="bg2"/>
                </a:solidFill>
              </a:rPr>
              <a:t>Black = </a:t>
            </a:r>
            <a:r>
              <a:rPr lang="en-US" b="1" i="1" dirty="0" smtClean="0">
                <a:solidFill>
                  <a:schemeClr val="bg2"/>
                </a:solidFill>
              </a:rPr>
              <a:t>M</a:t>
            </a:r>
            <a:r>
              <a:rPr lang="en-US" b="1" dirty="0" smtClean="0">
                <a:solidFill>
                  <a:schemeClr val="bg2"/>
                </a:solidFill>
              </a:rPr>
              <a:t> surfaces</a:t>
            </a:r>
            <a:endParaRPr lang="en-US" b="1" dirty="0">
              <a:solidFill>
                <a:schemeClr val="bg2"/>
              </a:solidFill>
            </a:endParaRPr>
          </a:p>
        </p:txBody>
      </p:sp>
      <p:sp>
        <p:nvSpPr>
          <p:cNvPr id="4" name="TextBox 3"/>
          <p:cNvSpPr txBox="1"/>
          <p:nvPr/>
        </p:nvSpPr>
        <p:spPr>
          <a:xfrm>
            <a:off x="3124200" y="6334328"/>
            <a:ext cx="1600200" cy="369332"/>
          </a:xfrm>
          <a:prstGeom prst="rect">
            <a:avLst/>
          </a:prstGeom>
          <a:solidFill>
            <a:schemeClr val="tx1"/>
          </a:solidFill>
        </p:spPr>
        <p:txBody>
          <a:bodyPr wrap="square" rtlCol="0">
            <a:spAutoFit/>
          </a:bodyPr>
          <a:lstStyle/>
          <a:p>
            <a:r>
              <a:rPr lang="en-US" b="1" dirty="0" smtClean="0">
                <a:solidFill>
                  <a:schemeClr val="bg1"/>
                </a:solidFill>
              </a:rPr>
              <a:t>Blue = RMW</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thetaes_atM_12hmeans_control.eps"/>
          <p:cNvPicPr>
            <a:picLocks noChangeAspect="1"/>
          </p:cNvPicPr>
          <p:nvPr/>
        </p:nvPicPr>
        <p:blipFill>
          <a:blip r:embed="rId2" cstate="print"/>
          <a:stretch>
            <a:fillRect/>
          </a:stretch>
        </p:blipFill>
        <p:spPr>
          <a:xfrm>
            <a:off x="0" y="0"/>
            <a:ext cx="9122764"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Evaluation of Gradient Wind Balance</a:t>
            </a:r>
            <a:endParaRPr lang="en-US" sz="4000" dirty="0"/>
          </a:p>
        </p:txBody>
      </p:sp>
      <p:graphicFrame>
        <p:nvGraphicFramePr>
          <p:cNvPr id="4" name="Object 3"/>
          <p:cNvGraphicFramePr>
            <a:graphicFrameLocks noChangeAspect="1"/>
          </p:cNvGraphicFramePr>
          <p:nvPr/>
        </p:nvGraphicFramePr>
        <p:xfrm>
          <a:off x="5106988" y="3810000"/>
          <a:ext cx="3354387" cy="1295400"/>
        </p:xfrm>
        <a:graphic>
          <a:graphicData uri="http://schemas.openxmlformats.org/presentationml/2006/ole">
            <p:oleObj spid="_x0000_s138242" name="Equation" r:id="rId3" imgW="1676160" imgH="647640" progId="Equation.3">
              <p:embed/>
            </p:oleObj>
          </a:graphicData>
        </a:graphic>
      </p:graphicFrame>
      <p:sp>
        <p:nvSpPr>
          <p:cNvPr id="5" name="TextBox 4"/>
          <p:cNvSpPr txBox="1"/>
          <p:nvPr/>
        </p:nvSpPr>
        <p:spPr>
          <a:xfrm>
            <a:off x="685800" y="1752600"/>
            <a:ext cx="3810000" cy="1323439"/>
          </a:xfrm>
          <a:prstGeom prst="rect">
            <a:avLst/>
          </a:prstGeom>
          <a:noFill/>
        </p:spPr>
        <p:txBody>
          <a:bodyPr wrap="square" rtlCol="0">
            <a:spAutoFit/>
          </a:bodyPr>
          <a:lstStyle/>
          <a:p>
            <a:r>
              <a:rPr lang="en-US" sz="2000" dirty="0" smtClean="0"/>
              <a:t>Gradient wind balance is defined by the balance between the pressure gradient force (</a:t>
            </a:r>
            <a:r>
              <a:rPr lang="en-US" sz="2000" b="1" dirty="0" smtClean="0"/>
              <a:t>PGF</a:t>
            </a:r>
            <a:r>
              <a:rPr lang="en-US" sz="2000" dirty="0" smtClean="0"/>
              <a:t>), </a:t>
            </a:r>
            <a:r>
              <a:rPr lang="en-US" sz="2000" dirty="0" err="1" smtClean="0"/>
              <a:t>Coriolis</a:t>
            </a:r>
            <a:r>
              <a:rPr lang="en-US" sz="2000" dirty="0" smtClean="0"/>
              <a:t> force (</a:t>
            </a:r>
            <a:r>
              <a:rPr lang="en-US" sz="2000" b="1" dirty="0" smtClean="0"/>
              <a:t>Co</a:t>
            </a:r>
            <a:r>
              <a:rPr lang="en-US" sz="2000" dirty="0" smtClean="0"/>
              <a:t>), and centrifugal force (</a:t>
            </a:r>
            <a:r>
              <a:rPr lang="en-US" sz="2000" b="1" dirty="0" err="1" smtClean="0"/>
              <a:t>Ce</a:t>
            </a:r>
            <a:r>
              <a:rPr lang="en-US" sz="2000" dirty="0" smtClean="0"/>
              <a:t>).</a:t>
            </a:r>
            <a:endParaRPr lang="en-US" sz="2000" dirty="0"/>
          </a:p>
        </p:txBody>
      </p:sp>
      <p:sp>
        <p:nvSpPr>
          <p:cNvPr id="6" name="TextBox 5"/>
          <p:cNvSpPr txBox="1"/>
          <p:nvPr/>
        </p:nvSpPr>
        <p:spPr>
          <a:xfrm>
            <a:off x="685800" y="3801070"/>
            <a:ext cx="3733800" cy="1323439"/>
          </a:xfrm>
          <a:prstGeom prst="rect">
            <a:avLst/>
          </a:prstGeom>
          <a:noFill/>
        </p:spPr>
        <p:txBody>
          <a:bodyPr wrap="square" rtlCol="0">
            <a:spAutoFit/>
          </a:bodyPr>
          <a:lstStyle/>
          <a:p>
            <a:r>
              <a:rPr lang="en-US" sz="2000" dirty="0" smtClean="0"/>
              <a:t>We can calculate the theoretical gradient </a:t>
            </a:r>
            <a:r>
              <a:rPr lang="en-US" sz="2000" dirty="0" err="1" smtClean="0"/>
              <a:t>windspeed</a:t>
            </a:r>
            <a:r>
              <a:rPr lang="en-US" sz="2000" dirty="0" smtClean="0"/>
              <a:t> (</a:t>
            </a:r>
            <a:r>
              <a:rPr lang="en-US" sz="2000" b="1" i="1" dirty="0" smtClean="0"/>
              <a:t>v</a:t>
            </a:r>
            <a:r>
              <a:rPr lang="en-US" sz="2000" b="1" i="1" baseline="-25000" dirty="0" smtClean="0"/>
              <a:t>g</a:t>
            </a:r>
            <a:r>
              <a:rPr lang="en-US" sz="2000" dirty="0" smtClean="0"/>
              <a:t>), and compare it to the actual tangential </a:t>
            </a:r>
            <a:r>
              <a:rPr lang="en-US" sz="2000" dirty="0" err="1" smtClean="0"/>
              <a:t>windspeed</a:t>
            </a:r>
            <a:r>
              <a:rPr lang="en-US" sz="2000" dirty="0" smtClean="0"/>
              <a:t> (</a:t>
            </a:r>
            <a:r>
              <a:rPr lang="en-US" sz="2000" b="1" i="1" dirty="0" smtClean="0"/>
              <a:t>v</a:t>
            </a:r>
            <a:r>
              <a:rPr lang="en-US" sz="2000" dirty="0" smtClean="0"/>
              <a:t>).</a:t>
            </a:r>
            <a:endParaRPr lang="en-US" sz="2000" dirty="0"/>
          </a:p>
        </p:txBody>
      </p:sp>
      <p:graphicFrame>
        <p:nvGraphicFramePr>
          <p:cNvPr id="7" name="Object 6"/>
          <p:cNvGraphicFramePr>
            <a:graphicFrameLocks noChangeAspect="1"/>
          </p:cNvGraphicFramePr>
          <p:nvPr/>
        </p:nvGraphicFramePr>
        <p:xfrm>
          <a:off x="5108575" y="1828800"/>
          <a:ext cx="1919288" cy="885825"/>
        </p:xfrm>
        <a:graphic>
          <a:graphicData uri="http://schemas.openxmlformats.org/presentationml/2006/ole">
            <p:oleObj spid="_x0000_s138243" name="Equation" r:id="rId4" imgW="965160" imgH="444240" progId="Equation.3">
              <p:embed/>
            </p:oleObj>
          </a:graphicData>
        </a:graphic>
      </p:graphicFrame>
      <p:sp>
        <p:nvSpPr>
          <p:cNvPr id="9" name="TextBox 8"/>
          <p:cNvSpPr txBox="1"/>
          <p:nvPr/>
        </p:nvSpPr>
        <p:spPr>
          <a:xfrm>
            <a:off x="5105400" y="2743200"/>
            <a:ext cx="533400" cy="369332"/>
          </a:xfrm>
          <a:prstGeom prst="rect">
            <a:avLst/>
          </a:prstGeom>
          <a:solidFill>
            <a:srgbClr val="FFC000"/>
          </a:solidFill>
        </p:spPr>
        <p:txBody>
          <a:bodyPr wrap="square" rtlCol="0">
            <a:spAutoFit/>
          </a:bodyPr>
          <a:lstStyle/>
          <a:p>
            <a:r>
              <a:rPr lang="en-US" b="1" dirty="0" err="1" smtClean="0">
                <a:solidFill>
                  <a:schemeClr val="bg2"/>
                </a:solidFill>
              </a:rPr>
              <a:t>Ce</a:t>
            </a:r>
            <a:endParaRPr lang="en-US" b="1" dirty="0">
              <a:solidFill>
                <a:schemeClr val="bg2"/>
              </a:solidFill>
            </a:endParaRPr>
          </a:p>
        </p:txBody>
      </p:sp>
      <p:sp>
        <p:nvSpPr>
          <p:cNvPr id="10" name="TextBox 9"/>
          <p:cNvSpPr txBox="1"/>
          <p:nvPr/>
        </p:nvSpPr>
        <p:spPr>
          <a:xfrm>
            <a:off x="5715000" y="2745140"/>
            <a:ext cx="533400" cy="369332"/>
          </a:xfrm>
          <a:prstGeom prst="rect">
            <a:avLst/>
          </a:prstGeom>
          <a:solidFill>
            <a:srgbClr val="FFC000"/>
          </a:solidFill>
        </p:spPr>
        <p:txBody>
          <a:bodyPr wrap="square" rtlCol="0">
            <a:spAutoFit/>
          </a:bodyPr>
          <a:lstStyle/>
          <a:p>
            <a:r>
              <a:rPr lang="en-US" b="1" dirty="0" smtClean="0">
                <a:solidFill>
                  <a:schemeClr val="bg2"/>
                </a:solidFill>
              </a:rPr>
              <a:t>Co</a:t>
            </a:r>
            <a:endParaRPr lang="en-US" b="1" dirty="0">
              <a:solidFill>
                <a:schemeClr val="bg2"/>
              </a:solidFill>
            </a:endParaRPr>
          </a:p>
        </p:txBody>
      </p:sp>
      <p:sp>
        <p:nvSpPr>
          <p:cNvPr id="11" name="TextBox 10"/>
          <p:cNvSpPr txBox="1"/>
          <p:nvPr/>
        </p:nvSpPr>
        <p:spPr>
          <a:xfrm>
            <a:off x="6324600" y="2743200"/>
            <a:ext cx="685800" cy="365760"/>
          </a:xfrm>
          <a:prstGeom prst="rect">
            <a:avLst/>
          </a:prstGeom>
          <a:solidFill>
            <a:srgbClr val="FFC000"/>
          </a:solidFill>
        </p:spPr>
        <p:txBody>
          <a:bodyPr wrap="square" rtlCol="0">
            <a:spAutoFit/>
          </a:bodyPr>
          <a:lstStyle/>
          <a:p>
            <a:r>
              <a:rPr lang="en-US" b="1" dirty="0" smtClean="0">
                <a:solidFill>
                  <a:schemeClr val="bg2"/>
                </a:solidFill>
              </a:rPr>
              <a:t>PGF</a:t>
            </a:r>
            <a:endParaRPr lang="en-US" b="1" dirty="0">
              <a:solidFill>
                <a:schemeClr val="bg2"/>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vbar_control_day6_12Z.tif"/>
          <p:cNvPicPr>
            <a:picLocks noChangeAspect="1"/>
          </p:cNvPicPr>
          <p:nvPr/>
        </p:nvPicPr>
        <p:blipFill>
          <a:blip r:embed="rId2" cstate="print"/>
          <a:stretch>
            <a:fillRect/>
          </a:stretch>
        </p:blipFill>
        <p:spPr>
          <a:xfrm>
            <a:off x="0" y="1371600"/>
            <a:ext cx="4608576" cy="3456432"/>
          </a:xfrm>
          <a:prstGeom prst="rect">
            <a:avLst/>
          </a:prstGeom>
        </p:spPr>
      </p:pic>
      <p:pic>
        <p:nvPicPr>
          <p:cNvPr id="5" name="Picture 4" descr="vg_control_day6_12Z.tif"/>
          <p:cNvPicPr>
            <a:picLocks noChangeAspect="1"/>
          </p:cNvPicPr>
          <p:nvPr/>
        </p:nvPicPr>
        <p:blipFill>
          <a:blip r:embed="rId3" cstate="print"/>
          <a:stretch>
            <a:fillRect/>
          </a:stretch>
        </p:blipFill>
        <p:spPr>
          <a:xfrm>
            <a:off x="4535424" y="1371600"/>
            <a:ext cx="4608576" cy="3456432"/>
          </a:xfrm>
          <a:prstGeom prst="rect">
            <a:avLst/>
          </a:prstGeom>
        </p:spPr>
      </p:pic>
      <p:sp>
        <p:nvSpPr>
          <p:cNvPr id="8" name="TextBox 7"/>
          <p:cNvSpPr txBox="1"/>
          <p:nvPr/>
        </p:nvSpPr>
        <p:spPr>
          <a:xfrm>
            <a:off x="990600" y="762000"/>
            <a:ext cx="2514600" cy="400110"/>
          </a:xfrm>
          <a:prstGeom prst="rect">
            <a:avLst/>
          </a:prstGeom>
          <a:solidFill>
            <a:srgbClr val="CC00CC"/>
          </a:solidFill>
          <a:ln>
            <a:solidFill>
              <a:schemeClr val="bg2"/>
            </a:solidFill>
          </a:ln>
        </p:spPr>
        <p:txBody>
          <a:bodyPr wrap="square" rtlCol="0">
            <a:spAutoFit/>
          </a:bodyPr>
          <a:lstStyle/>
          <a:p>
            <a:r>
              <a:rPr lang="en-US" sz="2000" dirty="0" smtClean="0"/>
              <a:t>Tangential </a:t>
            </a:r>
            <a:r>
              <a:rPr lang="en-US" sz="2000" dirty="0" err="1" smtClean="0"/>
              <a:t>Windspeed</a:t>
            </a:r>
            <a:endParaRPr lang="en-US" sz="2000" dirty="0"/>
          </a:p>
        </p:txBody>
      </p:sp>
      <p:sp>
        <p:nvSpPr>
          <p:cNvPr id="9" name="TextBox 8"/>
          <p:cNvSpPr txBox="1"/>
          <p:nvPr/>
        </p:nvSpPr>
        <p:spPr>
          <a:xfrm>
            <a:off x="5791200" y="762000"/>
            <a:ext cx="2362200" cy="400110"/>
          </a:xfrm>
          <a:prstGeom prst="rect">
            <a:avLst/>
          </a:prstGeom>
          <a:solidFill>
            <a:srgbClr val="CC00CC"/>
          </a:solidFill>
        </p:spPr>
        <p:txBody>
          <a:bodyPr wrap="square" rtlCol="0">
            <a:spAutoFit/>
          </a:bodyPr>
          <a:lstStyle/>
          <a:p>
            <a:r>
              <a:rPr lang="en-US" sz="2000" dirty="0" smtClean="0"/>
              <a:t>Gradient </a:t>
            </a:r>
            <a:r>
              <a:rPr lang="en-US" sz="2000" dirty="0" err="1" smtClean="0"/>
              <a:t>Windspeed</a:t>
            </a:r>
            <a:endParaRPr lang="en-US"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81000" y="5257800"/>
            <a:ext cx="4114800" cy="369332"/>
          </a:xfrm>
          <a:prstGeom prst="rect">
            <a:avLst/>
          </a:prstGeom>
          <a:solidFill>
            <a:schemeClr val="tx1"/>
          </a:solidFill>
        </p:spPr>
        <p:txBody>
          <a:bodyPr wrap="square" rtlCol="0">
            <a:spAutoFit/>
          </a:bodyPr>
          <a:lstStyle/>
          <a:p>
            <a:r>
              <a:rPr lang="en-US" b="1" dirty="0" smtClean="0">
                <a:solidFill>
                  <a:schemeClr val="bg2"/>
                </a:solidFill>
              </a:rPr>
              <a:t>Boundary Layer Tangential Wind Jet</a:t>
            </a:r>
            <a:endParaRPr lang="en-US" b="1" dirty="0">
              <a:solidFill>
                <a:schemeClr val="bg2"/>
              </a:solidFill>
            </a:endParaRPr>
          </a:p>
        </p:txBody>
      </p:sp>
      <p:pic>
        <p:nvPicPr>
          <p:cNvPr id="3" name="Picture 2" descr="vbar_control_day6_12Z.tif"/>
          <p:cNvPicPr>
            <a:picLocks noChangeAspect="1"/>
          </p:cNvPicPr>
          <p:nvPr/>
        </p:nvPicPr>
        <p:blipFill>
          <a:blip r:embed="rId2" cstate="print"/>
          <a:stretch>
            <a:fillRect/>
          </a:stretch>
        </p:blipFill>
        <p:spPr>
          <a:xfrm>
            <a:off x="0" y="1371600"/>
            <a:ext cx="4608576" cy="3456432"/>
          </a:xfrm>
          <a:prstGeom prst="rect">
            <a:avLst/>
          </a:prstGeom>
        </p:spPr>
      </p:pic>
      <p:pic>
        <p:nvPicPr>
          <p:cNvPr id="4" name="Picture 3" descr="vg_control_day6_12Z.tif"/>
          <p:cNvPicPr>
            <a:picLocks noChangeAspect="1"/>
          </p:cNvPicPr>
          <p:nvPr/>
        </p:nvPicPr>
        <p:blipFill>
          <a:blip r:embed="rId3" cstate="print"/>
          <a:stretch>
            <a:fillRect/>
          </a:stretch>
        </p:blipFill>
        <p:spPr>
          <a:xfrm>
            <a:off x="4535424" y="1371600"/>
            <a:ext cx="4608576" cy="3456432"/>
          </a:xfrm>
          <a:prstGeom prst="rect">
            <a:avLst/>
          </a:prstGeom>
        </p:spPr>
      </p:pic>
      <p:cxnSp>
        <p:nvCxnSpPr>
          <p:cNvPr id="6" name="Straight Arrow Connector 5"/>
          <p:cNvCxnSpPr/>
          <p:nvPr/>
        </p:nvCxnSpPr>
        <p:spPr bwMode="auto">
          <a:xfrm rot="16200000" flipV="1">
            <a:off x="952500" y="4762500"/>
            <a:ext cx="914400" cy="2286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8" name="TextBox 7"/>
          <p:cNvSpPr txBox="1"/>
          <p:nvPr/>
        </p:nvSpPr>
        <p:spPr>
          <a:xfrm>
            <a:off x="5943600" y="5257800"/>
            <a:ext cx="838200" cy="369332"/>
          </a:xfrm>
          <a:prstGeom prst="rect">
            <a:avLst/>
          </a:prstGeom>
          <a:solidFill>
            <a:schemeClr val="tx1"/>
          </a:solidFill>
        </p:spPr>
        <p:txBody>
          <a:bodyPr wrap="square" rtlCol="0">
            <a:spAutoFit/>
          </a:bodyPr>
          <a:lstStyle/>
          <a:p>
            <a:r>
              <a:rPr lang="en-US" b="1" dirty="0" smtClean="0">
                <a:solidFill>
                  <a:schemeClr val="bg2"/>
                </a:solidFill>
              </a:rPr>
              <a:t>No Jet</a:t>
            </a:r>
            <a:endParaRPr lang="en-US" b="1" dirty="0">
              <a:solidFill>
                <a:schemeClr val="bg2"/>
              </a:solidFill>
            </a:endParaRPr>
          </a:p>
        </p:txBody>
      </p:sp>
      <p:cxnSp>
        <p:nvCxnSpPr>
          <p:cNvPr id="11" name="Straight Arrow Connector 10"/>
          <p:cNvCxnSpPr/>
          <p:nvPr/>
        </p:nvCxnSpPr>
        <p:spPr bwMode="auto">
          <a:xfrm rot="16200000" flipV="1">
            <a:off x="5676900" y="4762500"/>
            <a:ext cx="990600" cy="304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4" name="TextBox 13"/>
          <p:cNvSpPr txBox="1"/>
          <p:nvPr/>
        </p:nvSpPr>
        <p:spPr>
          <a:xfrm>
            <a:off x="990600" y="762000"/>
            <a:ext cx="2514600" cy="400110"/>
          </a:xfrm>
          <a:prstGeom prst="rect">
            <a:avLst/>
          </a:prstGeom>
          <a:solidFill>
            <a:srgbClr val="CC00CC"/>
          </a:solidFill>
          <a:ln>
            <a:solidFill>
              <a:schemeClr val="bg2"/>
            </a:solidFill>
          </a:ln>
        </p:spPr>
        <p:txBody>
          <a:bodyPr wrap="square" rtlCol="0">
            <a:spAutoFit/>
          </a:bodyPr>
          <a:lstStyle/>
          <a:p>
            <a:r>
              <a:rPr lang="en-US" sz="2000" dirty="0" smtClean="0"/>
              <a:t>Tangential </a:t>
            </a:r>
            <a:r>
              <a:rPr lang="en-US" sz="2000" dirty="0" err="1" smtClean="0"/>
              <a:t>Windspeed</a:t>
            </a:r>
            <a:endParaRPr lang="en-US" sz="2000" dirty="0"/>
          </a:p>
        </p:txBody>
      </p:sp>
      <p:sp>
        <p:nvSpPr>
          <p:cNvPr id="15" name="TextBox 14"/>
          <p:cNvSpPr txBox="1"/>
          <p:nvPr/>
        </p:nvSpPr>
        <p:spPr>
          <a:xfrm>
            <a:off x="5791200" y="762000"/>
            <a:ext cx="2362200" cy="400110"/>
          </a:xfrm>
          <a:prstGeom prst="rect">
            <a:avLst/>
          </a:prstGeom>
          <a:solidFill>
            <a:srgbClr val="CC00CC"/>
          </a:solidFill>
        </p:spPr>
        <p:txBody>
          <a:bodyPr wrap="square" rtlCol="0">
            <a:spAutoFit/>
          </a:bodyPr>
          <a:lstStyle/>
          <a:p>
            <a:r>
              <a:rPr lang="en-US" sz="2000" dirty="0" smtClean="0"/>
              <a:t>Gradient </a:t>
            </a:r>
            <a:r>
              <a:rPr lang="en-US" sz="2000" dirty="0" err="1" smtClean="0"/>
              <a:t>Windspeed</a:t>
            </a:r>
            <a:endParaRPr lang="en-US"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vbar_control_day6_12Z.tif"/>
          <p:cNvPicPr>
            <a:picLocks noChangeAspect="1"/>
          </p:cNvPicPr>
          <p:nvPr/>
        </p:nvPicPr>
        <p:blipFill>
          <a:blip r:embed="rId2" cstate="print"/>
          <a:stretch>
            <a:fillRect/>
          </a:stretch>
        </p:blipFill>
        <p:spPr>
          <a:xfrm>
            <a:off x="0" y="1371600"/>
            <a:ext cx="4608576" cy="3456432"/>
          </a:xfrm>
          <a:prstGeom prst="rect">
            <a:avLst/>
          </a:prstGeom>
        </p:spPr>
      </p:pic>
      <p:pic>
        <p:nvPicPr>
          <p:cNvPr id="4" name="Picture 3" descr="vg_control_day6_12Z.tif"/>
          <p:cNvPicPr>
            <a:picLocks noChangeAspect="1"/>
          </p:cNvPicPr>
          <p:nvPr/>
        </p:nvPicPr>
        <p:blipFill>
          <a:blip r:embed="rId3" cstate="print"/>
          <a:stretch>
            <a:fillRect/>
          </a:stretch>
        </p:blipFill>
        <p:spPr>
          <a:xfrm>
            <a:off x="4535424" y="1371600"/>
            <a:ext cx="4608576" cy="3456432"/>
          </a:xfrm>
          <a:prstGeom prst="rect">
            <a:avLst/>
          </a:prstGeom>
        </p:spPr>
      </p:pic>
      <p:sp>
        <p:nvSpPr>
          <p:cNvPr id="9" name="TextBox 8"/>
          <p:cNvSpPr txBox="1"/>
          <p:nvPr/>
        </p:nvSpPr>
        <p:spPr>
          <a:xfrm>
            <a:off x="381000" y="5257800"/>
            <a:ext cx="4114800" cy="369332"/>
          </a:xfrm>
          <a:prstGeom prst="rect">
            <a:avLst/>
          </a:prstGeom>
          <a:solidFill>
            <a:schemeClr val="tx1"/>
          </a:solidFill>
        </p:spPr>
        <p:txBody>
          <a:bodyPr wrap="square" rtlCol="0">
            <a:spAutoFit/>
          </a:bodyPr>
          <a:lstStyle/>
          <a:p>
            <a:r>
              <a:rPr lang="en-US" b="1" dirty="0" smtClean="0">
                <a:solidFill>
                  <a:schemeClr val="bg2"/>
                </a:solidFill>
              </a:rPr>
              <a:t>Boundary Layer Tangential Wind Jet</a:t>
            </a:r>
            <a:endParaRPr lang="en-US" b="1" dirty="0">
              <a:solidFill>
                <a:schemeClr val="bg2"/>
              </a:solidFill>
            </a:endParaRPr>
          </a:p>
        </p:txBody>
      </p:sp>
      <p:sp>
        <p:nvSpPr>
          <p:cNvPr id="10" name="TextBox 9"/>
          <p:cNvSpPr txBox="1"/>
          <p:nvPr/>
        </p:nvSpPr>
        <p:spPr>
          <a:xfrm>
            <a:off x="5943600" y="5257800"/>
            <a:ext cx="838200" cy="369332"/>
          </a:xfrm>
          <a:prstGeom prst="rect">
            <a:avLst/>
          </a:prstGeom>
          <a:solidFill>
            <a:schemeClr val="tx1"/>
          </a:solidFill>
        </p:spPr>
        <p:txBody>
          <a:bodyPr wrap="square" rtlCol="0">
            <a:spAutoFit/>
          </a:bodyPr>
          <a:lstStyle/>
          <a:p>
            <a:r>
              <a:rPr lang="en-US" b="1" dirty="0" smtClean="0">
                <a:solidFill>
                  <a:schemeClr val="bg2"/>
                </a:solidFill>
              </a:rPr>
              <a:t>No Jet</a:t>
            </a:r>
            <a:endParaRPr lang="en-US" b="1" dirty="0">
              <a:solidFill>
                <a:schemeClr val="bg2"/>
              </a:solidFill>
            </a:endParaRPr>
          </a:p>
        </p:txBody>
      </p:sp>
      <p:cxnSp>
        <p:nvCxnSpPr>
          <p:cNvPr id="6" name="Straight Arrow Connector 5"/>
          <p:cNvCxnSpPr/>
          <p:nvPr/>
        </p:nvCxnSpPr>
        <p:spPr bwMode="auto">
          <a:xfrm rot="16200000" flipV="1">
            <a:off x="952500" y="4762500"/>
            <a:ext cx="914400" cy="2286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rot="16200000" flipV="1">
            <a:off x="5676900" y="4762500"/>
            <a:ext cx="990600" cy="304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3" name="TextBox 12"/>
          <p:cNvSpPr txBox="1"/>
          <p:nvPr/>
        </p:nvSpPr>
        <p:spPr>
          <a:xfrm>
            <a:off x="990600" y="762000"/>
            <a:ext cx="2514600" cy="400110"/>
          </a:xfrm>
          <a:prstGeom prst="rect">
            <a:avLst/>
          </a:prstGeom>
          <a:solidFill>
            <a:srgbClr val="CC00CC"/>
          </a:solidFill>
          <a:ln>
            <a:solidFill>
              <a:schemeClr val="bg2"/>
            </a:solidFill>
          </a:ln>
        </p:spPr>
        <p:txBody>
          <a:bodyPr wrap="square" rtlCol="0">
            <a:spAutoFit/>
          </a:bodyPr>
          <a:lstStyle/>
          <a:p>
            <a:r>
              <a:rPr lang="en-US" sz="2000" dirty="0" smtClean="0"/>
              <a:t>Tangential </a:t>
            </a:r>
            <a:r>
              <a:rPr lang="en-US" sz="2000" dirty="0" err="1" smtClean="0"/>
              <a:t>Windspeed</a:t>
            </a:r>
            <a:endParaRPr lang="en-US" sz="2000" dirty="0"/>
          </a:p>
        </p:txBody>
      </p:sp>
      <p:sp>
        <p:nvSpPr>
          <p:cNvPr id="14" name="TextBox 13"/>
          <p:cNvSpPr txBox="1"/>
          <p:nvPr/>
        </p:nvSpPr>
        <p:spPr>
          <a:xfrm>
            <a:off x="5791200" y="762000"/>
            <a:ext cx="2362200" cy="400110"/>
          </a:xfrm>
          <a:prstGeom prst="rect">
            <a:avLst/>
          </a:prstGeom>
          <a:solidFill>
            <a:srgbClr val="CC00CC"/>
          </a:solidFill>
        </p:spPr>
        <p:txBody>
          <a:bodyPr wrap="square" rtlCol="0">
            <a:spAutoFit/>
          </a:bodyPr>
          <a:lstStyle/>
          <a:p>
            <a:r>
              <a:rPr lang="en-US" sz="2000" dirty="0" smtClean="0"/>
              <a:t>Gradient </a:t>
            </a:r>
            <a:r>
              <a:rPr lang="en-US" sz="2000" dirty="0" err="1" smtClean="0"/>
              <a:t>Windspeed</a:t>
            </a:r>
            <a:endParaRPr lang="en-US" sz="2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894944" y="228600"/>
            <a:ext cx="2971800" cy="646331"/>
          </a:xfrm>
          <a:prstGeom prst="rect">
            <a:avLst/>
          </a:prstGeom>
          <a:solidFill>
            <a:srgbClr val="92D050"/>
          </a:solidFill>
          <a:ln>
            <a:solidFill>
              <a:schemeClr val="bg2"/>
            </a:solidFill>
          </a:ln>
        </p:spPr>
        <p:txBody>
          <a:bodyPr wrap="square" rtlCol="0">
            <a:spAutoFit/>
          </a:bodyPr>
          <a:lstStyle/>
          <a:p>
            <a:r>
              <a:rPr lang="en-US" b="1" dirty="0" smtClean="0"/>
              <a:t>White = 1, 3 m/s</a:t>
            </a:r>
          </a:p>
          <a:p>
            <a:r>
              <a:rPr lang="en-US" b="1" dirty="0" smtClean="0">
                <a:solidFill>
                  <a:srgbClr val="CC00CC"/>
                </a:solidFill>
              </a:rPr>
              <a:t>Magenta = 5, 10, 15, 20 m/s</a:t>
            </a:r>
            <a:endParaRPr lang="en-US" b="1" dirty="0">
              <a:solidFill>
                <a:srgbClr val="CC00CC"/>
              </a:solidFill>
            </a:endParaRPr>
          </a:p>
        </p:txBody>
      </p:sp>
      <p:sp>
        <p:nvSpPr>
          <p:cNvPr id="5" name="TextBox 4"/>
          <p:cNvSpPr txBox="1"/>
          <p:nvPr/>
        </p:nvSpPr>
        <p:spPr>
          <a:xfrm>
            <a:off x="4572000" y="228600"/>
            <a:ext cx="3657600" cy="646331"/>
          </a:xfrm>
          <a:prstGeom prst="rect">
            <a:avLst/>
          </a:prstGeom>
          <a:solidFill>
            <a:srgbClr val="92D050"/>
          </a:solidFill>
        </p:spPr>
        <p:txBody>
          <a:bodyPr wrap="square" rtlCol="0">
            <a:spAutoFit/>
          </a:bodyPr>
          <a:lstStyle/>
          <a:p>
            <a:r>
              <a:rPr lang="en-US" b="1" dirty="0" smtClean="0"/>
              <a:t>Solid = positive (</a:t>
            </a:r>
            <a:r>
              <a:rPr lang="en-US" b="1" dirty="0" err="1" smtClean="0"/>
              <a:t>supergradient</a:t>
            </a:r>
            <a:r>
              <a:rPr lang="en-US" b="1" dirty="0" smtClean="0"/>
              <a:t>)</a:t>
            </a:r>
          </a:p>
          <a:p>
            <a:r>
              <a:rPr lang="en-US" b="1" dirty="0" smtClean="0"/>
              <a:t>Dashed = negative (</a:t>
            </a:r>
            <a:r>
              <a:rPr lang="en-US" b="1" dirty="0" err="1" smtClean="0"/>
              <a:t>subgradient</a:t>
            </a:r>
            <a:r>
              <a:rPr lang="en-US" b="1" dirty="0" smtClean="0"/>
              <a:t>)</a:t>
            </a:r>
            <a:endParaRPr lang="en-US" b="1" dirty="0"/>
          </a:p>
        </p:txBody>
      </p:sp>
      <p:pic>
        <p:nvPicPr>
          <p:cNvPr id="6" name="Picture 5" descr="vg_vdiff_control_day6_12Z.tif"/>
          <p:cNvPicPr>
            <a:picLocks noChangeAspect="1"/>
          </p:cNvPicPr>
          <p:nvPr/>
        </p:nvPicPr>
        <p:blipFill>
          <a:blip r:embed="rId2" cstate="print"/>
          <a:stretch>
            <a:fillRect/>
          </a:stretch>
        </p:blipFill>
        <p:spPr>
          <a:xfrm>
            <a:off x="914400" y="1143000"/>
            <a:ext cx="7315200" cy="54864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vg_vdiff_ubar_control_day6_12Z.tif"/>
          <p:cNvPicPr>
            <a:picLocks noChangeAspect="1"/>
          </p:cNvPicPr>
          <p:nvPr/>
        </p:nvPicPr>
        <p:blipFill>
          <a:blip r:embed="rId2" cstate="print"/>
          <a:stretch>
            <a:fillRect/>
          </a:stretch>
        </p:blipFill>
        <p:spPr>
          <a:xfrm>
            <a:off x="914400" y="1143000"/>
            <a:ext cx="7315200" cy="5486400"/>
          </a:xfrm>
          <a:prstGeom prst="rect">
            <a:avLst/>
          </a:prstGeom>
        </p:spPr>
      </p:pic>
      <p:sp>
        <p:nvSpPr>
          <p:cNvPr id="5" name="TextBox 4"/>
          <p:cNvSpPr txBox="1"/>
          <p:nvPr/>
        </p:nvSpPr>
        <p:spPr>
          <a:xfrm>
            <a:off x="914400" y="381000"/>
            <a:ext cx="5562600" cy="646331"/>
          </a:xfrm>
          <a:prstGeom prst="rect">
            <a:avLst/>
          </a:prstGeom>
          <a:solidFill>
            <a:srgbClr val="92D050"/>
          </a:solidFill>
        </p:spPr>
        <p:txBody>
          <a:bodyPr wrap="square" rtlCol="0">
            <a:spAutoFit/>
          </a:bodyPr>
          <a:lstStyle/>
          <a:p>
            <a:r>
              <a:rPr lang="en-US" b="1" dirty="0" smtClean="0">
                <a:solidFill>
                  <a:schemeClr val="bg2"/>
                </a:solidFill>
              </a:rPr>
              <a:t>Solid Black = radial outflow (+ 5, 10, 15 m/s …)</a:t>
            </a:r>
          </a:p>
          <a:p>
            <a:r>
              <a:rPr lang="en-US" b="1" dirty="0" smtClean="0">
                <a:solidFill>
                  <a:schemeClr val="bg2"/>
                </a:solidFill>
              </a:rPr>
              <a:t>Dashed Black = radial inflow (-5, -10, -15 m/s …)</a:t>
            </a:r>
            <a:endParaRPr lang="en-US" b="1" dirty="0">
              <a:solidFill>
                <a:schemeClr val="bg2"/>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3" descr="vbar_rz_example.png"/>
          <p:cNvPicPr>
            <a:picLocks noChangeAspect="1"/>
          </p:cNvPicPr>
          <p:nvPr/>
        </p:nvPicPr>
        <p:blipFill>
          <a:blip r:embed="rId2" cstate="print"/>
          <a:srcRect/>
          <a:stretch>
            <a:fillRect/>
          </a:stretch>
        </p:blipFill>
        <p:spPr bwMode="auto">
          <a:xfrm>
            <a:off x="914400" y="685800"/>
            <a:ext cx="73152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atter_max_vdiff_z500m_vs_vgmax_z250m_compare_mp.tif"/>
          <p:cNvPicPr>
            <a:picLocks noChangeAspect="1"/>
          </p:cNvPicPr>
          <p:nvPr/>
        </p:nvPicPr>
        <p:blipFill>
          <a:blip r:embed="rId2" cstate="print"/>
          <a:stretch>
            <a:fillRect/>
          </a:stretch>
        </p:blipFill>
        <p:spPr>
          <a:xfrm>
            <a:off x="914400" y="1219200"/>
            <a:ext cx="7315200" cy="5486400"/>
          </a:xfrm>
          <a:prstGeom prst="rect">
            <a:avLst/>
          </a:prstGeom>
        </p:spPr>
      </p:pic>
      <p:sp>
        <p:nvSpPr>
          <p:cNvPr id="4" name="Title 3"/>
          <p:cNvSpPr>
            <a:spLocks noGrp="1"/>
          </p:cNvSpPr>
          <p:nvPr>
            <p:ph type="title"/>
          </p:nvPr>
        </p:nvSpPr>
        <p:spPr/>
        <p:txBody>
          <a:bodyPr/>
          <a:lstStyle/>
          <a:p>
            <a:r>
              <a:rPr lang="en-US" sz="2800" dirty="0" smtClean="0"/>
              <a:t>The Influence of Intensity on Unbalanced Winds</a:t>
            </a:r>
            <a:endParaRPr lang="en-US" sz="2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atter_max_vdiff_z500m_vs_vgmax_z250m_compare_mp.tif"/>
          <p:cNvPicPr>
            <a:picLocks noChangeAspect="1"/>
          </p:cNvPicPr>
          <p:nvPr/>
        </p:nvPicPr>
        <p:blipFill>
          <a:blip r:embed="rId2" cstate="print"/>
          <a:stretch>
            <a:fillRect/>
          </a:stretch>
        </p:blipFill>
        <p:spPr>
          <a:xfrm>
            <a:off x="914400" y="1219200"/>
            <a:ext cx="7315200" cy="5486400"/>
          </a:xfrm>
          <a:prstGeom prst="rect">
            <a:avLst/>
          </a:prstGeom>
        </p:spPr>
      </p:pic>
      <p:sp>
        <p:nvSpPr>
          <p:cNvPr id="4" name="Title 3"/>
          <p:cNvSpPr>
            <a:spLocks noGrp="1"/>
          </p:cNvSpPr>
          <p:nvPr>
            <p:ph type="title"/>
          </p:nvPr>
        </p:nvSpPr>
        <p:spPr/>
        <p:txBody>
          <a:bodyPr/>
          <a:lstStyle/>
          <a:p>
            <a:r>
              <a:rPr lang="en-US" sz="2800" dirty="0" smtClean="0"/>
              <a:t>The Influence of Intensity on Unbalanced Winds</a:t>
            </a:r>
            <a:endParaRPr lang="en-US" sz="2800" dirty="0"/>
          </a:p>
        </p:txBody>
      </p:sp>
      <p:cxnSp>
        <p:nvCxnSpPr>
          <p:cNvPr id="6" name="Straight Connector 5"/>
          <p:cNvCxnSpPr/>
          <p:nvPr/>
        </p:nvCxnSpPr>
        <p:spPr bwMode="auto">
          <a:xfrm flipV="1">
            <a:off x="3352800" y="5029200"/>
            <a:ext cx="1905000" cy="685800"/>
          </a:xfrm>
          <a:prstGeom prst="line">
            <a:avLst/>
          </a:prstGeom>
          <a:solidFill>
            <a:schemeClr val="accent1"/>
          </a:solidFill>
          <a:ln w="63500" cap="flat" cmpd="sng" algn="ctr">
            <a:solidFill>
              <a:srgbClr val="FF0000"/>
            </a:solidFill>
            <a:prstDash val="sysDash"/>
            <a:round/>
            <a:headEnd type="none" w="med" len="med"/>
            <a:tailEnd type="none" w="med" len="med"/>
          </a:ln>
          <a:effectLst/>
        </p:spPr>
      </p:cxnSp>
      <p:cxnSp>
        <p:nvCxnSpPr>
          <p:cNvPr id="7" name="Straight Connector 6"/>
          <p:cNvCxnSpPr/>
          <p:nvPr/>
        </p:nvCxnSpPr>
        <p:spPr bwMode="auto">
          <a:xfrm rot="5400000" flipH="1" flipV="1">
            <a:off x="5181600" y="2895600"/>
            <a:ext cx="2438400" cy="1676400"/>
          </a:xfrm>
          <a:prstGeom prst="line">
            <a:avLst/>
          </a:prstGeom>
          <a:solidFill>
            <a:schemeClr val="accent1"/>
          </a:solidFill>
          <a:ln w="63500" cap="flat" cmpd="sng" algn="ctr">
            <a:solidFill>
              <a:srgbClr val="FF0000"/>
            </a:solidFill>
            <a:prstDash val="sysDash"/>
            <a:round/>
            <a:headEnd type="none" w="med" len="med"/>
            <a:tailEnd type="none" w="med" len="med"/>
          </a:ln>
          <a:effectLst/>
        </p:spPr>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vbar750m_vs_radius_day5to6mean_wsm6_compare_rmw0_a.eps"/>
          <p:cNvPicPr>
            <a:picLocks noChangeAspect="1"/>
          </p:cNvPicPr>
          <p:nvPr/>
        </p:nvPicPr>
        <p:blipFill>
          <a:blip r:embed="rId2" cstate="print"/>
          <a:stretch>
            <a:fillRect/>
          </a:stretch>
        </p:blipFill>
        <p:spPr>
          <a:xfrm>
            <a:off x="13387" y="0"/>
            <a:ext cx="9130613"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a:stretch>
            <a:fillRect/>
          </a:stretch>
        </p:blipFill>
        <p:spPr bwMode="auto">
          <a:xfrm>
            <a:off x="0" y="0"/>
            <a:ext cx="9144000"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cstate="print"/>
          <a:srcRect/>
          <a:stretch>
            <a:fillRect/>
          </a:stretch>
        </p:blipFill>
        <p:spPr bwMode="auto">
          <a:xfrm>
            <a:off x="0" y="0"/>
            <a:ext cx="9144000"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0" y="0"/>
            <a:ext cx="9144000" cy="6877050"/>
          </a:xfrm>
          <a:prstGeom prst="rect">
            <a:avLst/>
          </a:prstGeom>
          <a:noFill/>
          <a:ln w="9525">
            <a:noFill/>
            <a:miter lim="800000"/>
            <a:headEnd/>
            <a:tailEnd/>
          </a:ln>
        </p:spPr>
      </p:pic>
      <p:pic>
        <p:nvPicPr>
          <p:cNvPr id="142339" name="Picture 3"/>
          <p:cNvPicPr>
            <a:picLocks noChangeAspect="1" noChangeArrowheads="1"/>
          </p:cNvPicPr>
          <p:nvPr/>
        </p:nvPicPr>
        <p:blipFill>
          <a:blip r:embed="rId2" cstate="print"/>
          <a:srcRect/>
          <a:stretch>
            <a:fillRect/>
          </a:stretch>
        </p:blipFill>
        <p:spPr bwMode="auto">
          <a:xfrm>
            <a:off x="0" y="0"/>
            <a:ext cx="9144000" cy="6877050"/>
          </a:xfrm>
          <a:prstGeom prst="rect">
            <a:avLst/>
          </a:prstGeom>
          <a:noFill/>
          <a:ln w="9525">
            <a:noFill/>
            <a:miter lim="800000"/>
            <a:headEnd/>
            <a:tailEnd/>
          </a:ln>
        </p:spPr>
      </p:pic>
      <p:pic>
        <p:nvPicPr>
          <p:cNvPr id="142340" name="Picture 4"/>
          <p:cNvPicPr>
            <a:picLocks noChangeAspect="1" noChangeArrowheads="1"/>
          </p:cNvPicPr>
          <p:nvPr/>
        </p:nvPicPr>
        <p:blipFill>
          <a:blip r:embed="rId2" cstate="print"/>
          <a:srcRect/>
          <a:stretch>
            <a:fillRect/>
          </a:stretch>
        </p:blipFill>
        <p:spPr bwMode="auto">
          <a:xfrm>
            <a:off x="0" y="0"/>
            <a:ext cx="9144000"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vbarmax_vs_height_12hmeans_control.tif"/>
          <p:cNvPicPr>
            <a:picLocks noChangeAspect="1"/>
          </p:cNvPicPr>
          <p:nvPr/>
        </p:nvPicPr>
        <p:blipFill>
          <a:blip r:embed="rId2" cstate="print"/>
          <a:stretch>
            <a:fillRect/>
          </a:stretch>
        </p:blipFill>
        <p:spPr>
          <a:xfrm>
            <a:off x="0" y="0"/>
            <a:ext cx="4608576" cy="3456432"/>
          </a:xfrm>
          <a:prstGeom prst="rect">
            <a:avLst/>
          </a:prstGeom>
        </p:spPr>
      </p:pic>
      <p:pic>
        <p:nvPicPr>
          <p:cNvPr id="3" name="Picture 2" descr="vbarmaxnorm_vs_height_12hmeans_control.tif"/>
          <p:cNvPicPr>
            <a:picLocks noChangeAspect="1"/>
          </p:cNvPicPr>
          <p:nvPr/>
        </p:nvPicPr>
        <p:blipFill>
          <a:blip r:embed="rId3" cstate="print"/>
          <a:stretch>
            <a:fillRect/>
          </a:stretch>
        </p:blipFill>
        <p:spPr>
          <a:xfrm>
            <a:off x="4535424" y="0"/>
            <a:ext cx="4608576" cy="3456432"/>
          </a:xfrm>
          <a:prstGeom prst="rect">
            <a:avLst/>
          </a:prstGeom>
        </p:spPr>
      </p:pic>
      <p:pic>
        <p:nvPicPr>
          <p:cNvPr id="5" name="Picture 4" descr="vgmaxnorm_vs_height_12hmeans_control.tif"/>
          <p:cNvPicPr>
            <a:picLocks noChangeAspect="1"/>
          </p:cNvPicPr>
          <p:nvPr/>
        </p:nvPicPr>
        <p:blipFill>
          <a:blip r:embed="rId4" cstate="print"/>
          <a:stretch>
            <a:fillRect/>
          </a:stretch>
        </p:blipFill>
        <p:spPr>
          <a:xfrm>
            <a:off x="4535424" y="3401568"/>
            <a:ext cx="4608576" cy="3456432"/>
          </a:xfrm>
          <a:prstGeom prst="rect">
            <a:avLst/>
          </a:prstGeom>
        </p:spPr>
      </p:pic>
      <p:pic>
        <p:nvPicPr>
          <p:cNvPr id="6" name="Picture 5" descr="vgmax_vs_height_12hmeans_control.tif"/>
          <p:cNvPicPr>
            <a:picLocks noChangeAspect="1"/>
          </p:cNvPicPr>
          <p:nvPr/>
        </p:nvPicPr>
        <p:blipFill>
          <a:blip r:embed="rId5" cstate="print"/>
          <a:stretch>
            <a:fillRect/>
          </a:stretch>
        </p:blipFill>
        <p:spPr>
          <a:xfrm>
            <a:off x="0" y="3401568"/>
            <a:ext cx="4608576" cy="345643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rmAutofit fontScale="90000"/>
          </a:bodyPr>
          <a:lstStyle/>
          <a:p>
            <a:r>
              <a:rPr lang="en-US" sz="4800" dirty="0" smtClean="0">
                <a:solidFill>
                  <a:srgbClr val="FFC000"/>
                </a:solidFill>
              </a:rPr>
              <a:t>A Different Topic:</a:t>
            </a:r>
            <a:br>
              <a:rPr lang="en-US" sz="4800" dirty="0" smtClean="0">
                <a:solidFill>
                  <a:srgbClr val="FFC000"/>
                </a:solidFill>
              </a:rPr>
            </a:br>
            <a:r>
              <a:rPr lang="en-US" sz="4800" dirty="0" smtClean="0">
                <a:solidFill>
                  <a:srgbClr val="FFC000"/>
                </a:solidFill>
              </a:rPr>
              <a:t>The Warm Core</a:t>
            </a:r>
            <a:endParaRPr lang="en-US" sz="4800" dirty="0">
              <a:solidFill>
                <a:srgbClr val="FFC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Where is the height of the warm core?</a:t>
            </a:r>
            <a:endParaRPr lang="en-US" sz="3600" dirty="0"/>
          </a:p>
        </p:txBody>
      </p:sp>
      <p:sp>
        <p:nvSpPr>
          <p:cNvPr id="3" name="Content Placeholder 2"/>
          <p:cNvSpPr>
            <a:spLocks noGrp="1"/>
          </p:cNvSpPr>
          <p:nvPr>
            <p:ph idx="1"/>
          </p:nvPr>
        </p:nvSpPr>
        <p:spPr>
          <a:xfrm>
            <a:off x="457200" y="1600200"/>
            <a:ext cx="8229600" cy="5105400"/>
          </a:xfrm>
        </p:spPr>
        <p:txBody>
          <a:bodyPr/>
          <a:lstStyle/>
          <a:p>
            <a:pPr>
              <a:spcAft>
                <a:spcPts val="1200"/>
              </a:spcAft>
            </a:pPr>
            <a:r>
              <a:rPr lang="en-US" dirty="0" smtClean="0"/>
              <a:t>Thermal wind balance requires that wherever the tangential winds decrease with height, the temperature must increase inwards.</a:t>
            </a:r>
          </a:p>
          <a:p>
            <a:pPr>
              <a:spcAft>
                <a:spcPts val="1200"/>
              </a:spcAft>
            </a:pPr>
            <a:r>
              <a:rPr lang="en-US" dirty="0" smtClean="0"/>
              <a:t>The temperature is therefore warmest at the center of tropical cyclones.</a:t>
            </a:r>
          </a:p>
          <a:p>
            <a:pPr>
              <a:spcAft>
                <a:spcPts val="1200"/>
              </a:spcAft>
            </a:pPr>
            <a:r>
              <a:rPr lang="en-US" dirty="0" smtClean="0"/>
              <a:t>The warm core is often characterized by its strength (the deviation from some environmental temperature) and the height at which it is strongest.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cstate="print"/>
          <a:srcRect/>
          <a:stretch>
            <a:fillRect/>
          </a:stretch>
        </p:blipFill>
        <p:spPr bwMode="auto">
          <a:xfrm>
            <a:off x="914400" y="0"/>
            <a:ext cx="7466648" cy="6617970"/>
          </a:xfrm>
          <a:prstGeom prst="rect">
            <a:avLst/>
          </a:prstGeom>
          <a:noFill/>
          <a:ln w="9525">
            <a:noFill/>
            <a:miter lim="800000"/>
            <a:headEnd/>
            <a:tailEnd/>
          </a:ln>
        </p:spPr>
      </p:pic>
      <p:sp>
        <p:nvSpPr>
          <p:cNvPr id="3" name="TextBox 2"/>
          <p:cNvSpPr txBox="1"/>
          <p:nvPr/>
        </p:nvSpPr>
        <p:spPr>
          <a:xfrm>
            <a:off x="5791200" y="6324600"/>
            <a:ext cx="2743200" cy="369332"/>
          </a:xfrm>
          <a:prstGeom prst="rect">
            <a:avLst/>
          </a:prstGeom>
          <a:noFill/>
        </p:spPr>
        <p:txBody>
          <a:bodyPr wrap="square" rtlCol="0">
            <a:spAutoFit/>
          </a:bodyPr>
          <a:lstStyle/>
          <a:p>
            <a:r>
              <a:rPr lang="en-US" dirty="0" err="1" smtClean="0">
                <a:solidFill>
                  <a:schemeClr val="bg2"/>
                </a:solidFill>
              </a:rPr>
              <a:t>LaSeur</a:t>
            </a:r>
            <a:r>
              <a:rPr lang="en-US" dirty="0" smtClean="0">
                <a:solidFill>
                  <a:schemeClr val="bg2"/>
                </a:solidFill>
              </a:rPr>
              <a:t> and Hawkins 1963</a:t>
            </a:r>
            <a:endParaRPr lang="en-US" dirty="0">
              <a:solidFill>
                <a:schemeClr val="bg2"/>
              </a:solidFill>
            </a:endParaRPr>
          </a:p>
        </p:txBody>
      </p:sp>
      <p:sp>
        <p:nvSpPr>
          <p:cNvPr id="5" name="Oval 4"/>
          <p:cNvSpPr/>
          <p:nvPr/>
        </p:nvSpPr>
        <p:spPr bwMode="auto">
          <a:xfrm>
            <a:off x="4419600" y="152400"/>
            <a:ext cx="1143000" cy="1143000"/>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cxnSp>
        <p:nvCxnSpPr>
          <p:cNvPr id="7" name="Straight Arrow Connector 6"/>
          <p:cNvCxnSpPr/>
          <p:nvPr/>
        </p:nvCxnSpPr>
        <p:spPr bwMode="auto">
          <a:xfrm flipV="1">
            <a:off x="2971800" y="762000"/>
            <a:ext cx="2057400" cy="8382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905000" y="1600200"/>
            <a:ext cx="2438400" cy="369332"/>
          </a:xfrm>
          <a:prstGeom prst="rect">
            <a:avLst/>
          </a:prstGeom>
          <a:solidFill>
            <a:schemeClr val="bg2"/>
          </a:solidFill>
        </p:spPr>
        <p:txBody>
          <a:bodyPr wrap="square" rtlCol="0">
            <a:spAutoFit/>
          </a:bodyPr>
          <a:lstStyle/>
          <a:p>
            <a:r>
              <a:rPr lang="en-US" b="1" dirty="0" smtClean="0">
                <a:solidFill>
                  <a:srgbClr val="FF0000"/>
                </a:solidFill>
              </a:rPr>
              <a:t>Warm Core ~11 km</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3" descr="vbar_rz_example.png"/>
          <p:cNvPicPr>
            <a:picLocks noChangeAspect="1"/>
          </p:cNvPicPr>
          <p:nvPr/>
        </p:nvPicPr>
        <p:blipFill>
          <a:blip r:embed="rId2" cstate="print"/>
          <a:srcRect/>
          <a:stretch>
            <a:fillRect/>
          </a:stretch>
        </p:blipFill>
        <p:spPr bwMode="auto">
          <a:xfrm>
            <a:off x="914400" y="685800"/>
            <a:ext cx="7315200" cy="5486400"/>
          </a:xfrm>
          <a:prstGeom prst="rect">
            <a:avLst/>
          </a:prstGeom>
          <a:noFill/>
          <a:ln w="9525">
            <a:noFill/>
            <a:miter lim="800000"/>
            <a:headEnd/>
            <a:tailEnd/>
          </a:ln>
        </p:spPr>
      </p:pic>
      <p:sp>
        <p:nvSpPr>
          <p:cNvPr id="3" name="TextBox 2"/>
          <p:cNvSpPr txBox="1"/>
          <p:nvPr/>
        </p:nvSpPr>
        <p:spPr>
          <a:xfrm>
            <a:off x="4800600" y="6324600"/>
            <a:ext cx="2362200" cy="369332"/>
          </a:xfrm>
          <a:prstGeom prst="rect">
            <a:avLst/>
          </a:prstGeom>
          <a:solidFill>
            <a:schemeClr val="bg2"/>
          </a:solidFill>
        </p:spPr>
        <p:txBody>
          <a:bodyPr wrap="square" rtlCol="0">
            <a:spAutoFit/>
          </a:bodyPr>
          <a:lstStyle/>
          <a:p>
            <a:r>
              <a:rPr lang="en-US" dirty="0" smtClean="0"/>
              <a:t>Boundary Layer Inflow</a:t>
            </a:r>
            <a:endParaRPr lang="en-US" dirty="0"/>
          </a:p>
        </p:txBody>
      </p:sp>
      <p:sp>
        <p:nvSpPr>
          <p:cNvPr id="4" name="TextBox 3"/>
          <p:cNvSpPr txBox="1"/>
          <p:nvPr/>
        </p:nvSpPr>
        <p:spPr>
          <a:xfrm>
            <a:off x="6629400" y="685800"/>
            <a:ext cx="2667000" cy="381000"/>
          </a:xfrm>
          <a:prstGeom prst="rect">
            <a:avLst/>
          </a:prstGeom>
          <a:solidFill>
            <a:schemeClr val="bg2"/>
          </a:solidFill>
        </p:spPr>
        <p:txBody>
          <a:bodyPr wrap="square" rtlCol="0">
            <a:spAutoFit/>
          </a:bodyPr>
          <a:lstStyle/>
          <a:p>
            <a:r>
              <a:rPr lang="en-US" dirty="0" smtClean="0"/>
              <a:t>Upper-Level Outflow</a:t>
            </a:r>
            <a:endParaRPr lang="en-US" dirty="0"/>
          </a:p>
        </p:txBody>
      </p:sp>
      <p:sp>
        <p:nvSpPr>
          <p:cNvPr id="5" name="TextBox 4"/>
          <p:cNvSpPr txBox="1"/>
          <p:nvPr/>
        </p:nvSpPr>
        <p:spPr>
          <a:xfrm>
            <a:off x="0" y="1219200"/>
            <a:ext cx="1752600" cy="369332"/>
          </a:xfrm>
          <a:prstGeom prst="rect">
            <a:avLst/>
          </a:prstGeom>
          <a:solidFill>
            <a:schemeClr val="bg2"/>
          </a:solidFill>
        </p:spPr>
        <p:txBody>
          <a:bodyPr wrap="square" rtlCol="0">
            <a:spAutoFit/>
          </a:bodyPr>
          <a:lstStyle/>
          <a:p>
            <a:r>
              <a:rPr lang="en-US" dirty="0" err="1" smtClean="0"/>
              <a:t>Eyewall</a:t>
            </a:r>
            <a:r>
              <a:rPr lang="en-US" dirty="0" smtClean="0"/>
              <a:t> Updraft</a:t>
            </a:r>
            <a:endParaRPr lang="en-US" dirty="0"/>
          </a:p>
        </p:txBody>
      </p:sp>
      <p:sp>
        <p:nvSpPr>
          <p:cNvPr id="6" name="TextBox 5"/>
          <p:cNvSpPr txBox="1"/>
          <p:nvPr/>
        </p:nvSpPr>
        <p:spPr>
          <a:xfrm>
            <a:off x="1295400" y="6324600"/>
            <a:ext cx="1981200" cy="381000"/>
          </a:xfrm>
          <a:prstGeom prst="rect">
            <a:avLst/>
          </a:prstGeom>
          <a:solidFill>
            <a:schemeClr val="bg2"/>
          </a:solidFill>
        </p:spPr>
        <p:txBody>
          <a:bodyPr wrap="square" rtlCol="0">
            <a:spAutoFit/>
          </a:bodyPr>
          <a:lstStyle/>
          <a:p>
            <a:r>
              <a:rPr lang="en-US" dirty="0" smtClean="0"/>
              <a:t>Tangential Wind Jet</a:t>
            </a:r>
            <a:endParaRPr lang="en-US" dirty="0"/>
          </a:p>
        </p:txBody>
      </p:sp>
      <p:cxnSp>
        <p:nvCxnSpPr>
          <p:cNvPr id="8" name="Straight Arrow Connector 7"/>
          <p:cNvCxnSpPr/>
          <p:nvPr/>
        </p:nvCxnSpPr>
        <p:spPr bwMode="auto">
          <a:xfrm rot="5400000" flipH="1" flipV="1">
            <a:off x="2095500" y="5524500"/>
            <a:ext cx="990600" cy="762000"/>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cxnSp>
        <p:nvCxnSpPr>
          <p:cNvPr id="11" name="Straight Arrow Connector 10"/>
          <p:cNvCxnSpPr/>
          <p:nvPr/>
        </p:nvCxnSpPr>
        <p:spPr bwMode="auto">
          <a:xfrm rot="16200000" flipV="1">
            <a:off x="5295900" y="5600700"/>
            <a:ext cx="838200" cy="7620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14" name="Straight Connector 13"/>
          <p:cNvCxnSpPr/>
          <p:nvPr/>
        </p:nvCxnSpPr>
        <p:spPr bwMode="auto">
          <a:xfrm rot="5400000" flipH="1" flipV="1">
            <a:off x="5105400" y="5410200"/>
            <a:ext cx="304800"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rot="10800000">
            <a:off x="5029200" y="5257800"/>
            <a:ext cx="228600"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rot="10800000">
            <a:off x="5029200" y="5562600"/>
            <a:ext cx="228600"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21" name="Straight Arrow Connector 20"/>
          <p:cNvCxnSpPr/>
          <p:nvPr/>
        </p:nvCxnSpPr>
        <p:spPr bwMode="auto">
          <a:xfrm>
            <a:off x="1600200" y="1600200"/>
            <a:ext cx="1752600" cy="1447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rot="10800000" flipV="1">
            <a:off x="5562600" y="990600"/>
            <a:ext cx="1524000" cy="114300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27" name="Straight Connector 26"/>
          <p:cNvCxnSpPr/>
          <p:nvPr/>
        </p:nvCxnSpPr>
        <p:spPr bwMode="auto">
          <a:xfrm rot="5400000">
            <a:off x="5143500" y="2247900"/>
            <a:ext cx="8382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rot="10800000">
            <a:off x="5105400" y="1828800"/>
            <a:ext cx="4572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10800000">
            <a:off x="5105400" y="2667000"/>
            <a:ext cx="4572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37" name="Freeform 36"/>
          <p:cNvSpPr/>
          <p:nvPr/>
        </p:nvSpPr>
        <p:spPr bwMode="auto">
          <a:xfrm>
            <a:off x="3151762" y="2538920"/>
            <a:ext cx="873868" cy="2247089"/>
          </a:xfrm>
          <a:custGeom>
            <a:avLst/>
            <a:gdLst>
              <a:gd name="connsiteX0" fmla="*/ 29183 w 873868"/>
              <a:gd name="connsiteY0" fmla="*/ 2247089 h 2247089"/>
              <a:gd name="connsiteX1" fmla="*/ 77821 w 873868"/>
              <a:gd name="connsiteY1" fmla="*/ 1488331 h 2247089"/>
              <a:gd name="connsiteX2" fmla="*/ 496110 w 873868"/>
              <a:gd name="connsiteY2" fmla="*/ 476654 h 2247089"/>
              <a:gd name="connsiteX3" fmla="*/ 817123 w 873868"/>
              <a:gd name="connsiteY3" fmla="*/ 68093 h 2247089"/>
              <a:gd name="connsiteX4" fmla="*/ 836578 w 873868"/>
              <a:gd name="connsiteY4" fmla="*/ 68093 h 2247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868" h="2247089">
                <a:moveTo>
                  <a:pt x="29183" y="2247089"/>
                </a:moveTo>
                <a:cubicBezTo>
                  <a:pt x="14591" y="2015246"/>
                  <a:pt x="0" y="1783403"/>
                  <a:pt x="77821" y="1488331"/>
                </a:cubicBezTo>
                <a:cubicBezTo>
                  <a:pt x="155642" y="1193259"/>
                  <a:pt x="372893" y="713360"/>
                  <a:pt x="496110" y="476654"/>
                </a:cubicBezTo>
                <a:cubicBezTo>
                  <a:pt x="619327" y="239948"/>
                  <a:pt x="760378" y="136186"/>
                  <a:pt x="817123" y="68093"/>
                </a:cubicBezTo>
                <a:cubicBezTo>
                  <a:pt x="873868" y="0"/>
                  <a:pt x="831714" y="74578"/>
                  <a:pt x="836578" y="68093"/>
                </a:cubicBezTo>
              </a:path>
            </a:pathLst>
          </a:custGeom>
          <a:noFill/>
          <a:ln w="47625" cap="flat" cmpd="sng" algn="ctr">
            <a:solidFill>
              <a:srgbClr val="CC00CC"/>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38" name="TextBox 37"/>
          <p:cNvSpPr txBox="1"/>
          <p:nvPr/>
        </p:nvSpPr>
        <p:spPr>
          <a:xfrm>
            <a:off x="152400" y="3962400"/>
            <a:ext cx="914400" cy="369332"/>
          </a:xfrm>
          <a:prstGeom prst="rect">
            <a:avLst/>
          </a:prstGeom>
          <a:solidFill>
            <a:schemeClr val="bg2"/>
          </a:solidFill>
        </p:spPr>
        <p:txBody>
          <a:bodyPr wrap="square" rtlCol="0">
            <a:spAutoFit/>
          </a:bodyPr>
          <a:lstStyle/>
          <a:p>
            <a:r>
              <a:rPr lang="en-US" dirty="0" smtClean="0"/>
              <a:t>RMW</a:t>
            </a:r>
            <a:endParaRPr lang="en-US" dirty="0"/>
          </a:p>
        </p:txBody>
      </p:sp>
      <p:cxnSp>
        <p:nvCxnSpPr>
          <p:cNvPr id="40" name="Straight Arrow Connector 39"/>
          <p:cNvCxnSpPr>
            <a:stCxn id="38" idx="3"/>
          </p:cNvCxnSpPr>
          <p:nvPr/>
        </p:nvCxnSpPr>
        <p:spPr bwMode="auto">
          <a:xfrm flipV="1">
            <a:off x="1066800" y="3886200"/>
            <a:ext cx="2133600" cy="260866"/>
          </a:xfrm>
          <a:prstGeom prst="straightConnector1">
            <a:avLst/>
          </a:prstGeom>
          <a:solidFill>
            <a:schemeClr val="accent1"/>
          </a:solidFill>
          <a:ln w="25400" cap="flat" cmpd="sng" algn="ctr">
            <a:solidFill>
              <a:srgbClr val="CC00CC"/>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cstate="print"/>
          <a:srcRect/>
          <a:stretch>
            <a:fillRect/>
          </a:stretch>
        </p:blipFill>
        <p:spPr bwMode="auto">
          <a:xfrm>
            <a:off x="2286000" y="34290"/>
            <a:ext cx="4672013" cy="6823710"/>
          </a:xfrm>
          <a:prstGeom prst="rect">
            <a:avLst/>
          </a:prstGeom>
          <a:noFill/>
          <a:ln w="9525">
            <a:noFill/>
            <a:miter lim="800000"/>
            <a:headEnd/>
            <a:tailEnd/>
          </a:ln>
        </p:spPr>
      </p:pic>
      <p:sp>
        <p:nvSpPr>
          <p:cNvPr id="3" name="TextBox 2"/>
          <p:cNvSpPr txBox="1"/>
          <p:nvPr/>
        </p:nvSpPr>
        <p:spPr>
          <a:xfrm>
            <a:off x="7086600" y="6096000"/>
            <a:ext cx="2057400" cy="646331"/>
          </a:xfrm>
          <a:prstGeom prst="rect">
            <a:avLst/>
          </a:prstGeom>
          <a:noFill/>
        </p:spPr>
        <p:txBody>
          <a:bodyPr wrap="square" rtlCol="0">
            <a:spAutoFit/>
          </a:bodyPr>
          <a:lstStyle/>
          <a:p>
            <a:r>
              <a:rPr lang="en-US" dirty="0" smtClean="0"/>
              <a:t>Hawkins and </a:t>
            </a:r>
            <a:r>
              <a:rPr lang="en-US" dirty="0" err="1" smtClean="0"/>
              <a:t>Rubsam</a:t>
            </a:r>
            <a:r>
              <a:rPr lang="en-US" dirty="0" smtClean="0"/>
              <a:t> 1968</a:t>
            </a:r>
            <a:endParaRPr lang="en-US" dirty="0"/>
          </a:p>
        </p:txBody>
      </p:sp>
      <p:sp>
        <p:nvSpPr>
          <p:cNvPr id="4" name="Oval 3"/>
          <p:cNvSpPr/>
          <p:nvPr/>
        </p:nvSpPr>
        <p:spPr bwMode="auto">
          <a:xfrm>
            <a:off x="4067784" y="1981200"/>
            <a:ext cx="1143000" cy="1143000"/>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cxnSp>
        <p:nvCxnSpPr>
          <p:cNvPr id="5" name="Straight Arrow Connector 4"/>
          <p:cNvCxnSpPr/>
          <p:nvPr/>
        </p:nvCxnSpPr>
        <p:spPr bwMode="auto">
          <a:xfrm flipV="1">
            <a:off x="3200400" y="2590800"/>
            <a:ext cx="1447800" cy="6096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7" name="TextBox 6"/>
          <p:cNvSpPr txBox="1"/>
          <p:nvPr/>
        </p:nvSpPr>
        <p:spPr>
          <a:xfrm>
            <a:off x="2895600" y="3200400"/>
            <a:ext cx="2438400" cy="369332"/>
          </a:xfrm>
          <a:prstGeom prst="rect">
            <a:avLst/>
          </a:prstGeom>
          <a:solidFill>
            <a:schemeClr val="bg2"/>
          </a:solidFill>
        </p:spPr>
        <p:txBody>
          <a:bodyPr wrap="square" rtlCol="0">
            <a:spAutoFit/>
          </a:bodyPr>
          <a:lstStyle/>
          <a:p>
            <a:r>
              <a:rPr lang="en-US" b="1" dirty="0" smtClean="0">
                <a:solidFill>
                  <a:srgbClr val="FF0000"/>
                </a:solidFill>
              </a:rPr>
              <a:t>Warm Core ~11 km</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cstate="print"/>
          <a:srcRect/>
          <a:stretch>
            <a:fillRect/>
          </a:stretch>
        </p:blipFill>
        <p:spPr bwMode="auto">
          <a:xfrm>
            <a:off x="1509713" y="28575"/>
            <a:ext cx="6124575" cy="6800850"/>
          </a:xfrm>
          <a:prstGeom prst="rect">
            <a:avLst/>
          </a:prstGeom>
          <a:noFill/>
          <a:ln w="9525">
            <a:noFill/>
            <a:miter lim="800000"/>
            <a:headEnd/>
            <a:tailEnd/>
          </a:ln>
        </p:spPr>
      </p:pic>
      <p:sp>
        <p:nvSpPr>
          <p:cNvPr id="3" name="TextBox 2"/>
          <p:cNvSpPr txBox="1"/>
          <p:nvPr/>
        </p:nvSpPr>
        <p:spPr>
          <a:xfrm>
            <a:off x="7696200" y="5858470"/>
            <a:ext cx="1447800" cy="923330"/>
          </a:xfrm>
          <a:prstGeom prst="rect">
            <a:avLst/>
          </a:prstGeom>
          <a:noFill/>
        </p:spPr>
        <p:txBody>
          <a:bodyPr wrap="square" rtlCol="0">
            <a:spAutoFit/>
          </a:bodyPr>
          <a:lstStyle/>
          <a:p>
            <a:r>
              <a:rPr lang="en-US" dirty="0" smtClean="0"/>
              <a:t>Hawkins and </a:t>
            </a:r>
            <a:r>
              <a:rPr lang="en-US" dirty="0" err="1" smtClean="0"/>
              <a:t>Imbembo</a:t>
            </a:r>
            <a:r>
              <a:rPr lang="en-US" dirty="0" smtClean="0"/>
              <a:t>  1976</a:t>
            </a:r>
            <a:endParaRPr lang="en-US" dirty="0"/>
          </a:p>
        </p:txBody>
      </p:sp>
      <p:sp>
        <p:nvSpPr>
          <p:cNvPr id="4" name="Oval 3"/>
          <p:cNvSpPr/>
          <p:nvPr/>
        </p:nvSpPr>
        <p:spPr bwMode="auto">
          <a:xfrm>
            <a:off x="3915384" y="1295400"/>
            <a:ext cx="1143000" cy="1143000"/>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5" name="TextBox 4"/>
          <p:cNvSpPr txBox="1"/>
          <p:nvPr/>
        </p:nvSpPr>
        <p:spPr>
          <a:xfrm>
            <a:off x="2438400" y="2895600"/>
            <a:ext cx="2438400" cy="369332"/>
          </a:xfrm>
          <a:prstGeom prst="rect">
            <a:avLst/>
          </a:prstGeom>
          <a:solidFill>
            <a:schemeClr val="bg2"/>
          </a:solidFill>
        </p:spPr>
        <p:txBody>
          <a:bodyPr wrap="square" rtlCol="0">
            <a:spAutoFit/>
          </a:bodyPr>
          <a:lstStyle/>
          <a:p>
            <a:r>
              <a:rPr lang="en-US" b="1" dirty="0" smtClean="0">
                <a:solidFill>
                  <a:srgbClr val="FF0000"/>
                </a:solidFill>
              </a:rPr>
              <a:t>Warm Core ~10 km</a:t>
            </a:r>
            <a:endParaRPr lang="en-US" b="1" dirty="0">
              <a:solidFill>
                <a:srgbClr val="FF0000"/>
              </a:solidFill>
            </a:endParaRPr>
          </a:p>
        </p:txBody>
      </p:sp>
      <p:cxnSp>
        <p:nvCxnSpPr>
          <p:cNvPr id="6" name="Straight Arrow Connector 5"/>
          <p:cNvCxnSpPr/>
          <p:nvPr/>
        </p:nvCxnSpPr>
        <p:spPr bwMode="auto">
          <a:xfrm flipV="1">
            <a:off x="3200400" y="1905000"/>
            <a:ext cx="1219200" cy="9906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9" name="Oval 8"/>
          <p:cNvSpPr/>
          <p:nvPr/>
        </p:nvSpPr>
        <p:spPr bwMode="auto">
          <a:xfrm>
            <a:off x="3886200" y="3810000"/>
            <a:ext cx="1143000" cy="1143000"/>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cxnSp>
        <p:nvCxnSpPr>
          <p:cNvPr id="10" name="Straight Arrow Connector 9"/>
          <p:cNvCxnSpPr/>
          <p:nvPr/>
        </p:nvCxnSpPr>
        <p:spPr bwMode="auto">
          <a:xfrm flipV="1">
            <a:off x="3200400" y="4495800"/>
            <a:ext cx="1219200" cy="9906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1" name="TextBox 10"/>
          <p:cNvSpPr txBox="1"/>
          <p:nvPr/>
        </p:nvSpPr>
        <p:spPr>
          <a:xfrm>
            <a:off x="2895600" y="5486400"/>
            <a:ext cx="2438400" cy="369332"/>
          </a:xfrm>
          <a:prstGeom prst="rect">
            <a:avLst/>
          </a:prstGeom>
          <a:solidFill>
            <a:schemeClr val="bg2"/>
          </a:solidFill>
        </p:spPr>
        <p:txBody>
          <a:bodyPr wrap="square" rtlCol="0">
            <a:spAutoFit/>
          </a:bodyPr>
          <a:lstStyle/>
          <a:p>
            <a:r>
              <a:rPr lang="en-US" b="1" dirty="0" smtClean="0">
                <a:solidFill>
                  <a:srgbClr val="FF0000"/>
                </a:solidFill>
              </a:rPr>
              <a:t>Warm Core ~4 km</a:t>
            </a:r>
            <a:endParaRPr lang="en-US" b="1" dirty="0">
              <a:solidFill>
                <a:srgbClr val="FF0000"/>
              </a:solidFill>
            </a:endParaRPr>
          </a:p>
        </p:txBody>
      </p:sp>
      <p:sp>
        <p:nvSpPr>
          <p:cNvPr id="12" name="Rectangle 11"/>
          <p:cNvSpPr/>
          <p:nvPr/>
        </p:nvSpPr>
        <p:spPr bwMode="auto">
          <a:xfrm>
            <a:off x="2819400" y="6553200"/>
            <a:ext cx="3352800" cy="152400"/>
          </a:xfrm>
          <a:prstGeom prst="rect">
            <a:avLst/>
          </a:prstGeom>
          <a:solidFill>
            <a:srgbClr val="FF0000">
              <a:alpha val="31000"/>
            </a:srgbClr>
          </a:solidFill>
          <a:ln w="285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a:stretch>
            <a:fillRect/>
          </a:stretch>
        </p:blipFill>
        <p:spPr bwMode="auto">
          <a:xfrm>
            <a:off x="538163" y="661988"/>
            <a:ext cx="8067675" cy="5534025"/>
          </a:xfrm>
          <a:prstGeom prst="rect">
            <a:avLst/>
          </a:prstGeom>
          <a:noFill/>
          <a:ln w="9525">
            <a:noFill/>
            <a:miter lim="800000"/>
            <a:headEnd/>
            <a:tailEnd/>
          </a:ln>
        </p:spPr>
      </p:pic>
      <p:sp>
        <p:nvSpPr>
          <p:cNvPr id="3" name="TextBox 2"/>
          <p:cNvSpPr txBox="1"/>
          <p:nvPr/>
        </p:nvSpPr>
        <p:spPr>
          <a:xfrm>
            <a:off x="7162800" y="5791200"/>
            <a:ext cx="1295400" cy="369332"/>
          </a:xfrm>
          <a:prstGeom prst="rect">
            <a:avLst/>
          </a:prstGeom>
          <a:solidFill>
            <a:schemeClr val="bg2"/>
          </a:solidFill>
        </p:spPr>
        <p:txBody>
          <a:bodyPr wrap="square" rtlCol="0">
            <a:spAutoFit/>
          </a:bodyPr>
          <a:lstStyle/>
          <a:p>
            <a:r>
              <a:rPr lang="en-US" dirty="0" err="1" smtClean="0"/>
              <a:t>Houze</a:t>
            </a:r>
            <a:r>
              <a:rPr lang="en-US" dirty="0" smtClean="0"/>
              <a:t> 2010</a:t>
            </a:r>
            <a:endParaRPr lang="en-US" dirty="0"/>
          </a:p>
        </p:txBody>
      </p:sp>
      <p:cxnSp>
        <p:nvCxnSpPr>
          <p:cNvPr id="4" name="Straight Arrow Connector 3"/>
          <p:cNvCxnSpPr/>
          <p:nvPr/>
        </p:nvCxnSpPr>
        <p:spPr bwMode="auto">
          <a:xfrm rot="10800000">
            <a:off x="5181600" y="1371600"/>
            <a:ext cx="1524000" cy="228600"/>
          </a:xfrm>
          <a:prstGeom prst="straightConnector1">
            <a:avLst/>
          </a:prstGeom>
          <a:solidFill>
            <a:schemeClr val="accent1"/>
          </a:solidFill>
          <a:ln w="38100" cap="flat" cmpd="sng" algn="ctr">
            <a:solidFill>
              <a:schemeClr val="bg2"/>
            </a:solidFill>
            <a:prstDash val="solid"/>
            <a:round/>
            <a:headEnd type="none" w="med" len="med"/>
            <a:tailEnd type="arrow"/>
          </a:ln>
          <a:effectLst/>
        </p:spPr>
      </p:cxnSp>
      <p:sp>
        <p:nvSpPr>
          <p:cNvPr id="8" name="TextBox 7"/>
          <p:cNvSpPr txBox="1"/>
          <p:nvPr/>
        </p:nvSpPr>
        <p:spPr>
          <a:xfrm>
            <a:off x="6629400" y="1447800"/>
            <a:ext cx="2133600" cy="369332"/>
          </a:xfrm>
          <a:prstGeom prst="rect">
            <a:avLst/>
          </a:prstGeom>
          <a:solidFill>
            <a:schemeClr val="bg2"/>
          </a:solidFill>
        </p:spPr>
        <p:txBody>
          <a:bodyPr wrap="square" rtlCol="0">
            <a:spAutoFit/>
          </a:bodyPr>
          <a:lstStyle/>
          <a:p>
            <a:r>
              <a:rPr lang="en-US" dirty="0" smtClean="0"/>
              <a:t>Warm Core ~14 km</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pert_control_day6_00Z.tif"/>
          <p:cNvPicPr>
            <a:picLocks noChangeAspect="1"/>
          </p:cNvPicPr>
          <p:nvPr/>
        </p:nvPicPr>
        <p:blipFill>
          <a:blip r:embed="rId2" cstate="print"/>
          <a:stretch>
            <a:fillRect/>
          </a:stretch>
        </p:blipFill>
        <p:spPr>
          <a:xfrm>
            <a:off x="914400" y="685800"/>
            <a:ext cx="7315200" cy="5486400"/>
          </a:xfrm>
          <a:prstGeom prst="rect">
            <a:avLst/>
          </a:prstGeom>
        </p:spPr>
      </p:pic>
      <p:sp>
        <p:nvSpPr>
          <p:cNvPr id="5" name="TextBox 4"/>
          <p:cNvSpPr txBox="1"/>
          <p:nvPr/>
        </p:nvSpPr>
        <p:spPr>
          <a:xfrm>
            <a:off x="885216" y="6324600"/>
            <a:ext cx="1752600" cy="369332"/>
          </a:xfrm>
          <a:prstGeom prst="rect">
            <a:avLst/>
          </a:prstGeom>
          <a:solidFill>
            <a:schemeClr val="bg2"/>
          </a:solidFill>
        </p:spPr>
        <p:txBody>
          <a:bodyPr wrap="square" rtlCol="0">
            <a:spAutoFit/>
          </a:bodyPr>
          <a:lstStyle/>
          <a:p>
            <a:r>
              <a:rPr lang="en-US" b="1" dirty="0" smtClean="0">
                <a:solidFill>
                  <a:srgbClr val="FF0000"/>
                </a:solidFill>
              </a:rPr>
              <a:t>Red = RMW</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So who is correct? And does it matter?</a:t>
            </a:r>
            <a:endParaRPr lang="en-US" sz="3600" dirty="0"/>
          </a:p>
        </p:txBody>
      </p:sp>
      <p:sp>
        <p:nvSpPr>
          <p:cNvPr id="3" name="Content Placeholder 2"/>
          <p:cNvSpPr>
            <a:spLocks noGrp="1"/>
          </p:cNvSpPr>
          <p:nvPr>
            <p:ph idx="1"/>
          </p:nvPr>
        </p:nvSpPr>
        <p:spPr/>
        <p:txBody>
          <a:bodyPr/>
          <a:lstStyle/>
          <a:p>
            <a:r>
              <a:rPr lang="en-US" dirty="0" smtClean="0"/>
              <a:t>The </a:t>
            </a:r>
            <a:r>
              <a:rPr lang="en-US" i="1" dirty="0" smtClean="0"/>
              <a:t>direct</a:t>
            </a:r>
            <a:r>
              <a:rPr lang="en-US" dirty="0" smtClean="0"/>
              <a:t> evidence of a preferred upper-</a:t>
            </a:r>
            <a:r>
              <a:rPr lang="en-US" dirty="0" err="1" smtClean="0"/>
              <a:t>tropospheric</a:t>
            </a:r>
            <a:r>
              <a:rPr lang="en-US" dirty="0" smtClean="0"/>
              <a:t> warm core is weak, as it is based on only a few 40 year old case studies with flights at 3-5 levels.</a:t>
            </a:r>
          </a:p>
          <a:p>
            <a:r>
              <a:rPr lang="en-US" dirty="0" smtClean="0"/>
              <a:t>Because of this belief about where the warm core </a:t>
            </a:r>
            <a:r>
              <a:rPr lang="en-US" i="1" dirty="0" smtClean="0"/>
              <a:t>should</a:t>
            </a:r>
            <a:r>
              <a:rPr lang="en-US" dirty="0" smtClean="0"/>
              <a:t> be, some recent studies that show evidence for a lower warm core try to explain it as an anomaly that is caused by wind shear.</a:t>
            </a:r>
          </a:p>
          <a:p>
            <a:r>
              <a:rPr lang="en-US" dirty="0" smtClean="0"/>
              <a:t>The height of the warm core is also sometimes assumed to be related to intensity.</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cstate="print"/>
          <a:srcRect/>
          <a:stretch>
            <a:fillRect/>
          </a:stretch>
        </p:blipFill>
        <p:spPr bwMode="auto">
          <a:xfrm>
            <a:off x="0" y="47625"/>
            <a:ext cx="9210675" cy="6762750"/>
          </a:xfrm>
          <a:prstGeom prst="rect">
            <a:avLst/>
          </a:prstGeom>
          <a:noFill/>
          <a:ln w="9525">
            <a:noFill/>
            <a:miter lim="800000"/>
            <a:headEnd/>
            <a:tailEnd/>
          </a:ln>
        </p:spPr>
      </p:pic>
      <p:sp>
        <p:nvSpPr>
          <p:cNvPr id="5" name="Oval 4"/>
          <p:cNvSpPr/>
          <p:nvPr/>
        </p:nvSpPr>
        <p:spPr bwMode="auto">
          <a:xfrm>
            <a:off x="4533088" y="1295400"/>
            <a:ext cx="1143000" cy="1143000"/>
          </a:xfrm>
          <a:prstGeom prst="ellipse">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cxnSp>
        <p:nvCxnSpPr>
          <p:cNvPr id="6" name="Straight Arrow Connector 5"/>
          <p:cNvCxnSpPr/>
          <p:nvPr/>
        </p:nvCxnSpPr>
        <p:spPr bwMode="auto">
          <a:xfrm flipV="1">
            <a:off x="3657600" y="1905000"/>
            <a:ext cx="1447800" cy="6096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7" name="TextBox 6"/>
          <p:cNvSpPr txBox="1"/>
          <p:nvPr/>
        </p:nvSpPr>
        <p:spPr>
          <a:xfrm>
            <a:off x="2209800" y="2438400"/>
            <a:ext cx="2438400" cy="369332"/>
          </a:xfrm>
          <a:prstGeom prst="rect">
            <a:avLst/>
          </a:prstGeom>
          <a:solidFill>
            <a:schemeClr val="bg2"/>
          </a:solidFill>
        </p:spPr>
        <p:txBody>
          <a:bodyPr wrap="square" rtlCol="0">
            <a:spAutoFit/>
          </a:bodyPr>
          <a:lstStyle/>
          <a:p>
            <a:r>
              <a:rPr lang="en-US" b="1" dirty="0" smtClean="0">
                <a:solidFill>
                  <a:srgbClr val="FF0000"/>
                </a:solidFill>
              </a:rPr>
              <a:t>Warm Core ~6 km</a:t>
            </a:r>
            <a:endParaRPr lang="en-US" b="1" dirty="0">
              <a:solidFill>
                <a:srgbClr val="FF0000"/>
              </a:solidFill>
            </a:endParaRPr>
          </a:p>
        </p:txBody>
      </p:sp>
      <p:sp>
        <p:nvSpPr>
          <p:cNvPr id="8" name="TextBox 7"/>
          <p:cNvSpPr txBox="1"/>
          <p:nvPr/>
        </p:nvSpPr>
        <p:spPr>
          <a:xfrm>
            <a:off x="7010400" y="6477000"/>
            <a:ext cx="2133600" cy="369332"/>
          </a:xfrm>
          <a:prstGeom prst="rect">
            <a:avLst/>
          </a:prstGeom>
          <a:solidFill>
            <a:schemeClr val="bg2"/>
          </a:solidFill>
        </p:spPr>
        <p:txBody>
          <a:bodyPr wrap="square" rtlCol="0">
            <a:spAutoFit/>
          </a:bodyPr>
          <a:lstStyle/>
          <a:p>
            <a:r>
              <a:rPr lang="en-US" dirty="0" smtClean="0"/>
              <a:t>Halverson et al. 2006</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tpert_hov_wsm6.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390650" y="781050"/>
            <a:ext cx="6362700" cy="5295900"/>
          </a:xfrm>
          <a:prstGeom prst="rect">
            <a:avLst/>
          </a:prstGeom>
        </p:spPr>
      </p:pic>
      <p:sp>
        <p:nvSpPr>
          <p:cNvPr id="3" name="TextBox 2"/>
          <p:cNvSpPr txBox="1"/>
          <p:nvPr/>
        </p:nvSpPr>
        <p:spPr>
          <a:xfrm>
            <a:off x="1981200" y="6172200"/>
            <a:ext cx="685800" cy="369332"/>
          </a:xfrm>
          <a:prstGeom prst="rect">
            <a:avLst/>
          </a:prstGeom>
          <a:noFill/>
        </p:spPr>
        <p:txBody>
          <a:bodyPr wrap="square" rtlCol="0">
            <a:spAutoFit/>
          </a:bodyPr>
          <a:lstStyle/>
          <a:p>
            <a:r>
              <a:rPr lang="en-US" dirty="0" smtClean="0"/>
              <a:t>Cat 1</a:t>
            </a:r>
            <a:endParaRPr lang="en-US" dirty="0"/>
          </a:p>
        </p:txBody>
      </p:sp>
      <p:sp>
        <p:nvSpPr>
          <p:cNvPr id="4" name="TextBox 3"/>
          <p:cNvSpPr txBox="1"/>
          <p:nvPr/>
        </p:nvSpPr>
        <p:spPr>
          <a:xfrm>
            <a:off x="2667000" y="6172200"/>
            <a:ext cx="685800" cy="369332"/>
          </a:xfrm>
          <a:prstGeom prst="rect">
            <a:avLst/>
          </a:prstGeom>
          <a:noFill/>
        </p:spPr>
        <p:txBody>
          <a:bodyPr wrap="square" rtlCol="0">
            <a:spAutoFit/>
          </a:bodyPr>
          <a:lstStyle/>
          <a:p>
            <a:r>
              <a:rPr lang="en-US" dirty="0" smtClean="0"/>
              <a:t>Cat 2</a:t>
            </a:r>
            <a:endParaRPr lang="en-US" dirty="0"/>
          </a:p>
        </p:txBody>
      </p:sp>
      <p:sp>
        <p:nvSpPr>
          <p:cNvPr id="6" name="TextBox 5"/>
          <p:cNvSpPr txBox="1"/>
          <p:nvPr/>
        </p:nvSpPr>
        <p:spPr>
          <a:xfrm>
            <a:off x="3352800" y="6172200"/>
            <a:ext cx="685800" cy="369332"/>
          </a:xfrm>
          <a:prstGeom prst="rect">
            <a:avLst/>
          </a:prstGeom>
          <a:noFill/>
        </p:spPr>
        <p:txBody>
          <a:bodyPr wrap="square" rtlCol="0">
            <a:spAutoFit/>
          </a:bodyPr>
          <a:lstStyle/>
          <a:p>
            <a:r>
              <a:rPr lang="en-US" dirty="0" smtClean="0"/>
              <a:t>Cat 3</a:t>
            </a:r>
            <a:endParaRPr lang="en-US" dirty="0"/>
          </a:p>
        </p:txBody>
      </p:sp>
      <p:sp>
        <p:nvSpPr>
          <p:cNvPr id="7" name="TextBox 6"/>
          <p:cNvSpPr txBox="1"/>
          <p:nvPr/>
        </p:nvSpPr>
        <p:spPr>
          <a:xfrm>
            <a:off x="4495800" y="6172200"/>
            <a:ext cx="685800" cy="369332"/>
          </a:xfrm>
          <a:prstGeom prst="rect">
            <a:avLst/>
          </a:prstGeom>
          <a:noFill/>
        </p:spPr>
        <p:txBody>
          <a:bodyPr wrap="square" rtlCol="0">
            <a:spAutoFit/>
          </a:bodyPr>
          <a:lstStyle/>
          <a:p>
            <a:r>
              <a:rPr lang="en-US" dirty="0" smtClean="0"/>
              <a:t>Cat 4</a:t>
            </a:r>
            <a:endParaRPr lang="en-US" dirty="0"/>
          </a:p>
        </p:txBody>
      </p:sp>
      <p:sp>
        <p:nvSpPr>
          <p:cNvPr id="8" name="TextBox 7"/>
          <p:cNvSpPr txBox="1"/>
          <p:nvPr/>
        </p:nvSpPr>
        <p:spPr>
          <a:xfrm>
            <a:off x="5638800" y="6172200"/>
            <a:ext cx="685800" cy="369332"/>
          </a:xfrm>
          <a:prstGeom prst="rect">
            <a:avLst/>
          </a:prstGeom>
          <a:noFill/>
        </p:spPr>
        <p:txBody>
          <a:bodyPr wrap="square" rtlCol="0">
            <a:spAutoFit/>
          </a:bodyPr>
          <a:lstStyle/>
          <a:p>
            <a:r>
              <a:rPr lang="en-US" dirty="0" smtClean="0"/>
              <a:t>Cat 5</a:t>
            </a:r>
            <a:endParaRPr lang="en-US" dirty="0"/>
          </a:p>
        </p:txBody>
      </p:sp>
      <p:cxnSp>
        <p:nvCxnSpPr>
          <p:cNvPr id="14" name="Straight Arrow Connector 13"/>
          <p:cNvCxnSpPr/>
          <p:nvPr/>
        </p:nvCxnSpPr>
        <p:spPr bwMode="auto">
          <a:xfrm rot="5400000" flipH="1" flipV="1">
            <a:off x="2362200" y="5791200"/>
            <a:ext cx="609600" cy="304800"/>
          </a:xfrm>
          <a:prstGeom prst="straightConnector1">
            <a:avLst/>
          </a:prstGeom>
          <a:solidFill>
            <a:schemeClr val="accent1"/>
          </a:solidFill>
          <a:ln w="28575" cap="flat" cmpd="sng" algn="ctr">
            <a:solidFill>
              <a:srgbClr val="000514"/>
            </a:solidFill>
            <a:prstDash val="solid"/>
            <a:round/>
            <a:headEnd type="none" w="med" len="med"/>
            <a:tailEnd type="arrow" w="med" len="med"/>
          </a:ln>
          <a:effectLst/>
        </p:spPr>
      </p:cxnSp>
      <p:cxnSp>
        <p:nvCxnSpPr>
          <p:cNvPr id="15" name="Straight Arrow Connector 14"/>
          <p:cNvCxnSpPr/>
          <p:nvPr/>
        </p:nvCxnSpPr>
        <p:spPr bwMode="auto">
          <a:xfrm rot="5400000" flipH="1" flipV="1">
            <a:off x="2743200" y="5867400"/>
            <a:ext cx="685800" cy="228600"/>
          </a:xfrm>
          <a:prstGeom prst="straightConnector1">
            <a:avLst/>
          </a:prstGeom>
          <a:solidFill>
            <a:schemeClr val="accent1"/>
          </a:solidFill>
          <a:ln w="28575" cap="flat" cmpd="sng" algn="ctr">
            <a:solidFill>
              <a:srgbClr val="000514"/>
            </a:solidFill>
            <a:prstDash val="solid"/>
            <a:round/>
            <a:headEnd type="none" w="med" len="med"/>
            <a:tailEnd type="arrow" w="med" len="med"/>
          </a:ln>
          <a:effectLst/>
        </p:spPr>
      </p:cxnSp>
      <p:cxnSp>
        <p:nvCxnSpPr>
          <p:cNvPr id="17" name="Straight Arrow Connector 16"/>
          <p:cNvCxnSpPr/>
          <p:nvPr/>
        </p:nvCxnSpPr>
        <p:spPr bwMode="auto">
          <a:xfrm rot="16200000" flipV="1">
            <a:off x="3276600" y="5867400"/>
            <a:ext cx="685800" cy="228600"/>
          </a:xfrm>
          <a:prstGeom prst="straightConnector1">
            <a:avLst/>
          </a:prstGeom>
          <a:solidFill>
            <a:schemeClr val="accent1"/>
          </a:solidFill>
          <a:ln w="28575" cap="flat" cmpd="sng" algn="ctr">
            <a:solidFill>
              <a:srgbClr val="000514"/>
            </a:solidFill>
            <a:prstDash val="solid"/>
            <a:round/>
            <a:headEnd type="none" w="med" len="med"/>
            <a:tailEnd type="arrow" w="med" len="med"/>
          </a:ln>
          <a:effectLst/>
        </p:spPr>
      </p:cxnSp>
      <p:cxnSp>
        <p:nvCxnSpPr>
          <p:cNvPr id="19" name="Straight Arrow Connector 18"/>
          <p:cNvCxnSpPr/>
          <p:nvPr/>
        </p:nvCxnSpPr>
        <p:spPr bwMode="auto">
          <a:xfrm rot="16200000" flipV="1">
            <a:off x="4495800" y="5715000"/>
            <a:ext cx="609600" cy="457200"/>
          </a:xfrm>
          <a:prstGeom prst="straightConnector1">
            <a:avLst/>
          </a:prstGeom>
          <a:solidFill>
            <a:schemeClr val="accent1"/>
          </a:solidFill>
          <a:ln w="28575" cap="flat" cmpd="sng" algn="ctr">
            <a:solidFill>
              <a:srgbClr val="000514"/>
            </a:solidFill>
            <a:prstDash val="solid"/>
            <a:round/>
            <a:headEnd type="none" w="med" len="med"/>
            <a:tailEnd type="arrow" w="med" len="med"/>
          </a:ln>
          <a:effectLst/>
        </p:spPr>
      </p:cxnSp>
      <p:cxnSp>
        <p:nvCxnSpPr>
          <p:cNvPr id="22" name="Straight Arrow Connector 21"/>
          <p:cNvCxnSpPr/>
          <p:nvPr/>
        </p:nvCxnSpPr>
        <p:spPr bwMode="auto">
          <a:xfrm rot="16200000" flipV="1">
            <a:off x="5562600" y="5791200"/>
            <a:ext cx="609600" cy="304800"/>
          </a:xfrm>
          <a:prstGeom prst="straightConnector1">
            <a:avLst/>
          </a:prstGeom>
          <a:solidFill>
            <a:schemeClr val="accent1"/>
          </a:solidFill>
          <a:ln w="28575" cap="flat" cmpd="sng" algn="ctr">
            <a:solidFill>
              <a:srgbClr val="000514"/>
            </a:solidFill>
            <a:prstDash val="solid"/>
            <a:round/>
            <a:headEnd type="none" w="med" len="med"/>
            <a:tailEnd type="arrow" w="med" len="med"/>
          </a:ln>
          <a:effectLst/>
        </p:spPr>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So who is correct? And does it matter?</a:t>
            </a:r>
            <a:endParaRPr lang="en-US" sz="3600" dirty="0"/>
          </a:p>
        </p:txBody>
      </p:sp>
      <p:sp>
        <p:nvSpPr>
          <p:cNvPr id="3" name="Content Placeholder 2"/>
          <p:cNvSpPr>
            <a:spLocks noGrp="1"/>
          </p:cNvSpPr>
          <p:nvPr>
            <p:ph idx="1"/>
          </p:nvPr>
        </p:nvSpPr>
        <p:spPr/>
        <p:txBody>
          <a:bodyPr/>
          <a:lstStyle/>
          <a:p>
            <a:pPr>
              <a:spcAft>
                <a:spcPts val="3000"/>
              </a:spcAft>
            </a:pPr>
            <a:r>
              <a:rPr lang="en-US" dirty="0" smtClean="0"/>
              <a:t>Observationally, it remains unclear where the warm core is most “typically” found.</a:t>
            </a:r>
          </a:p>
          <a:p>
            <a:pPr>
              <a:spcAft>
                <a:spcPts val="3000"/>
              </a:spcAft>
            </a:pPr>
            <a:r>
              <a:rPr lang="en-US" dirty="0" smtClean="0"/>
              <a:t>On the other hand, it is also unclear whether or not real variations in the height of the warm core have any significant relationship to the vertical structure of the maximum tangential winds.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6400800" y="228600"/>
          <a:ext cx="1984375" cy="668338"/>
        </p:xfrm>
        <a:graphic>
          <a:graphicData uri="http://schemas.openxmlformats.org/presentationml/2006/ole">
            <p:oleObj spid="_x0000_s150530" name="Equation" r:id="rId3" imgW="1320480" imgH="444240" progId="Equation.3">
              <p:embed/>
            </p:oleObj>
          </a:graphicData>
        </a:graphic>
      </p:graphicFrame>
      <p:sp>
        <p:nvSpPr>
          <p:cNvPr id="5" name="TextBox 4"/>
          <p:cNvSpPr txBox="1"/>
          <p:nvPr/>
        </p:nvSpPr>
        <p:spPr>
          <a:xfrm>
            <a:off x="457200" y="381000"/>
            <a:ext cx="4800600" cy="369332"/>
          </a:xfrm>
          <a:prstGeom prst="rect">
            <a:avLst/>
          </a:prstGeom>
          <a:noFill/>
        </p:spPr>
        <p:txBody>
          <a:bodyPr wrap="square" rtlCol="0">
            <a:spAutoFit/>
          </a:bodyPr>
          <a:lstStyle/>
          <a:p>
            <a:r>
              <a:rPr lang="en-US" dirty="0" smtClean="0"/>
              <a:t>Thermal Wind Balance (Schubert et al. 2007)</a:t>
            </a:r>
            <a:endParaRPr lang="en-US" dirty="0"/>
          </a:p>
        </p:txBody>
      </p:sp>
      <p:pic>
        <p:nvPicPr>
          <p:cNvPr id="7" name="Picture 6" descr="control_dTdr_day6_00Z_12hmean.tif"/>
          <p:cNvPicPr>
            <a:picLocks noChangeAspect="1"/>
          </p:cNvPicPr>
          <p:nvPr/>
        </p:nvPicPr>
        <p:blipFill>
          <a:blip r:embed="rId4" cstate="print"/>
          <a:stretch>
            <a:fillRect/>
          </a:stretch>
        </p:blipFill>
        <p:spPr>
          <a:xfrm>
            <a:off x="0" y="1676400"/>
            <a:ext cx="4608576" cy="3456432"/>
          </a:xfrm>
          <a:prstGeom prst="rect">
            <a:avLst/>
          </a:prstGeom>
        </p:spPr>
      </p:pic>
      <p:pic>
        <p:nvPicPr>
          <p:cNvPr id="8" name="Picture 7" descr="control_dVdZ_day6_00Z_12hmean.tif"/>
          <p:cNvPicPr>
            <a:picLocks noChangeAspect="1"/>
          </p:cNvPicPr>
          <p:nvPr/>
        </p:nvPicPr>
        <p:blipFill>
          <a:blip r:embed="rId5" cstate="print"/>
          <a:stretch>
            <a:fillRect/>
          </a:stretch>
        </p:blipFill>
        <p:spPr>
          <a:xfrm>
            <a:off x="4535424" y="1676400"/>
            <a:ext cx="4608576" cy="3456432"/>
          </a:xfrm>
          <a:prstGeom prst="rect">
            <a:avLst/>
          </a:prstGeom>
        </p:spPr>
      </p:pic>
      <p:sp>
        <p:nvSpPr>
          <p:cNvPr id="9" name="TextBox 8"/>
          <p:cNvSpPr txBox="1"/>
          <p:nvPr/>
        </p:nvSpPr>
        <p:spPr>
          <a:xfrm>
            <a:off x="533400" y="5334000"/>
            <a:ext cx="3505200" cy="369332"/>
          </a:xfrm>
          <a:prstGeom prst="rect">
            <a:avLst/>
          </a:prstGeom>
          <a:noFill/>
        </p:spPr>
        <p:txBody>
          <a:bodyPr wrap="square" rtlCol="0">
            <a:spAutoFit/>
          </a:bodyPr>
          <a:lstStyle/>
          <a:p>
            <a:r>
              <a:rPr lang="en-US" dirty="0" smtClean="0"/>
              <a:t>Radial Temperature Gradient (C/km)</a:t>
            </a:r>
            <a:endParaRPr lang="en-US" dirty="0"/>
          </a:p>
        </p:txBody>
      </p:sp>
      <p:sp>
        <p:nvSpPr>
          <p:cNvPr id="10" name="TextBox 9"/>
          <p:cNvSpPr txBox="1"/>
          <p:nvPr/>
        </p:nvSpPr>
        <p:spPr>
          <a:xfrm>
            <a:off x="5105400" y="5334000"/>
            <a:ext cx="3581400" cy="369332"/>
          </a:xfrm>
          <a:prstGeom prst="rect">
            <a:avLst/>
          </a:prstGeom>
          <a:noFill/>
        </p:spPr>
        <p:txBody>
          <a:bodyPr wrap="square" rtlCol="0">
            <a:spAutoFit/>
          </a:bodyPr>
          <a:lstStyle/>
          <a:p>
            <a:r>
              <a:rPr lang="en-US" dirty="0" smtClean="0"/>
              <a:t>Vertical Gradient of Tangential Wind</a:t>
            </a:r>
            <a:endParaRPr lang="en-US" dirty="0"/>
          </a:p>
        </p:txBody>
      </p:sp>
      <p:graphicFrame>
        <p:nvGraphicFramePr>
          <p:cNvPr id="11" name="Object 10"/>
          <p:cNvGraphicFramePr>
            <a:graphicFrameLocks noChangeAspect="1"/>
          </p:cNvGraphicFramePr>
          <p:nvPr/>
        </p:nvGraphicFramePr>
        <p:xfrm>
          <a:off x="5257800" y="5715000"/>
          <a:ext cx="328613" cy="600075"/>
        </p:xfrm>
        <a:graphic>
          <a:graphicData uri="http://schemas.openxmlformats.org/presentationml/2006/ole">
            <p:oleObj spid="_x0000_s150531" name="Equation" r:id="rId6" imgW="215640" imgH="393480" progId="Equation.3">
              <p:embed/>
            </p:oleObj>
          </a:graphicData>
        </a:graphic>
      </p:graphicFrame>
      <p:sp>
        <p:nvSpPr>
          <p:cNvPr id="13" name="TextBox 12"/>
          <p:cNvSpPr txBox="1"/>
          <p:nvPr/>
        </p:nvSpPr>
        <p:spPr>
          <a:xfrm>
            <a:off x="5943600" y="5867400"/>
            <a:ext cx="990600" cy="369332"/>
          </a:xfrm>
          <a:prstGeom prst="rect">
            <a:avLst/>
          </a:prstGeom>
          <a:solidFill>
            <a:schemeClr val="tx1"/>
          </a:solidFill>
        </p:spPr>
        <p:txBody>
          <a:bodyPr wrap="square" rtlCol="0">
            <a:spAutoFit/>
          </a:bodyPr>
          <a:lstStyle/>
          <a:p>
            <a:r>
              <a:rPr lang="en-US" dirty="0" smtClean="0">
                <a:solidFill>
                  <a:schemeClr val="bg2"/>
                </a:solidFill>
              </a:rPr>
              <a:t>ms</a:t>
            </a:r>
            <a:r>
              <a:rPr lang="en-US" baseline="30000" dirty="0" smtClean="0">
                <a:solidFill>
                  <a:schemeClr val="bg2"/>
                </a:solidFill>
              </a:rPr>
              <a:t>-1</a:t>
            </a:r>
            <a:r>
              <a:rPr lang="en-US" dirty="0" smtClean="0">
                <a:solidFill>
                  <a:schemeClr val="bg2"/>
                </a:solidFill>
              </a:rPr>
              <a:t>/km</a:t>
            </a:r>
            <a:endParaRPr lang="en-US" dirty="0">
              <a:solidFill>
                <a:schemeClr val="bg2"/>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6400800" y="228600"/>
          <a:ext cx="1984375" cy="668338"/>
        </p:xfrm>
        <a:graphic>
          <a:graphicData uri="http://schemas.openxmlformats.org/presentationml/2006/ole">
            <p:oleObj spid="_x0000_s151554" name="Equation" r:id="rId3" imgW="1320480" imgH="444240" progId="Equation.3">
              <p:embed/>
            </p:oleObj>
          </a:graphicData>
        </a:graphic>
      </p:graphicFrame>
      <p:sp>
        <p:nvSpPr>
          <p:cNvPr id="5" name="TextBox 4"/>
          <p:cNvSpPr txBox="1"/>
          <p:nvPr/>
        </p:nvSpPr>
        <p:spPr>
          <a:xfrm>
            <a:off x="457200" y="381000"/>
            <a:ext cx="4800600" cy="369332"/>
          </a:xfrm>
          <a:prstGeom prst="rect">
            <a:avLst/>
          </a:prstGeom>
          <a:noFill/>
        </p:spPr>
        <p:txBody>
          <a:bodyPr wrap="square" rtlCol="0">
            <a:spAutoFit/>
          </a:bodyPr>
          <a:lstStyle/>
          <a:p>
            <a:r>
              <a:rPr lang="en-US" dirty="0" smtClean="0"/>
              <a:t>Thermal Wind Balance (Schubert et al. 2007)</a:t>
            </a:r>
            <a:endParaRPr lang="en-US" dirty="0"/>
          </a:p>
        </p:txBody>
      </p:sp>
      <p:pic>
        <p:nvPicPr>
          <p:cNvPr id="7" name="Picture 6" descr="control_dTdr_day6_00Z_12hmean.tif"/>
          <p:cNvPicPr>
            <a:picLocks noChangeAspect="1"/>
          </p:cNvPicPr>
          <p:nvPr/>
        </p:nvPicPr>
        <p:blipFill>
          <a:blip r:embed="rId4" cstate="print"/>
          <a:stretch>
            <a:fillRect/>
          </a:stretch>
        </p:blipFill>
        <p:spPr>
          <a:xfrm>
            <a:off x="0" y="1676400"/>
            <a:ext cx="4608576" cy="3456432"/>
          </a:xfrm>
          <a:prstGeom prst="rect">
            <a:avLst/>
          </a:prstGeom>
        </p:spPr>
      </p:pic>
      <p:pic>
        <p:nvPicPr>
          <p:cNvPr id="6" name="Picture 5" descr="control_dVgdZ_day6_00Z_12hmean.tif"/>
          <p:cNvPicPr>
            <a:picLocks noChangeAspect="1"/>
          </p:cNvPicPr>
          <p:nvPr/>
        </p:nvPicPr>
        <p:blipFill>
          <a:blip r:embed="rId5" cstate="print"/>
          <a:stretch>
            <a:fillRect/>
          </a:stretch>
        </p:blipFill>
        <p:spPr>
          <a:xfrm>
            <a:off x="4535424" y="1676400"/>
            <a:ext cx="4608576" cy="3456432"/>
          </a:xfrm>
          <a:prstGeom prst="rect">
            <a:avLst/>
          </a:prstGeom>
        </p:spPr>
      </p:pic>
      <p:sp>
        <p:nvSpPr>
          <p:cNvPr id="9" name="TextBox 8"/>
          <p:cNvSpPr txBox="1"/>
          <p:nvPr/>
        </p:nvSpPr>
        <p:spPr>
          <a:xfrm>
            <a:off x="533400" y="5334000"/>
            <a:ext cx="3505200" cy="369332"/>
          </a:xfrm>
          <a:prstGeom prst="rect">
            <a:avLst/>
          </a:prstGeom>
          <a:noFill/>
        </p:spPr>
        <p:txBody>
          <a:bodyPr wrap="square" rtlCol="0">
            <a:spAutoFit/>
          </a:bodyPr>
          <a:lstStyle/>
          <a:p>
            <a:r>
              <a:rPr lang="en-US" dirty="0" smtClean="0"/>
              <a:t>Radial Temperature Gradient (C/km)</a:t>
            </a:r>
            <a:endParaRPr lang="en-US" dirty="0"/>
          </a:p>
        </p:txBody>
      </p:sp>
      <p:sp>
        <p:nvSpPr>
          <p:cNvPr id="10" name="TextBox 9"/>
          <p:cNvSpPr txBox="1"/>
          <p:nvPr/>
        </p:nvSpPr>
        <p:spPr>
          <a:xfrm>
            <a:off x="5105400" y="5334000"/>
            <a:ext cx="3581400" cy="369332"/>
          </a:xfrm>
          <a:prstGeom prst="rect">
            <a:avLst/>
          </a:prstGeom>
          <a:noFill/>
        </p:spPr>
        <p:txBody>
          <a:bodyPr wrap="square" rtlCol="0">
            <a:spAutoFit/>
          </a:bodyPr>
          <a:lstStyle/>
          <a:p>
            <a:r>
              <a:rPr lang="en-US" dirty="0" smtClean="0"/>
              <a:t>Vertical Gradient of Gradient Wind</a:t>
            </a:r>
            <a:endParaRPr lang="en-US" dirty="0"/>
          </a:p>
        </p:txBody>
      </p:sp>
      <p:sp>
        <p:nvSpPr>
          <p:cNvPr id="11" name="TextBox 10"/>
          <p:cNvSpPr txBox="1"/>
          <p:nvPr/>
        </p:nvSpPr>
        <p:spPr>
          <a:xfrm>
            <a:off x="5943600" y="5867400"/>
            <a:ext cx="990600" cy="369332"/>
          </a:xfrm>
          <a:prstGeom prst="rect">
            <a:avLst/>
          </a:prstGeom>
          <a:solidFill>
            <a:schemeClr val="tx1"/>
          </a:solidFill>
        </p:spPr>
        <p:txBody>
          <a:bodyPr wrap="square" rtlCol="0">
            <a:spAutoFit/>
          </a:bodyPr>
          <a:lstStyle/>
          <a:p>
            <a:r>
              <a:rPr lang="en-US" dirty="0" smtClean="0">
                <a:solidFill>
                  <a:schemeClr val="bg2"/>
                </a:solidFill>
              </a:rPr>
              <a:t>ms</a:t>
            </a:r>
            <a:r>
              <a:rPr lang="en-US" baseline="30000" dirty="0" smtClean="0">
                <a:solidFill>
                  <a:schemeClr val="bg2"/>
                </a:solidFill>
              </a:rPr>
              <a:t>-1</a:t>
            </a:r>
            <a:r>
              <a:rPr lang="en-US" dirty="0" smtClean="0">
                <a:solidFill>
                  <a:schemeClr val="bg2"/>
                </a:solidFill>
              </a:rPr>
              <a:t>/km</a:t>
            </a:r>
            <a:endParaRPr lang="en-US" dirty="0">
              <a:solidFill>
                <a:schemeClr val="bg2"/>
              </a:solidFill>
            </a:endParaRPr>
          </a:p>
        </p:txBody>
      </p:sp>
      <p:graphicFrame>
        <p:nvGraphicFramePr>
          <p:cNvPr id="151555" name="Object 3"/>
          <p:cNvGraphicFramePr>
            <a:graphicFrameLocks noChangeAspect="1"/>
          </p:cNvGraphicFramePr>
          <p:nvPr/>
        </p:nvGraphicFramePr>
        <p:xfrm>
          <a:off x="5210175" y="5695950"/>
          <a:ext cx="425450" cy="639763"/>
        </p:xfrm>
        <a:graphic>
          <a:graphicData uri="http://schemas.openxmlformats.org/presentationml/2006/ole">
            <p:oleObj spid="_x0000_s151555" name="Equation" r:id="rId6" imgW="279360" imgH="419040" progId="Equation.3">
              <p:embed/>
            </p:oleObj>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Some More Specific Questions</a:t>
            </a:r>
            <a:endParaRPr lang="en-US" dirty="0"/>
          </a:p>
        </p:txBody>
      </p:sp>
      <p:sp>
        <p:nvSpPr>
          <p:cNvPr id="3" name="Content Placeholder 2"/>
          <p:cNvSpPr>
            <a:spLocks noGrp="1"/>
          </p:cNvSpPr>
          <p:nvPr>
            <p:ph idx="1"/>
          </p:nvPr>
        </p:nvSpPr>
        <p:spPr>
          <a:xfrm>
            <a:off x="457200" y="1600200"/>
            <a:ext cx="8229600" cy="5105400"/>
          </a:xfrm>
        </p:spPr>
        <p:txBody>
          <a:bodyPr/>
          <a:lstStyle/>
          <a:p>
            <a:pPr eaLnBrk="1" hangingPunct="1">
              <a:spcAft>
                <a:spcPts val="1200"/>
              </a:spcAft>
              <a:defRPr/>
            </a:pPr>
            <a:r>
              <a:rPr lang="en-US" dirty="0" smtClean="0"/>
              <a:t>How rapidly do the maximum tangential winds in tropical cyclones decay with height?  What determines the rate of decay, and how variable is it?</a:t>
            </a:r>
          </a:p>
          <a:p>
            <a:pPr eaLnBrk="1" hangingPunct="1">
              <a:spcAft>
                <a:spcPts val="1200"/>
              </a:spcAft>
              <a:defRPr/>
            </a:pPr>
            <a:r>
              <a:rPr lang="en-US" dirty="0" smtClean="0"/>
              <a:t>By how much does the Radius of Maximum Winds (RMW) change with height?</a:t>
            </a:r>
          </a:p>
          <a:p>
            <a:pPr eaLnBrk="1" hangingPunct="1">
              <a:spcAft>
                <a:spcPts val="1200"/>
              </a:spcAft>
              <a:defRPr/>
            </a:pPr>
            <a:r>
              <a:rPr lang="en-US" dirty="0" smtClean="0"/>
              <a:t>Why does the Radius of Maximum Winds (RMW) slope outwards with increasing height?</a:t>
            </a:r>
          </a:p>
          <a:p>
            <a:pPr eaLnBrk="1" hangingPunct="1">
              <a:defRPr/>
            </a:pP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6400800" y="228600"/>
          <a:ext cx="1984375" cy="668338"/>
        </p:xfrm>
        <a:graphic>
          <a:graphicData uri="http://schemas.openxmlformats.org/presentationml/2006/ole">
            <p:oleObj spid="_x0000_s152578" name="Equation" r:id="rId3" imgW="1320480" imgH="444240" progId="Equation.3">
              <p:embed/>
            </p:oleObj>
          </a:graphicData>
        </a:graphic>
      </p:graphicFrame>
      <p:sp>
        <p:nvSpPr>
          <p:cNvPr id="5" name="TextBox 4"/>
          <p:cNvSpPr txBox="1"/>
          <p:nvPr/>
        </p:nvSpPr>
        <p:spPr>
          <a:xfrm>
            <a:off x="457200" y="381000"/>
            <a:ext cx="4800600" cy="369332"/>
          </a:xfrm>
          <a:prstGeom prst="rect">
            <a:avLst/>
          </a:prstGeom>
          <a:noFill/>
        </p:spPr>
        <p:txBody>
          <a:bodyPr wrap="square" rtlCol="0">
            <a:spAutoFit/>
          </a:bodyPr>
          <a:lstStyle/>
          <a:p>
            <a:r>
              <a:rPr lang="en-US" dirty="0" smtClean="0"/>
              <a:t>Thermal Wind Balance (Schubert et al. 2007)</a:t>
            </a:r>
            <a:endParaRPr lang="en-US" dirty="0"/>
          </a:p>
        </p:txBody>
      </p:sp>
      <p:pic>
        <p:nvPicPr>
          <p:cNvPr id="7" name="Picture 6" descr="control_dTdr_day6_00Z_12hmean.tif"/>
          <p:cNvPicPr>
            <a:picLocks noChangeAspect="1"/>
          </p:cNvPicPr>
          <p:nvPr/>
        </p:nvPicPr>
        <p:blipFill>
          <a:blip r:embed="rId4" cstate="print"/>
          <a:stretch>
            <a:fillRect/>
          </a:stretch>
        </p:blipFill>
        <p:spPr>
          <a:xfrm>
            <a:off x="0" y="1676400"/>
            <a:ext cx="4608576" cy="3456432"/>
          </a:xfrm>
          <a:prstGeom prst="rect">
            <a:avLst/>
          </a:prstGeom>
        </p:spPr>
      </p:pic>
      <p:pic>
        <p:nvPicPr>
          <p:cNvPr id="8" name="Picture 7" descr="control_VgdVgdZ_day6_00Z_12hmean.tif"/>
          <p:cNvPicPr>
            <a:picLocks noChangeAspect="1"/>
          </p:cNvPicPr>
          <p:nvPr/>
        </p:nvPicPr>
        <p:blipFill>
          <a:blip r:embed="rId5" cstate="print"/>
          <a:stretch>
            <a:fillRect/>
          </a:stretch>
        </p:blipFill>
        <p:spPr>
          <a:xfrm>
            <a:off x="4535424" y="1676400"/>
            <a:ext cx="4608576" cy="3456432"/>
          </a:xfrm>
          <a:prstGeom prst="rect">
            <a:avLst/>
          </a:prstGeom>
        </p:spPr>
      </p:pic>
      <p:sp>
        <p:nvSpPr>
          <p:cNvPr id="9" name="TextBox 8"/>
          <p:cNvSpPr txBox="1"/>
          <p:nvPr/>
        </p:nvSpPr>
        <p:spPr>
          <a:xfrm>
            <a:off x="533400" y="5334000"/>
            <a:ext cx="3505200" cy="369332"/>
          </a:xfrm>
          <a:prstGeom prst="rect">
            <a:avLst/>
          </a:prstGeom>
          <a:noFill/>
        </p:spPr>
        <p:txBody>
          <a:bodyPr wrap="square" rtlCol="0">
            <a:spAutoFit/>
          </a:bodyPr>
          <a:lstStyle/>
          <a:p>
            <a:r>
              <a:rPr lang="en-US" dirty="0" smtClean="0"/>
              <a:t>Radial Temperature Gradient (C/km)</a:t>
            </a:r>
            <a:endParaRPr lang="en-US" dirty="0"/>
          </a:p>
        </p:txBody>
      </p:sp>
      <p:graphicFrame>
        <p:nvGraphicFramePr>
          <p:cNvPr id="152579" name="Object 3"/>
          <p:cNvGraphicFramePr>
            <a:graphicFrameLocks noChangeAspect="1"/>
          </p:cNvGraphicFramePr>
          <p:nvPr/>
        </p:nvGraphicFramePr>
        <p:xfrm>
          <a:off x="5084763" y="5695950"/>
          <a:ext cx="677862" cy="639763"/>
        </p:xfrm>
        <a:graphic>
          <a:graphicData uri="http://schemas.openxmlformats.org/presentationml/2006/ole">
            <p:oleObj spid="_x0000_s152579" name="Equation" r:id="rId6" imgW="444240" imgH="419040" progId="Equation.3">
              <p:embed/>
            </p:oleObj>
          </a:graphicData>
        </a:graphic>
      </p:graphicFrame>
      <p:sp>
        <p:nvSpPr>
          <p:cNvPr id="11" name="TextBox 10"/>
          <p:cNvSpPr txBox="1"/>
          <p:nvPr/>
        </p:nvSpPr>
        <p:spPr>
          <a:xfrm>
            <a:off x="5943600" y="5867400"/>
            <a:ext cx="1066800" cy="369332"/>
          </a:xfrm>
          <a:prstGeom prst="rect">
            <a:avLst/>
          </a:prstGeom>
          <a:solidFill>
            <a:schemeClr val="tx1"/>
          </a:solidFill>
        </p:spPr>
        <p:txBody>
          <a:bodyPr wrap="square" rtlCol="0">
            <a:spAutoFit/>
          </a:bodyPr>
          <a:lstStyle/>
          <a:p>
            <a:r>
              <a:rPr lang="en-US" dirty="0" smtClean="0">
                <a:solidFill>
                  <a:schemeClr val="bg2"/>
                </a:solidFill>
              </a:rPr>
              <a:t>m</a:t>
            </a:r>
            <a:r>
              <a:rPr lang="en-US" baseline="30000" dirty="0" smtClean="0">
                <a:solidFill>
                  <a:schemeClr val="bg2"/>
                </a:solidFill>
              </a:rPr>
              <a:t>2</a:t>
            </a:r>
            <a:r>
              <a:rPr lang="en-US" dirty="0" smtClean="0">
                <a:solidFill>
                  <a:schemeClr val="bg2"/>
                </a:solidFill>
              </a:rPr>
              <a:t>s</a:t>
            </a:r>
            <a:r>
              <a:rPr lang="en-US" baseline="30000" dirty="0" smtClean="0">
                <a:solidFill>
                  <a:schemeClr val="bg2"/>
                </a:solidFill>
              </a:rPr>
              <a:t>-2</a:t>
            </a:r>
            <a:r>
              <a:rPr lang="en-US" dirty="0" smtClean="0">
                <a:solidFill>
                  <a:schemeClr val="bg2"/>
                </a:solidFill>
              </a:rPr>
              <a:t>/km</a:t>
            </a:r>
            <a:endParaRPr lang="en-US" dirty="0">
              <a:solidFill>
                <a:schemeClr val="bg2"/>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6400800" y="228600"/>
          <a:ext cx="1984375" cy="668338"/>
        </p:xfrm>
        <a:graphic>
          <a:graphicData uri="http://schemas.openxmlformats.org/presentationml/2006/ole">
            <p:oleObj spid="_x0000_s153602" name="Equation" r:id="rId3" imgW="1320480" imgH="444240" progId="Equation.3">
              <p:embed/>
            </p:oleObj>
          </a:graphicData>
        </a:graphic>
      </p:graphicFrame>
      <p:sp>
        <p:nvSpPr>
          <p:cNvPr id="5" name="TextBox 4"/>
          <p:cNvSpPr txBox="1"/>
          <p:nvPr/>
        </p:nvSpPr>
        <p:spPr>
          <a:xfrm>
            <a:off x="457200" y="381000"/>
            <a:ext cx="4800600" cy="369332"/>
          </a:xfrm>
          <a:prstGeom prst="rect">
            <a:avLst/>
          </a:prstGeom>
          <a:noFill/>
        </p:spPr>
        <p:txBody>
          <a:bodyPr wrap="square" rtlCol="0">
            <a:spAutoFit/>
          </a:bodyPr>
          <a:lstStyle/>
          <a:p>
            <a:r>
              <a:rPr lang="en-US" dirty="0" smtClean="0"/>
              <a:t>Thermal Wind Balance (Schubert et al. 2007)</a:t>
            </a:r>
            <a:endParaRPr lang="en-US" dirty="0"/>
          </a:p>
        </p:txBody>
      </p:sp>
      <p:pic>
        <p:nvPicPr>
          <p:cNvPr id="7" name="Picture 6" descr="control_dTdr_day6_00Z_12hmean.tif"/>
          <p:cNvPicPr>
            <a:picLocks noChangeAspect="1"/>
          </p:cNvPicPr>
          <p:nvPr/>
        </p:nvPicPr>
        <p:blipFill>
          <a:blip r:embed="rId4" cstate="print"/>
          <a:stretch>
            <a:fillRect/>
          </a:stretch>
        </p:blipFill>
        <p:spPr>
          <a:xfrm>
            <a:off x="0" y="1676400"/>
            <a:ext cx="4608576" cy="3456432"/>
          </a:xfrm>
          <a:prstGeom prst="rect">
            <a:avLst/>
          </a:prstGeom>
        </p:spPr>
      </p:pic>
      <p:pic>
        <p:nvPicPr>
          <p:cNvPr id="6" name="Picture 5" descr="control_VgdVgdZ_R_day6_00Z_12hmean.tif"/>
          <p:cNvPicPr>
            <a:picLocks noChangeAspect="1"/>
          </p:cNvPicPr>
          <p:nvPr/>
        </p:nvPicPr>
        <p:blipFill>
          <a:blip r:embed="rId5" cstate="print"/>
          <a:stretch>
            <a:fillRect/>
          </a:stretch>
        </p:blipFill>
        <p:spPr>
          <a:xfrm>
            <a:off x="4535424" y="1676400"/>
            <a:ext cx="4608576" cy="3456432"/>
          </a:xfrm>
          <a:prstGeom prst="rect">
            <a:avLst/>
          </a:prstGeom>
        </p:spPr>
      </p:pic>
      <p:sp>
        <p:nvSpPr>
          <p:cNvPr id="9" name="TextBox 8"/>
          <p:cNvSpPr txBox="1"/>
          <p:nvPr/>
        </p:nvSpPr>
        <p:spPr>
          <a:xfrm>
            <a:off x="533400" y="5334000"/>
            <a:ext cx="3505200" cy="369332"/>
          </a:xfrm>
          <a:prstGeom prst="rect">
            <a:avLst/>
          </a:prstGeom>
          <a:noFill/>
        </p:spPr>
        <p:txBody>
          <a:bodyPr wrap="square" rtlCol="0">
            <a:spAutoFit/>
          </a:bodyPr>
          <a:lstStyle/>
          <a:p>
            <a:r>
              <a:rPr lang="en-US" dirty="0" smtClean="0"/>
              <a:t>Radial Temperature Gradient (C/km)</a:t>
            </a:r>
            <a:endParaRPr lang="en-US" dirty="0"/>
          </a:p>
        </p:txBody>
      </p:sp>
      <p:graphicFrame>
        <p:nvGraphicFramePr>
          <p:cNvPr id="153603" name="Object 3"/>
          <p:cNvGraphicFramePr>
            <a:graphicFrameLocks noChangeAspect="1"/>
          </p:cNvGraphicFramePr>
          <p:nvPr/>
        </p:nvGraphicFramePr>
        <p:xfrm>
          <a:off x="5181600" y="5562600"/>
          <a:ext cx="1511300" cy="736600"/>
        </p:xfrm>
        <a:graphic>
          <a:graphicData uri="http://schemas.openxmlformats.org/presentationml/2006/ole">
            <p:oleObj spid="_x0000_s153603" name="Equation" r:id="rId6" imgW="990360" imgH="482400" progId="Equation.3">
              <p:embed/>
            </p:oleObj>
          </a:graphicData>
        </a:graphic>
      </p:graphicFrame>
      <p:sp>
        <p:nvSpPr>
          <p:cNvPr id="11" name="TextBox 10"/>
          <p:cNvSpPr txBox="1"/>
          <p:nvPr/>
        </p:nvSpPr>
        <p:spPr>
          <a:xfrm>
            <a:off x="6934200" y="5791200"/>
            <a:ext cx="1066800" cy="369332"/>
          </a:xfrm>
          <a:prstGeom prst="rect">
            <a:avLst/>
          </a:prstGeom>
          <a:solidFill>
            <a:schemeClr val="tx1"/>
          </a:solidFill>
        </p:spPr>
        <p:txBody>
          <a:bodyPr wrap="square" rtlCol="0">
            <a:spAutoFit/>
          </a:bodyPr>
          <a:lstStyle/>
          <a:p>
            <a:r>
              <a:rPr lang="en-US" dirty="0" smtClean="0">
                <a:solidFill>
                  <a:schemeClr val="bg2"/>
                </a:solidFill>
              </a:rPr>
              <a:t>C/km</a:t>
            </a:r>
            <a:endParaRPr lang="en-US" dirty="0">
              <a:solidFill>
                <a:schemeClr val="bg2"/>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6400800" y="228600"/>
          <a:ext cx="1984375" cy="668338"/>
        </p:xfrm>
        <a:graphic>
          <a:graphicData uri="http://schemas.openxmlformats.org/presentationml/2006/ole">
            <p:oleObj spid="_x0000_s154626" name="Equation" r:id="rId3" imgW="1320480" imgH="444240" progId="Equation.3">
              <p:embed/>
            </p:oleObj>
          </a:graphicData>
        </a:graphic>
      </p:graphicFrame>
      <p:sp>
        <p:nvSpPr>
          <p:cNvPr id="5" name="TextBox 4"/>
          <p:cNvSpPr txBox="1"/>
          <p:nvPr/>
        </p:nvSpPr>
        <p:spPr>
          <a:xfrm>
            <a:off x="457200" y="381000"/>
            <a:ext cx="4800600" cy="369332"/>
          </a:xfrm>
          <a:prstGeom prst="rect">
            <a:avLst/>
          </a:prstGeom>
          <a:noFill/>
        </p:spPr>
        <p:txBody>
          <a:bodyPr wrap="square" rtlCol="0">
            <a:spAutoFit/>
          </a:bodyPr>
          <a:lstStyle/>
          <a:p>
            <a:r>
              <a:rPr lang="en-US" dirty="0" smtClean="0"/>
              <a:t>Thermal Wind Balance (Schubert et al. 2007)</a:t>
            </a:r>
            <a:endParaRPr lang="en-US" dirty="0"/>
          </a:p>
        </p:txBody>
      </p:sp>
      <p:pic>
        <p:nvPicPr>
          <p:cNvPr id="7" name="Picture 6" descr="control_dTdr_day6_00Z_12hmean.tif"/>
          <p:cNvPicPr>
            <a:picLocks noChangeAspect="1"/>
          </p:cNvPicPr>
          <p:nvPr/>
        </p:nvPicPr>
        <p:blipFill>
          <a:blip r:embed="rId4" cstate="print"/>
          <a:stretch>
            <a:fillRect/>
          </a:stretch>
        </p:blipFill>
        <p:spPr>
          <a:xfrm>
            <a:off x="0" y="1676400"/>
            <a:ext cx="4608576" cy="3456432"/>
          </a:xfrm>
          <a:prstGeom prst="rect">
            <a:avLst/>
          </a:prstGeom>
        </p:spPr>
      </p:pic>
      <p:pic>
        <p:nvPicPr>
          <p:cNvPr id="8" name="Picture 7" descr="control_tpert_day6_00Z_12hmean.tif"/>
          <p:cNvPicPr>
            <a:picLocks noChangeAspect="1"/>
          </p:cNvPicPr>
          <p:nvPr/>
        </p:nvPicPr>
        <p:blipFill>
          <a:blip r:embed="rId5" cstate="print"/>
          <a:stretch>
            <a:fillRect/>
          </a:stretch>
        </p:blipFill>
        <p:spPr>
          <a:xfrm>
            <a:off x="4535424" y="1676400"/>
            <a:ext cx="4608576" cy="3456432"/>
          </a:xfrm>
          <a:prstGeom prst="rect">
            <a:avLst/>
          </a:prstGeom>
        </p:spPr>
      </p:pic>
      <p:sp>
        <p:nvSpPr>
          <p:cNvPr id="9" name="TextBox 8"/>
          <p:cNvSpPr txBox="1"/>
          <p:nvPr/>
        </p:nvSpPr>
        <p:spPr>
          <a:xfrm>
            <a:off x="533400" y="5334000"/>
            <a:ext cx="3505200" cy="369332"/>
          </a:xfrm>
          <a:prstGeom prst="rect">
            <a:avLst/>
          </a:prstGeom>
          <a:noFill/>
        </p:spPr>
        <p:txBody>
          <a:bodyPr wrap="square" rtlCol="0">
            <a:spAutoFit/>
          </a:bodyPr>
          <a:lstStyle/>
          <a:p>
            <a:r>
              <a:rPr lang="en-US" dirty="0" smtClean="0"/>
              <a:t>Radial Temperature Gradient (C/km)</a:t>
            </a:r>
            <a:endParaRPr lang="en-US" dirty="0"/>
          </a:p>
        </p:txBody>
      </p:sp>
      <p:sp>
        <p:nvSpPr>
          <p:cNvPr id="10" name="TextBox 9"/>
          <p:cNvSpPr txBox="1"/>
          <p:nvPr/>
        </p:nvSpPr>
        <p:spPr>
          <a:xfrm>
            <a:off x="5410200" y="5334000"/>
            <a:ext cx="2895600" cy="369332"/>
          </a:xfrm>
          <a:prstGeom prst="rect">
            <a:avLst/>
          </a:prstGeom>
          <a:noFill/>
        </p:spPr>
        <p:txBody>
          <a:bodyPr wrap="square" rtlCol="0">
            <a:spAutoFit/>
          </a:bodyPr>
          <a:lstStyle/>
          <a:p>
            <a:r>
              <a:rPr lang="en-US" dirty="0" smtClean="0"/>
              <a:t>Perturbation Temperature (C)</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Conclusions</a:t>
            </a:r>
            <a:endParaRPr lang="en-US" dirty="0"/>
          </a:p>
        </p:txBody>
      </p:sp>
      <p:sp>
        <p:nvSpPr>
          <p:cNvPr id="3" name="Content Placeholder 2"/>
          <p:cNvSpPr>
            <a:spLocks noGrp="1"/>
          </p:cNvSpPr>
          <p:nvPr>
            <p:ph idx="1"/>
          </p:nvPr>
        </p:nvSpPr>
        <p:spPr>
          <a:xfrm>
            <a:off x="457200" y="1600200"/>
            <a:ext cx="8229600" cy="5257800"/>
          </a:xfrm>
        </p:spPr>
        <p:txBody>
          <a:bodyPr/>
          <a:lstStyle/>
          <a:p>
            <a:pPr>
              <a:spcAft>
                <a:spcPts val="1200"/>
              </a:spcAft>
            </a:pPr>
            <a:r>
              <a:rPr lang="en-US" sz="2400" dirty="0" smtClean="0"/>
              <a:t>The slope of the RMW is independent of intensity.</a:t>
            </a:r>
          </a:p>
          <a:p>
            <a:pPr>
              <a:spcAft>
                <a:spcPts val="1200"/>
              </a:spcAft>
            </a:pPr>
            <a:r>
              <a:rPr lang="en-US" sz="2400" dirty="0" smtClean="0"/>
              <a:t>The slope of the RMW increases (linearly) with its size.</a:t>
            </a:r>
          </a:p>
          <a:p>
            <a:pPr>
              <a:spcAft>
                <a:spcPts val="1200"/>
              </a:spcAft>
            </a:pPr>
            <a:r>
              <a:rPr lang="en-US" sz="2400" dirty="0" smtClean="0"/>
              <a:t>The RMW is almost exactly an </a:t>
            </a:r>
            <a:r>
              <a:rPr lang="en-US" sz="2400" i="1" dirty="0" smtClean="0"/>
              <a:t>M</a:t>
            </a:r>
            <a:r>
              <a:rPr lang="en-US" sz="2400" dirty="0" smtClean="0"/>
              <a:t> surface in theory.  The RMW is still well approximated by an </a:t>
            </a:r>
            <a:r>
              <a:rPr lang="en-US" sz="2400" i="1" dirty="0" smtClean="0"/>
              <a:t>M</a:t>
            </a:r>
            <a:r>
              <a:rPr lang="en-US" sz="2400" dirty="0" smtClean="0"/>
              <a:t> surface in both observations and simulations.</a:t>
            </a:r>
          </a:p>
          <a:p>
            <a:pPr>
              <a:spcAft>
                <a:spcPts val="1200"/>
              </a:spcAft>
            </a:pPr>
            <a:r>
              <a:rPr lang="en-US" sz="2400" dirty="0" smtClean="0"/>
              <a:t>The rate at which the maximum tangential winds decrease with height is nearly independent of the size of the RMW.</a:t>
            </a:r>
          </a:p>
          <a:p>
            <a:pPr>
              <a:spcAft>
                <a:spcPts val="1200"/>
              </a:spcAft>
            </a:pPr>
            <a:r>
              <a:rPr lang="en-US" sz="2400" dirty="0" smtClean="0"/>
              <a:t>The rate at which the maximum tangential winds decrease with height is nearly independent of both intensity and the rate of intensification with time.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Conclusions</a:t>
            </a:r>
            <a:endParaRPr lang="en-US" dirty="0"/>
          </a:p>
        </p:txBody>
      </p:sp>
      <p:sp>
        <p:nvSpPr>
          <p:cNvPr id="3" name="Content Placeholder 2"/>
          <p:cNvSpPr>
            <a:spLocks noGrp="1"/>
          </p:cNvSpPr>
          <p:nvPr>
            <p:ph idx="1"/>
          </p:nvPr>
        </p:nvSpPr>
        <p:spPr>
          <a:xfrm>
            <a:off x="457200" y="1600200"/>
            <a:ext cx="8229600" cy="5257800"/>
          </a:xfrm>
        </p:spPr>
        <p:txBody>
          <a:bodyPr/>
          <a:lstStyle/>
          <a:p>
            <a:pPr>
              <a:spcAft>
                <a:spcPts val="1200"/>
              </a:spcAft>
            </a:pPr>
            <a:r>
              <a:rPr lang="en-US" sz="2400" dirty="0" smtClean="0"/>
              <a:t>There are systematic deviations from gradient wind balance in the </a:t>
            </a:r>
            <a:r>
              <a:rPr lang="en-US" sz="2400" dirty="0" err="1" smtClean="0"/>
              <a:t>eyewall</a:t>
            </a:r>
            <a:r>
              <a:rPr lang="en-US" sz="2400" dirty="0" smtClean="0"/>
              <a:t> of tropical cyclones, and the magnitude of unbalanced flow increases with intensity.</a:t>
            </a:r>
          </a:p>
          <a:p>
            <a:pPr>
              <a:spcAft>
                <a:spcPts val="1200"/>
              </a:spcAft>
            </a:pPr>
            <a:r>
              <a:rPr lang="en-US" sz="2400" dirty="0" smtClean="0"/>
              <a:t>This can have an effect on the vertical structure of the maximum tangential winds, and is very likely responsible for observed deviations from the more general profile.</a:t>
            </a:r>
          </a:p>
          <a:p>
            <a:pPr>
              <a:spcAft>
                <a:spcPts val="1200"/>
              </a:spcAft>
            </a:pPr>
            <a:r>
              <a:rPr lang="en-US" sz="2400" dirty="0" smtClean="0"/>
              <a:t>Slantwise moist neutrality is also systematically violated in tropical cyclones.</a:t>
            </a:r>
          </a:p>
          <a:p>
            <a:pPr>
              <a:spcAft>
                <a:spcPts val="1200"/>
              </a:spcAft>
            </a:pPr>
            <a:r>
              <a:rPr lang="en-US" sz="2400" dirty="0" smtClean="0"/>
              <a:t>In spite of the violation of both of the assumptions of Emanuel’s theory, the predictions of the theory are in good agreement with both observations and simulations.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 More Conclusions</a:t>
            </a:r>
            <a:endParaRPr lang="en-US" dirty="0"/>
          </a:p>
        </p:txBody>
      </p:sp>
      <p:sp>
        <p:nvSpPr>
          <p:cNvPr id="3" name="Content Placeholder 2"/>
          <p:cNvSpPr>
            <a:spLocks noGrp="1"/>
          </p:cNvSpPr>
          <p:nvPr>
            <p:ph idx="1"/>
          </p:nvPr>
        </p:nvSpPr>
        <p:spPr>
          <a:xfrm>
            <a:off x="457200" y="1600200"/>
            <a:ext cx="8229600" cy="5105400"/>
          </a:xfrm>
        </p:spPr>
        <p:txBody>
          <a:bodyPr/>
          <a:lstStyle/>
          <a:p>
            <a:pPr>
              <a:spcAft>
                <a:spcPts val="1200"/>
              </a:spcAft>
            </a:pPr>
            <a:r>
              <a:rPr lang="en-US" sz="2400" dirty="0" smtClean="0"/>
              <a:t>The height of the warm core in the simulations is much lower than what conventional wisdom would suggest.</a:t>
            </a:r>
          </a:p>
          <a:p>
            <a:pPr>
              <a:spcAft>
                <a:spcPts val="1200"/>
              </a:spcAft>
            </a:pPr>
            <a:r>
              <a:rPr lang="en-US" sz="2400" dirty="0" smtClean="0"/>
              <a:t>There are insufficient observational studies to characterize where the warm core is most “typically” found.</a:t>
            </a:r>
          </a:p>
          <a:p>
            <a:pPr>
              <a:spcAft>
                <a:spcPts val="1200"/>
              </a:spcAft>
            </a:pPr>
            <a:r>
              <a:rPr lang="en-US" sz="2400" dirty="0" smtClean="0"/>
              <a:t>Studies which suggest that the height of the warm core is well related to either intensity or shear may be incorrect.</a:t>
            </a:r>
            <a:endParaRPr lang="en-US" dirty="0" smtClean="0"/>
          </a:p>
          <a:p>
            <a:pPr>
              <a:spcAft>
                <a:spcPts val="1200"/>
              </a:spcAft>
            </a:pPr>
            <a:r>
              <a:rPr lang="en-US" sz="2400" dirty="0" smtClean="0"/>
              <a:t>The relationship between the temperature and wind fields is more subtle than is often assumed, and so the structure of the warm core may not be that well related to the vertical structure of the maximum tangential winds.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sz="7200" dirty="0" smtClean="0"/>
              <a:t>Extra Slides</a:t>
            </a:r>
            <a:endParaRPr lang="en-US" sz="72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3" descr="vt_hlev4_0001.png"/>
          <p:cNvPicPr>
            <a:picLocks noChangeAspect="1"/>
          </p:cNvPicPr>
          <p:nvPr/>
        </p:nvPicPr>
        <p:blipFill>
          <a:blip r:embed="rId2" cstate="print"/>
          <a:srcRect/>
          <a:stretch>
            <a:fillRect/>
          </a:stretch>
        </p:blipFill>
        <p:spPr bwMode="auto">
          <a:xfrm>
            <a:off x="914400" y="685800"/>
            <a:ext cx="73152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2" descr="ivan7_comp_tan_3km"/>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The 3 Conventional Wisdoms of Vertical Structure</a:t>
            </a:r>
            <a:endParaRPr lang="en-US" dirty="0"/>
          </a:p>
        </p:txBody>
      </p:sp>
      <p:sp>
        <p:nvSpPr>
          <p:cNvPr id="3" name="Content Placeholder 2"/>
          <p:cNvSpPr>
            <a:spLocks noGrp="1"/>
          </p:cNvSpPr>
          <p:nvPr>
            <p:ph idx="1"/>
          </p:nvPr>
        </p:nvSpPr>
        <p:spPr>
          <a:xfrm>
            <a:off x="457200" y="1600200"/>
            <a:ext cx="8229600" cy="5257800"/>
          </a:xfrm>
        </p:spPr>
        <p:txBody>
          <a:bodyPr/>
          <a:lstStyle/>
          <a:p>
            <a:pPr eaLnBrk="1" hangingPunct="1">
              <a:spcAft>
                <a:spcPts val="1200"/>
              </a:spcAft>
              <a:defRPr/>
            </a:pPr>
            <a:r>
              <a:rPr lang="en-US" dirty="0" smtClean="0">
                <a:solidFill>
                  <a:srgbClr val="FF0000"/>
                </a:solidFill>
              </a:rPr>
              <a:t>CW1: </a:t>
            </a:r>
            <a:r>
              <a:rPr lang="en-US" dirty="0" smtClean="0"/>
              <a:t>The outward slope of the RMW decreases with increasing intensity.</a:t>
            </a:r>
          </a:p>
          <a:p>
            <a:pPr eaLnBrk="1" hangingPunct="1">
              <a:spcAft>
                <a:spcPts val="1200"/>
              </a:spcAft>
              <a:defRPr/>
            </a:pPr>
            <a:r>
              <a:rPr lang="en-US" dirty="0" smtClean="0">
                <a:solidFill>
                  <a:srgbClr val="FF0000"/>
                </a:solidFill>
              </a:rPr>
              <a:t>CW2:</a:t>
            </a:r>
            <a:r>
              <a:rPr lang="en-US" dirty="0" smtClean="0"/>
              <a:t> The outward slope of the RMW increases with increasing size of the RMW.</a:t>
            </a:r>
          </a:p>
          <a:p>
            <a:pPr eaLnBrk="1" hangingPunct="1">
              <a:spcAft>
                <a:spcPts val="1200"/>
              </a:spcAft>
              <a:defRPr/>
            </a:pPr>
            <a:r>
              <a:rPr lang="en-US" dirty="0" smtClean="0">
                <a:solidFill>
                  <a:srgbClr val="FF0000"/>
                </a:solidFill>
              </a:rPr>
              <a:t>CW3:</a:t>
            </a:r>
            <a:r>
              <a:rPr lang="en-US" dirty="0" smtClean="0"/>
              <a:t> The RMW is approximately a surface of constant absolute angular momentum (</a:t>
            </a:r>
            <a:r>
              <a:rPr lang="en-US" i="1" dirty="0" smtClean="0"/>
              <a:t>M</a:t>
            </a:r>
            <a:r>
              <a:rPr lang="en-US" dirty="0" smtClean="0"/>
              <a:t>), where</a:t>
            </a:r>
          </a:p>
        </p:txBody>
      </p:sp>
      <p:graphicFrame>
        <p:nvGraphicFramePr>
          <p:cNvPr id="5" name="Object 4"/>
          <p:cNvGraphicFramePr>
            <a:graphicFrameLocks noChangeAspect="1"/>
          </p:cNvGraphicFramePr>
          <p:nvPr/>
        </p:nvGraphicFramePr>
        <p:xfrm>
          <a:off x="1936750" y="5045075"/>
          <a:ext cx="1416050" cy="593725"/>
        </p:xfrm>
        <a:graphic>
          <a:graphicData uri="http://schemas.openxmlformats.org/presentationml/2006/ole">
            <p:oleObj spid="_x0000_s87041" name="Equation" r:id="rId3" imgW="939600" imgH="393480" progId="Equation.3">
              <p:embed/>
            </p:oleObj>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pPr>
              <a:defRPr/>
            </a:pPr>
            <a:r>
              <a:rPr lang="en-US" sz="4800" dirty="0" smtClean="0"/>
              <a:t>Why Does the RMW Slope Outwards with Height?</a:t>
            </a:r>
            <a:endParaRPr lang="en-US" sz="48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In the context of Emanuel’s theory, we have shown that…</a:t>
            </a:r>
            <a:endParaRPr lang="en-US" sz="3600" dirty="0"/>
          </a:p>
        </p:txBody>
      </p:sp>
      <p:sp>
        <p:nvSpPr>
          <p:cNvPr id="3" name="Content Placeholder 2"/>
          <p:cNvSpPr>
            <a:spLocks noGrp="1"/>
          </p:cNvSpPr>
          <p:nvPr>
            <p:ph idx="1"/>
          </p:nvPr>
        </p:nvSpPr>
        <p:spPr>
          <a:xfrm>
            <a:off x="457200" y="1600200"/>
            <a:ext cx="8229600" cy="5257800"/>
          </a:xfrm>
        </p:spPr>
        <p:txBody>
          <a:bodyPr/>
          <a:lstStyle/>
          <a:p>
            <a:pPr>
              <a:spcAft>
                <a:spcPts val="1200"/>
              </a:spcAft>
              <a:defRPr/>
            </a:pPr>
            <a:r>
              <a:rPr lang="en-US" dirty="0" smtClean="0"/>
              <a:t>The slope of an </a:t>
            </a:r>
            <a:r>
              <a:rPr lang="en-US" i="1" dirty="0" smtClean="0"/>
              <a:t>M</a:t>
            </a:r>
            <a:r>
              <a:rPr lang="en-US" dirty="0" smtClean="0"/>
              <a:t> surface (at constant height) is an almost linear function of radius and is nearly independent of intensity.</a:t>
            </a:r>
          </a:p>
          <a:p>
            <a:pPr>
              <a:spcAft>
                <a:spcPts val="1200"/>
              </a:spcAft>
              <a:defRPr/>
            </a:pPr>
            <a:r>
              <a:rPr lang="en-US" dirty="0" smtClean="0"/>
              <a:t>This relationship is </a:t>
            </a:r>
            <a:r>
              <a:rPr lang="en-US" b="1" dirty="0" smtClean="0"/>
              <a:t>entirely</a:t>
            </a:r>
            <a:r>
              <a:rPr lang="en-US" dirty="0" smtClean="0"/>
              <a:t> a consequence of the constraints of thermal wind balance and slantwise moist neutrality.</a:t>
            </a:r>
          </a:p>
          <a:p>
            <a:pPr>
              <a:spcAft>
                <a:spcPts val="1200"/>
              </a:spcAft>
              <a:defRPr/>
            </a:pPr>
            <a:r>
              <a:rPr lang="en-US" dirty="0" smtClean="0"/>
              <a:t>We have also previously shown that the RMW is itself nearly an </a:t>
            </a:r>
            <a:r>
              <a:rPr lang="en-US" i="1" dirty="0" smtClean="0"/>
              <a:t>M</a:t>
            </a:r>
            <a:r>
              <a:rPr lang="en-US" dirty="0" smtClean="0"/>
              <a:t> surface, and so its outward slope is for the same reasons.</a:t>
            </a:r>
            <a:endParaRPr lang="en-US" b="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Why is there a near-universal decay structure?</a:t>
            </a:r>
            <a:endParaRPr lang="en-US" sz="3200" dirty="0"/>
          </a:p>
        </p:txBody>
      </p:sp>
      <p:sp>
        <p:nvSpPr>
          <p:cNvPr id="2560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560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5606" name="Rectangle 6"/>
          <p:cNvSpPr>
            <a:spLocks noChangeArrowheads="1"/>
          </p:cNvSpPr>
          <p:nvPr/>
        </p:nvSpPr>
        <p:spPr bwMode="auto">
          <a:xfrm>
            <a:off x="0" y="1009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4" name="TextBox 13"/>
          <p:cNvSpPr txBox="1"/>
          <p:nvPr/>
        </p:nvSpPr>
        <p:spPr>
          <a:xfrm>
            <a:off x="1828800" y="1524000"/>
            <a:ext cx="3276600" cy="369332"/>
          </a:xfrm>
          <a:prstGeom prst="rect">
            <a:avLst/>
          </a:prstGeom>
          <a:noFill/>
        </p:spPr>
        <p:txBody>
          <a:bodyPr wrap="square" rtlCol="0">
            <a:spAutoFit/>
          </a:bodyPr>
          <a:lstStyle/>
          <a:p>
            <a:r>
              <a:rPr lang="en-US" dirty="0" smtClean="0"/>
              <a:t>Definition of </a:t>
            </a:r>
            <a:r>
              <a:rPr lang="en-US" i="1" dirty="0" smtClean="0"/>
              <a:t>M:</a:t>
            </a:r>
            <a:endParaRPr lang="en-US" i="1" dirty="0"/>
          </a:p>
        </p:txBody>
      </p:sp>
      <p:sp>
        <p:nvSpPr>
          <p:cNvPr id="15" name="TextBox 14"/>
          <p:cNvSpPr txBox="1"/>
          <p:nvPr/>
        </p:nvSpPr>
        <p:spPr>
          <a:xfrm>
            <a:off x="1828800" y="2590800"/>
            <a:ext cx="2895600" cy="369332"/>
          </a:xfrm>
          <a:prstGeom prst="rect">
            <a:avLst/>
          </a:prstGeom>
          <a:noFill/>
        </p:spPr>
        <p:txBody>
          <a:bodyPr wrap="square" rtlCol="0">
            <a:spAutoFit/>
          </a:bodyPr>
          <a:lstStyle/>
          <a:p>
            <a:r>
              <a:rPr lang="en-US" i="1" dirty="0" smtClean="0"/>
              <a:t>v</a:t>
            </a:r>
            <a:r>
              <a:rPr lang="en-US" dirty="0" smtClean="0"/>
              <a:t> at some height along </a:t>
            </a:r>
            <a:r>
              <a:rPr lang="en-US" i="1" dirty="0" smtClean="0"/>
              <a:t>M</a:t>
            </a:r>
            <a:r>
              <a:rPr lang="en-US" baseline="-25000" dirty="0" smtClean="0"/>
              <a:t>0</a:t>
            </a:r>
            <a:r>
              <a:rPr lang="en-US" dirty="0" smtClean="0"/>
              <a:t>:</a:t>
            </a:r>
            <a:endParaRPr lang="en-US" baseline="-25000" dirty="0"/>
          </a:p>
        </p:txBody>
      </p:sp>
      <p:sp>
        <p:nvSpPr>
          <p:cNvPr id="16" name="TextBox 15"/>
          <p:cNvSpPr txBox="1"/>
          <p:nvPr/>
        </p:nvSpPr>
        <p:spPr>
          <a:xfrm>
            <a:off x="1828800" y="3429000"/>
            <a:ext cx="3429000" cy="369332"/>
          </a:xfrm>
          <a:prstGeom prst="rect">
            <a:avLst/>
          </a:prstGeom>
          <a:noFill/>
        </p:spPr>
        <p:txBody>
          <a:bodyPr wrap="square" rtlCol="0">
            <a:spAutoFit/>
          </a:bodyPr>
          <a:lstStyle/>
          <a:p>
            <a:r>
              <a:rPr lang="en-US" i="1" dirty="0" smtClean="0"/>
              <a:t>v</a:t>
            </a:r>
            <a:r>
              <a:rPr lang="en-US" dirty="0" smtClean="0"/>
              <a:t> at some greater height along </a:t>
            </a:r>
            <a:r>
              <a:rPr lang="en-US" i="1" dirty="0" smtClean="0"/>
              <a:t>M</a:t>
            </a:r>
            <a:r>
              <a:rPr lang="en-US" baseline="-25000" dirty="0" smtClean="0"/>
              <a:t>0</a:t>
            </a:r>
            <a:r>
              <a:rPr lang="en-US" dirty="0" smtClean="0"/>
              <a:t>:</a:t>
            </a:r>
            <a:endParaRPr lang="en-US" baseline="-25000" dirty="0"/>
          </a:p>
        </p:txBody>
      </p:sp>
      <p:sp>
        <p:nvSpPr>
          <p:cNvPr id="17" name="TextBox 16"/>
          <p:cNvSpPr txBox="1"/>
          <p:nvPr/>
        </p:nvSpPr>
        <p:spPr>
          <a:xfrm>
            <a:off x="1828800" y="4343400"/>
            <a:ext cx="3352800" cy="646331"/>
          </a:xfrm>
          <a:prstGeom prst="rect">
            <a:avLst/>
          </a:prstGeom>
          <a:noFill/>
        </p:spPr>
        <p:txBody>
          <a:bodyPr wrap="square" rtlCol="0">
            <a:spAutoFit/>
          </a:bodyPr>
          <a:lstStyle/>
          <a:p>
            <a:r>
              <a:rPr lang="en-US" dirty="0" smtClean="0"/>
              <a:t>Ratio of </a:t>
            </a:r>
            <a:r>
              <a:rPr lang="en-US" i="1" dirty="0" smtClean="0"/>
              <a:t>v</a:t>
            </a:r>
            <a:r>
              <a:rPr lang="en-US" baseline="-25000" dirty="0" smtClean="0"/>
              <a:t>1</a:t>
            </a:r>
            <a:r>
              <a:rPr lang="en-US" dirty="0" smtClean="0"/>
              <a:t> to </a:t>
            </a:r>
            <a:r>
              <a:rPr lang="en-US" i="1" dirty="0" smtClean="0"/>
              <a:t>v</a:t>
            </a:r>
            <a:r>
              <a:rPr lang="en-US" baseline="-25000" dirty="0" smtClean="0"/>
              <a:t>0</a:t>
            </a:r>
            <a:r>
              <a:rPr lang="en-US" dirty="0" smtClean="0"/>
              <a:t>, or the normalized tangential </a:t>
            </a:r>
            <a:r>
              <a:rPr lang="en-US" dirty="0" err="1" smtClean="0"/>
              <a:t>windspeed</a:t>
            </a:r>
            <a:r>
              <a:rPr lang="en-US" dirty="0" smtClean="0"/>
              <a:t> along </a:t>
            </a:r>
            <a:r>
              <a:rPr lang="en-US" i="1" dirty="0" smtClean="0"/>
              <a:t>M</a:t>
            </a:r>
            <a:r>
              <a:rPr lang="en-US" baseline="-25000" dirty="0" smtClean="0"/>
              <a:t>0 </a:t>
            </a:r>
            <a:r>
              <a:rPr lang="en-US" dirty="0" smtClean="0"/>
              <a:t>:</a:t>
            </a:r>
            <a:endParaRPr lang="en-US" dirty="0"/>
          </a:p>
        </p:txBody>
      </p:sp>
      <p:sp>
        <p:nvSpPr>
          <p:cNvPr id="18" name="TextBox 17"/>
          <p:cNvSpPr txBox="1"/>
          <p:nvPr/>
        </p:nvSpPr>
        <p:spPr>
          <a:xfrm>
            <a:off x="1828800" y="2069068"/>
            <a:ext cx="3276600" cy="369332"/>
          </a:xfrm>
          <a:prstGeom prst="rect">
            <a:avLst/>
          </a:prstGeom>
          <a:noFill/>
        </p:spPr>
        <p:txBody>
          <a:bodyPr wrap="square" rtlCol="0">
            <a:spAutoFit/>
          </a:bodyPr>
          <a:lstStyle/>
          <a:p>
            <a:r>
              <a:rPr lang="en-US" dirty="0" smtClean="0"/>
              <a:t>Definition of </a:t>
            </a:r>
            <a:r>
              <a:rPr lang="en-US" i="1" dirty="0" smtClean="0"/>
              <a:t>m:</a:t>
            </a:r>
            <a:endParaRPr lang="en-US" i="1" dirty="0"/>
          </a:p>
        </p:txBody>
      </p:sp>
      <p:graphicFrame>
        <p:nvGraphicFramePr>
          <p:cNvPr id="19" name="Object 18"/>
          <p:cNvGraphicFramePr>
            <a:graphicFrameLocks noChangeAspect="1"/>
          </p:cNvGraphicFramePr>
          <p:nvPr/>
        </p:nvGraphicFramePr>
        <p:xfrm>
          <a:off x="6096000" y="1447800"/>
          <a:ext cx="1417638" cy="593725"/>
        </p:xfrm>
        <a:graphic>
          <a:graphicData uri="http://schemas.openxmlformats.org/presentationml/2006/ole">
            <p:oleObj spid="_x0000_s184322" name="Equation" r:id="rId3" imgW="939600" imgH="393480" progId="Equation.3">
              <p:embed/>
            </p:oleObj>
          </a:graphicData>
        </a:graphic>
      </p:graphicFrame>
      <p:graphicFrame>
        <p:nvGraphicFramePr>
          <p:cNvPr id="20" name="Object 19"/>
          <p:cNvGraphicFramePr>
            <a:graphicFrameLocks noChangeAspect="1"/>
          </p:cNvGraphicFramePr>
          <p:nvPr/>
        </p:nvGraphicFramePr>
        <p:xfrm>
          <a:off x="6096000" y="2152650"/>
          <a:ext cx="666750" cy="209550"/>
        </p:xfrm>
        <a:graphic>
          <a:graphicData uri="http://schemas.openxmlformats.org/presentationml/2006/ole">
            <p:oleObj spid="_x0000_s184323" name="Equation" r:id="rId4" imgW="444240" imgH="139680" progId="Equation.3">
              <p:embed/>
            </p:oleObj>
          </a:graphicData>
        </a:graphic>
      </p:graphicFrame>
      <p:graphicFrame>
        <p:nvGraphicFramePr>
          <p:cNvPr id="21" name="Object 20"/>
          <p:cNvGraphicFramePr>
            <a:graphicFrameLocks noChangeAspect="1"/>
          </p:cNvGraphicFramePr>
          <p:nvPr/>
        </p:nvGraphicFramePr>
        <p:xfrm>
          <a:off x="6096000" y="2514600"/>
          <a:ext cx="1471613" cy="649288"/>
        </p:xfrm>
        <a:graphic>
          <a:graphicData uri="http://schemas.openxmlformats.org/presentationml/2006/ole">
            <p:oleObj spid="_x0000_s184324" name="Equation" r:id="rId5" imgW="977760" imgH="431640" progId="Equation.3">
              <p:embed/>
            </p:oleObj>
          </a:graphicData>
        </a:graphic>
      </p:graphicFrame>
      <p:graphicFrame>
        <p:nvGraphicFramePr>
          <p:cNvPr id="22" name="Object 21"/>
          <p:cNvGraphicFramePr>
            <a:graphicFrameLocks noChangeAspect="1"/>
          </p:cNvGraphicFramePr>
          <p:nvPr/>
        </p:nvGraphicFramePr>
        <p:xfrm>
          <a:off x="6096000" y="3387725"/>
          <a:ext cx="1435100" cy="650875"/>
        </p:xfrm>
        <a:graphic>
          <a:graphicData uri="http://schemas.openxmlformats.org/presentationml/2006/ole">
            <p:oleObj spid="_x0000_s184325" name="Equation" r:id="rId6" imgW="952200" imgH="431640" progId="Equation.3">
              <p:embed/>
            </p:oleObj>
          </a:graphicData>
        </a:graphic>
      </p:graphicFrame>
      <p:graphicFrame>
        <p:nvGraphicFramePr>
          <p:cNvPr id="23" name="Object 22"/>
          <p:cNvGraphicFramePr>
            <a:graphicFrameLocks noChangeAspect="1"/>
          </p:cNvGraphicFramePr>
          <p:nvPr/>
        </p:nvGraphicFramePr>
        <p:xfrm>
          <a:off x="6096000" y="4418012"/>
          <a:ext cx="1736725" cy="687388"/>
        </p:xfrm>
        <a:graphic>
          <a:graphicData uri="http://schemas.openxmlformats.org/presentationml/2006/ole">
            <p:oleObj spid="_x0000_s184326" name="Equation" r:id="rId7" imgW="1155600" imgH="457200" progId="Equation.3">
              <p:embed/>
            </p:oleObj>
          </a:graphicData>
        </a:graphic>
      </p:graphicFrame>
      <p:sp>
        <p:nvSpPr>
          <p:cNvPr id="24" name="TextBox 23"/>
          <p:cNvSpPr txBox="1"/>
          <p:nvPr/>
        </p:nvSpPr>
        <p:spPr>
          <a:xfrm>
            <a:off x="1828800" y="5525869"/>
            <a:ext cx="3048000" cy="646331"/>
          </a:xfrm>
          <a:prstGeom prst="rect">
            <a:avLst/>
          </a:prstGeom>
          <a:noFill/>
        </p:spPr>
        <p:txBody>
          <a:bodyPr wrap="square" rtlCol="0">
            <a:spAutoFit/>
          </a:bodyPr>
          <a:lstStyle/>
          <a:p>
            <a:r>
              <a:rPr lang="en-US" dirty="0" smtClean="0"/>
              <a:t>From the definitions of </a:t>
            </a:r>
            <a:r>
              <a:rPr lang="en-US" i="1" dirty="0" smtClean="0"/>
              <a:t>M</a:t>
            </a:r>
            <a:r>
              <a:rPr lang="en-US" dirty="0" smtClean="0"/>
              <a:t> and </a:t>
            </a:r>
            <a:r>
              <a:rPr lang="en-US" i="1" dirty="0" smtClean="0"/>
              <a:t>m</a:t>
            </a:r>
            <a:r>
              <a:rPr lang="en-US" dirty="0" smtClean="0"/>
              <a:t>, this can be rewritten as:</a:t>
            </a:r>
            <a:endParaRPr lang="en-US" dirty="0"/>
          </a:p>
        </p:txBody>
      </p:sp>
      <p:graphicFrame>
        <p:nvGraphicFramePr>
          <p:cNvPr id="25" name="Object 24"/>
          <p:cNvGraphicFramePr>
            <a:graphicFrameLocks noChangeAspect="1"/>
          </p:cNvGraphicFramePr>
          <p:nvPr/>
        </p:nvGraphicFramePr>
        <p:xfrm>
          <a:off x="6096000" y="5522912"/>
          <a:ext cx="1050925" cy="649288"/>
        </p:xfrm>
        <a:graphic>
          <a:graphicData uri="http://schemas.openxmlformats.org/presentationml/2006/ole">
            <p:oleObj spid="_x0000_s184327" name="Equation" r:id="rId8" imgW="698400" imgH="431640" progId="Equation.3">
              <p:embed/>
            </p:oleObj>
          </a:graphicData>
        </a:graphic>
      </p:graphicFrame>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US" sz="3200" dirty="0" smtClean="0"/>
              <a:t>Why is there a near-universal decay structure?</a:t>
            </a:r>
            <a:endParaRPr lang="en-US" sz="3200" dirty="0"/>
          </a:p>
        </p:txBody>
      </p:sp>
      <p:sp>
        <p:nvSpPr>
          <p:cNvPr id="6" name="TextBox 5"/>
          <p:cNvSpPr txBox="1"/>
          <p:nvPr/>
        </p:nvSpPr>
        <p:spPr>
          <a:xfrm>
            <a:off x="1828800" y="1371600"/>
            <a:ext cx="3352800" cy="1200329"/>
          </a:xfrm>
          <a:prstGeom prst="rect">
            <a:avLst/>
          </a:prstGeom>
          <a:noFill/>
        </p:spPr>
        <p:txBody>
          <a:bodyPr wrap="square" rtlCol="0">
            <a:spAutoFit/>
          </a:bodyPr>
          <a:lstStyle/>
          <a:p>
            <a:r>
              <a:rPr lang="en-US" dirty="0" smtClean="0"/>
              <a:t>The RMW is nearly an </a:t>
            </a:r>
            <a:r>
              <a:rPr lang="en-US" i="1" dirty="0" smtClean="0"/>
              <a:t>M</a:t>
            </a:r>
            <a:r>
              <a:rPr lang="en-US" dirty="0" smtClean="0"/>
              <a:t> surface (CW3 is true) and so this now represents the normalized maximum tangential </a:t>
            </a:r>
            <a:r>
              <a:rPr lang="en-US" dirty="0" err="1" smtClean="0"/>
              <a:t>windspeed</a:t>
            </a:r>
            <a:r>
              <a:rPr lang="en-US" dirty="0" smtClean="0"/>
              <a:t>:</a:t>
            </a:r>
            <a:endParaRPr lang="en-US" dirty="0"/>
          </a:p>
        </p:txBody>
      </p:sp>
      <p:sp>
        <p:nvSpPr>
          <p:cNvPr id="8" name="TextBox 7"/>
          <p:cNvSpPr txBox="1"/>
          <p:nvPr/>
        </p:nvSpPr>
        <p:spPr>
          <a:xfrm>
            <a:off x="1828800" y="2819400"/>
            <a:ext cx="3048000" cy="1477328"/>
          </a:xfrm>
          <a:prstGeom prst="rect">
            <a:avLst/>
          </a:prstGeom>
          <a:noFill/>
        </p:spPr>
        <p:txBody>
          <a:bodyPr wrap="square" rtlCol="0">
            <a:spAutoFit/>
          </a:bodyPr>
          <a:lstStyle/>
          <a:p>
            <a:r>
              <a:rPr lang="en-US" dirty="0" smtClean="0"/>
              <a:t>The difference in RMWs between the two heights is approximately equal to the depth times the average slope:</a:t>
            </a:r>
            <a:endParaRPr lang="en-US" dirty="0"/>
          </a:p>
        </p:txBody>
      </p:sp>
      <p:sp>
        <p:nvSpPr>
          <p:cNvPr id="10" name="TextBox 9"/>
          <p:cNvSpPr txBox="1"/>
          <p:nvPr/>
        </p:nvSpPr>
        <p:spPr>
          <a:xfrm>
            <a:off x="1828800" y="4953000"/>
            <a:ext cx="3200400" cy="369332"/>
          </a:xfrm>
          <a:prstGeom prst="rect">
            <a:avLst/>
          </a:prstGeom>
          <a:noFill/>
        </p:spPr>
        <p:txBody>
          <a:bodyPr wrap="square" rtlCol="0">
            <a:spAutoFit/>
          </a:bodyPr>
          <a:lstStyle/>
          <a:p>
            <a:r>
              <a:rPr lang="en-US" dirty="0" smtClean="0"/>
              <a:t>Finally, this can be rewritten as:</a:t>
            </a:r>
            <a:endParaRPr lang="en-US" dirty="0"/>
          </a:p>
        </p:txBody>
      </p:sp>
      <p:graphicFrame>
        <p:nvGraphicFramePr>
          <p:cNvPr id="134152" name="Object 8"/>
          <p:cNvGraphicFramePr>
            <a:graphicFrameLocks noChangeAspect="1"/>
          </p:cNvGraphicFramePr>
          <p:nvPr/>
        </p:nvGraphicFramePr>
        <p:xfrm>
          <a:off x="6096000" y="1524000"/>
          <a:ext cx="1050925" cy="649288"/>
        </p:xfrm>
        <a:graphic>
          <a:graphicData uri="http://schemas.openxmlformats.org/presentationml/2006/ole">
            <p:oleObj spid="_x0000_s185346" name="Equation" r:id="rId3" imgW="698400" imgH="431640" progId="Equation.3">
              <p:embed/>
            </p:oleObj>
          </a:graphicData>
        </a:graphic>
      </p:graphicFrame>
      <p:graphicFrame>
        <p:nvGraphicFramePr>
          <p:cNvPr id="13" name="Object 12"/>
          <p:cNvGraphicFramePr>
            <a:graphicFrameLocks noChangeAspect="1"/>
          </p:cNvGraphicFramePr>
          <p:nvPr/>
        </p:nvGraphicFramePr>
        <p:xfrm>
          <a:off x="6096000" y="2819400"/>
          <a:ext cx="1984375" cy="346075"/>
        </p:xfrm>
        <a:graphic>
          <a:graphicData uri="http://schemas.openxmlformats.org/presentationml/2006/ole">
            <p:oleObj spid="_x0000_s185347" name="Equation" r:id="rId4" imgW="1307880" imgH="228600" progId="Equation.3">
              <p:embed/>
            </p:oleObj>
          </a:graphicData>
        </a:graphic>
      </p:graphicFrame>
      <p:graphicFrame>
        <p:nvGraphicFramePr>
          <p:cNvPr id="14" name="Object 13"/>
          <p:cNvGraphicFramePr>
            <a:graphicFrameLocks noChangeAspect="1"/>
          </p:cNvGraphicFramePr>
          <p:nvPr/>
        </p:nvGraphicFramePr>
        <p:xfrm>
          <a:off x="6096000" y="3657600"/>
          <a:ext cx="1508125" cy="347663"/>
        </p:xfrm>
        <a:graphic>
          <a:graphicData uri="http://schemas.openxmlformats.org/presentationml/2006/ole">
            <p:oleObj spid="_x0000_s185348" name="Equation" r:id="rId5" imgW="990360" imgH="228600" progId="Equation.3">
              <p:embed/>
            </p:oleObj>
          </a:graphicData>
        </a:graphic>
      </p:graphicFrame>
      <p:graphicFrame>
        <p:nvGraphicFramePr>
          <p:cNvPr id="15" name="Object 14"/>
          <p:cNvGraphicFramePr>
            <a:graphicFrameLocks noChangeAspect="1"/>
          </p:cNvGraphicFramePr>
          <p:nvPr/>
        </p:nvGraphicFramePr>
        <p:xfrm>
          <a:off x="6096000" y="4495800"/>
          <a:ext cx="2120900" cy="1300163"/>
        </p:xfrm>
        <a:graphic>
          <a:graphicData uri="http://schemas.openxmlformats.org/presentationml/2006/ole">
            <p:oleObj spid="_x0000_s185349" name="Equation" r:id="rId6" imgW="1409400" imgH="863280" progId="Equation.3">
              <p:embed/>
            </p:oleObj>
          </a:graphicData>
        </a:graphic>
      </p:graphicFrame>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US" sz="3200" dirty="0" smtClean="0"/>
              <a:t>Why is there a near-universal decay structure?</a:t>
            </a:r>
            <a:endParaRPr lang="en-US" sz="3200" dirty="0"/>
          </a:p>
        </p:txBody>
      </p:sp>
      <p:sp>
        <p:nvSpPr>
          <p:cNvPr id="11" name="TextBox 10"/>
          <p:cNvSpPr txBox="1"/>
          <p:nvPr/>
        </p:nvSpPr>
        <p:spPr>
          <a:xfrm>
            <a:off x="1295400" y="1371600"/>
            <a:ext cx="3581400" cy="646331"/>
          </a:xfrm>
          <a:prstGeom prst="rect">
            <a:avLst/>
          </a:prstGeom>
          <a:noFill/>
        </p:spPr>
        <p:txBody>
          <a:bodyPr wrap="square" rtlCol="0">
            <a:spAutoFit/>
          </a:bodyPr>
          <a:lstStyle/>
          <a:p>
            <a:r>
              <a:rPr lang="en-US" dirty="0" smtClean="0"/>
              <a:t>Equation for the normalized maximum tangential wind speed</a:t>
            </a:r>
            <a:endParaRPr lang="en-US" dirty="0"/>
          </a:p>
        </p:txBody>
      </p:sp>
      <p:sp>
        <p:nvSpPr>
          <p:cNvPr id="12" name="TextBox 11"/>
          <p:cNvSpPr txBox="1"/>
          <p:nvPr/>
        </p:nvSpPr>
        <p:spPr>
          <a:xfrm>
            <a:off x="1295400" y="2685871"/>
            <a:ext cx="3581400" cy="1200329"/>
          </a:xfrm>
          <a:prstGeom prst="rect">
            <a:avLst/>
          </a:prstGeom>
          <a:noFill/>
        </p:spPr>
        <p:txBody>
          <a:bodyPr wrap="square" rtlCol="0">
            <a:spAutoFit/>
          </a:bodyPr>
          <a:lstStyle/>
          <a:p>
            <a:r>
              <a:rPr lang="en-US" dirty="0" smtClean="0"/>
              <a:t>CW2 (which is true) says that the slope increases linearly with the size.  Therefore the term inside the parentheses is nearly constant.</a:t>
            </a:r>
            <a:endParaRPr lang="en-US" dirty="0"/>
          </a:p>
        </p:txBody>
      </p:sp>
      <p:sp>
        <p:nvSpPr>
          <p:cNvPr id="13" name="TextBox 12"/>
          <p:cNvSpPr txBox="1"/>
          <p:nvPr/>
        </p:nvSpPr>
        <p:spPr>
          <a:xfrm>
            <a:off x="5181600" y="2688336"/>
            <a:ext cx="3352800" cy="1477328"/>
          </a:xfrm>
          <a:prstGeom prst="rect">
            <a:avLst/>
          </a:prstGeom>
          <a:noFill/>
        </p:spPr>
        <p:txBody>
          <a:bodyPr wrap="square" rtlCol="0">
            <a:spAutoFit/>
          </a:bodyPr>
          <a:lstStyle/>
          <a:p>
            <a:r>
              <a:rPr lang="en-US" dirty="0" smtClean="0"/>
              <a:t>As the variation of relative angular momentum along an </a:t>
            </a:r>
            <a:r>
              <a:rPr lang="en-US" i="1" dirty="0" smtClean="0"/>
              <a:t>M</a:t>
            </a:r>
            <a:r>
              <a:rPr lang="en-US" dirty="0" smtClean="0"/>
              <a:t> surface at the RMW is very small, the 1</a:t>
            </a:r>
            <a:r>
              <a:rPr lang="en-US" baseline="30000" dirty="0" smtClean="0"/>
              <a:t>st</a:t>
            </a:r>
            <a:r>
              <a:rPr lang="en-US" dirty="0" smtClean="0"/>
              <a:t> term on the RHS is also nearly constant.</a:t>
            </a:r>
            <a:endParaRPr lang="en-US" dirty="0"/>
          </a:p>
        </p:txBody>
      </p:sp>
      <p:sp>
        <p:nvSpPr>
          <p:cNvPr id="14" name="TextBox 13"/>
          <p:cNvSpPr txBox="1"/>
          <p:nvPr/>
        </p:nvSpPr>
        <p:spPr>
          <a:xfrm>
            <a:off x="1295400" y="4542472"/>
            <a:ext cx="3505200" cy="1477328"/>
          </a:xfrm>
          <a:prstGeom prst="rect">
            <a:avLst/>
          </a:prstGeom>
          <a:noFill/>
        </p:spPr>
        <p:txBody>
          <a:bodyPr wrap="square" rtlCol="0">
            <a:spAutoFit/>
          </a:bodyPr>
          <a:lstStyle/>
          <a:p>
            <a:r>
              <a:rPr lang="en-US" dirty="0" smtClean="0"/>
              <a:t>As a consequence of CW2 and CW3, the vertical decay of the maximum tangential winds is independent of the size of the RMW.</a:t>
            </a:r>
            <a:endParaRPr lang="en-US" dirty="0"/>
          </a:p>
        </p:txBody>
      </p:sp>
      <p:sp>
        <p:nvSpPr>
          <p:cNvPr id="8" name="TextBox 7"/>
          <p:cNvSpPr txBox="1"/>
          <p:nvPr/>
        </p:nvSpPr>
        <p:spPr>
          <a:xfrm>
            <a:off x="5181600" y="4544568"/>
            <a:ext cx="3124200" cy="1200329"/>
          </a:xfrm>
          <a:prstGeom prst="rect">
            <a:avLst/>
          </a:prstGeom>
          <a:noFill/>
        </p:spPr>
        <p:txBody>
          <a:bodyPr wrap="square" rtlCol="0">
            <a:spAutoFit/>
          </a:bodyPr>
          <a:lstStyle/>
          <a:p>
            <a:r>
              <a:rPr lang="en-US" dirty="0" smtClean="0"/>
              <a:t>Because the slope does not vary with intensity (CW1 is false), the vertical decay is also independent of intensity.</a:t>
            </a:r>
            <a:endParaRPr lang="en-US" dirty="0"/>
          </a:p>
        </p:txBody>
      </p:sp>
      <p:graphicFrame>
        <p:nvGraphicFramePr>
          <p:cNvPr id="135171" name="Object 3"/>
          <p:cNvGraphicFramePr>
            <a:graphicFrameLocks noChangeAspect="1"/>
          </p:cNvGraphicFramePr>
          <p:nvPr/>
        </p:nvGraphicFramePr>
        <p:xfrm>
          <a:off x="5257800" y="1143000"/>
          <a:ext cx="2120900" cy="1300163"/>
        </p:xfrm>
        <a:graphic>
          <a:graphicData uri="http://schemas.openxmlformats.org/presentationml/2006/ole">
            <p:oleObj spid="_x0000_s186370" name="Equation" r:id="rId3" imgW="1409400" imgH="863280" progId="Equation.3">
              <p:embed/>
            </p:oleObj>
          </a:graphicData>
        </a:graphic>
      </p:graphicFrame>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Neutrality Violated?</a:t>
            </a:r>
            <a:endParaRPr lang="en-US" dirty="0"/>
          </a:p>
        </p:txBody>
      </p:sp>
      <p:sp>
        <p:nvSpPr>
          <p:cNvPr id="3" name="Content Placeholder 2"/>
          <p:cNvSpPr>
            <a:spLocks noGrp="1"/>
          </p:cNvSpPr>
          <p:nvPr>
            <p:ph idx="1"/>
          </p:nvPr>
        </p:nvSpPr>
        <p:spPr>
          <a:xfrm>
            <a:off x="457200" y="1600200"/>
            <a:ext cx="8229600" cy="5257800"/>
          </a:xfrm>
        </p:spPr>
        <p:txBody>
          <a:bodyPr/>
          <a:lstStyle/>
          <a:p>
            <a:r>
              <a:rPr lang="en-US" sz="2400" dirty="0" smtClean="0"/>
              <a:t>Numerous additional simulations have revealed that the stability structure shown above is very robust.  This remains true for simulations which are initialized in an (unrealistic) moist neutral environment.</a:t>
            </a:r>
          </a:p>
          <a:p>
            <a:r>
              <a:rPr lang="en-US" sz="2400" dirty="0" smtClean="0"/>
              <a:t>     is not conserved in real convection, even in the absence of entrainment, due to microphysical processes.</a:t>
            </a:r>
          </a:p>
          <a:p>
            <a:r>
              <a:rPr lang="en-US" sz="2400" dirty="0" smtClean="0"/>
              <a:t>Tropical cyclones will inevitably evolve towards a non-neutral structure for the same reasons that the mean tropical sounding is non-neutral:</a:t>
            </a:r>
          </a:p>
          <a:p>
            <a:pPr lvl="2"/>
            <a:r>
              <a:rPr lang="en-US" dirty="0" smtClean="0">
                <a:solidFill>
                  <a:srgbClr val="FFC000"/>
                </a:solidFill>
              </a:rPr>
              <a:t>The melting and evaporation of precipitation falling into </a:t>
            </a:r>
            <a:r>
              <a:rPr lang="en-US" dirty="0" err="1" smtClean="0">
                <a:solidFill>
                  <a:srgbClr val="FFC000"/>
                </a:solidFill>
              </a:rPr>
              <a:t>subsaturated</a:t>
            </a:r>
            <a:r>
              <a:rPr lang="en-US" dirty="0" smtClean="0">
                <a:solidFill>
                  <a:srgbClr val="FFC000"/>
                </a:solidFill>
              </a:rPr>
              <a:t> air.</a:t>
            </a:r>
          </a:p>
          <a:p>
            <a:pPr lvl="2"/>
            <a:r>
              <a:rPr lang="en-US" dirty="0" smtClean="0">
                <a:solidFill>
                  <a:srgbClr val="FFC000"/>
                </a:solidFill>
              </a:rPr>
              <a:t>The finite terminal fall speed of precipitation.</a:t>
            </a:r>
          </a:p>
          <a:p>
            <a:pPr lvl="2">
              <a:buNone/>
            </a:pPr>
            <a:endParaRPr lang="en-US" dirty="0" smtClean="0">
              <a:solidFill>
                <a:srgbClr val="FF0000"/>
              </a:solidFill>
            </a:endParaRPr>
          </a:p>
        </p:txBody>
      </p:sp>
      <p:graphicFrame>
        <p:nvGraphicFramePr>
          <p:cNvPr id="4" name="Object 3"/>
          <p:cNvGraphicFramePr>
            <a:graphicFrameLocks noChangeAspect="1"/>
          </p:cNvGraphicFramePr>
          <p:nvPr/>
        </p:nvGraphicFramePr>
        <p:xfrm>
          <a:off x="856032" y="3219856"/>
          <a:ext cx="246063" cy="341313"/>
        </p:xfrm>
        <a:graphic>
          <a:graphicData uri="http://schemas.openxmlformats.org/presentationml/2006/ole">
            <p:oleObj spid="_x0000_s189442" name="Equation" r:id="rId3" imgW="164880" imgH="228600" progId="Equation.3">
              <p:embed/>
            </p:oleObj>
          </a:graphicData>
        </a:graphic>
      </p:graphicFrame>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vbarmax_vs_height_12hmeans_control.tif"/>
          <p:cNvPicPr>
            <a:picLocks noChangeAspect="1"/>
          </p:cNvPicPr>
          <p:nvPr/>
        </p:nvPicPr>
        <p:blipFill>
          <a:blip r:embed="rId2" cstate="print"/>
          <a:stretch>
            <a:fillRect/>
          </a:stretch>
        </p:blipFill>
        <p:spPr>
          <a:xfrm>
            <a:off x="0" y="0"/>
            <a:ext cx="4608576" cy="3456432"/>
          </a:xfrm>
          <a:prstGeom prst="rect">
            <a:avLst/>
          </a:prstGeom>
        </p:spPr>
      </p:pic>
      <p:pic>
        <p:nvPicPr>
          <p:cNvPr id="3" name="Picture 2" descr="vgmax_vs_height_12hmeans_control.tif"/>
          <p:cNvPicPr>
            <a:picLocks noChangeAspect="1"/>
          </p:cNvPicPr>
          <p:nvPr/>
        </p:nvPicPr>
        <p:blipFill>
          <a:blip r:embed="rId3" cstate="print"/>
          <a:stretch>
            <a:fillRect/>
          </a:stretch>
        </p:blipFill>
        <p:spPr>
          <a:xfrm>
            <a:off x="4535424" y="0"/>
            <a:ext cx="4608576" cy="3456432"/>
          </a:xfrm>
          <a:prstGeom prst="rect">
            <a:avLst/>
          </a:prstGeom>
        </p:spPr>
      </p:pic>
      <p:pic>
        <p:nvPicPr>
          <p:cNvPr id="4" name="Picture 3" descr="vmaxdiff_vs_height_12hmeans_control.tif"/>
          <p:cNvPicPr>
            <a:picLocks noChangeAspect="1"/>
          </p:cNvPicPr>
          <p:nvPr/>
        </p:nvPicPr>
        <p:blipFill>
          <a:blip r:embed="rId4" cstate="print"/>
          <a:stretch>
            <a:fillRect/>
          </a:stretch>
        </p:blipFill>
        <p:spPr>
          <a:xfrm>
            <a:off x="0" y="3401568"/>
            <a:ext cx="4608576" cy="3456432"/>
          </a:xfrm>
          <a:prstGeom prst="rect">
            <a:avLst/>
          </a:prstGeom>
        </p:spPr>
      </p:pic>
      <p:pic>
        <p:nvPicPr>
          <p:cNvPr id="5" name="Picture 4" descr="vdiff_rmw_vs_height_12hmeans_control.tif"/>
          <p:cNvPicPr>
            <a:picLocks noChangeAspect="1"/>
          </p:cNvPicPr>
          <p:nvPr/>
        </p:nvPicPr>
        <p:blipFill>
          <a:blip r:embed="rId5" cstate="print"/>
          <a:stretch>
            <a:fillRect/>
          </a:stretch>
        </p:blipFill>
        <p:spPr>
          <a:xfrm>
            <a:off x="4535424" y="3401568"/>
            <a:ext cx="4608576" cy="3456432"/>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vbarmaxnorm_vs_height_day5to6mean_wsm6_compare_rmw0_a.eps"/>
          <p:cNvPicPr>
            <a:picLocks noChangeAspect="1"/>
          </p:cNvPicPr>
          <p:nvPr/>
        </p:nvPicPr>
        <p:blipFill>
          <a:blip r:embed="rId2" cstate="print"/>
          <a:stretch>
            <a:fillRect/>
          </a:stretch>
        </p:blipFill>
        <p:spPr>
          <a:xfrm>
            <a:off x="6693" y="0"/>
            <a:ext cx="9130613"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p:txBody>
          <a:bodyPr/>
          <a:lstStyle/>
          <a:p>
            <a:pPr eaLnBrk="1" hangingPunct="1">
              <a:defRPr/>
            </a:pPr>
            <a:r>
              <a:rPr lang="en-US" dirty="0" smtClean="0"/>
              <a:t>Observations</a:t>
            </a:r>
            <a:endParaRPr lang="en-US" dirty="0"/>
          </a:p>
        </p:txBody>
      </p:sp>
      <p:sp>
        <p:nvSpPr>
          <p:cNvPr id="9219" name="Rectangle 3"/>
          <p:cNvSpPr>
            <a:spLocks noGrp="1" noChangeArrowheads="1"/>
          </p:cNvSpPr>
          <p:nvPr>
            <p:ph type="body" idx="1"/>
          </p:nvPr>
        </p:nvSpPr>
        <p:spPr>
          <a:xfrm>
            <a:off x="457200" y="1600200"/>
            <a:ext cx="8229600" cy="5257800"/>
          </a:xfrm>
        </p:spPr>
        <p:txBody>
          <a:bodyPr/>
          <a:lstStyle/>
          <a:p>
            <a:pPr eaLnBrk="1" hangingPunct="1">
              <a:spcAft>
                <a:spcPts val="1200"/>
              </a:spcAft>
              <a:defRPr/>
            </a:pPr>
            <a:r>
              <a:rPr lang="en-US" sz="2800" dirty="0"/>
              <a:t>3D Doppler </a:t>
            </a:r>
            <a:r>
              <a:rPr lang="en-US" sz="2800" dirty="0" smtClean="0"/>
              <a:t>wind swaths </a:t>
            </a:r>
            <a:r>
              <a:rPr lang="en-US" sz="2800" dirty="0"/>
              <a:t>acquired from </a:t>
            </a:r>
            <a:r>
              <a:rPr lang="en-US" sz="2800" dirty="0" smtClean="0"/>
              <a:t>the NOAA Hurricane </a:t>
            </a:r>
            <a:r>
              <a:rPr lang="en-US" sz="2800" dirty="0"/>
              <a:t>Research </a:t>
            </a:r>
            <a:r>
              <a:rPr lang="en-US" sz="2800" dirty="0" smtClean="0"/>
              <a:t>Division.  Horizontal and vertical resolutions of 2 km and 500 m respectively.</a:t>
            </a:r>
            <a:endParaRPr lang="en-US" sz="2800" dirty="0"/>
          </a:p>
          <a:p>
            <a:pPr eaLnBrk="1" hangingPunct="1">
              <a:spcAft>
                <a:spcPts val="1200"/>
              </a:spcAft>
              <a:defRPr/>
            </a:pPr>
            <a:r>
              <a:rPr lang="en-US" sz="2800" dirty="0" smtClean="0"/>
              <a:t>Composited multiple legs.</a:t>
            </a:r>
            <a:endParaRPr lang="en-US" sz="2800" dirty="0"/>
          </a:p>
          <a:p>
            <a:pPr eaLnBrk="1" hangingPunct="1">
              <a:spcAft>
                <a:spcPts val="1200"/>
              </a:spcAft>
              <a:defRPr/>
            </a:pPr>
            <a:r>
              <a:rPr lang="en-US" sz="2800" dirty="0"/>
              <a:t>For finding relatively smooth RMW, interpolated cubically to finer grid (</a:t>
            </a:r>
            <a:r>
              <a:rPr lang="el-GR" sz="2800" dirty="0"/>
              <a:t>Δ</a:t>
            </a:r>
            <a:r>
              <a:rPr lang="en-US" sz="2800" dirty="0"/>
              <a:t>x=</a:t>
            </a:r>
            <a:r>
              <a:rPr lang="el-GR" sz="2800" dirty="0"/>
              <a:t>Δ</a:t>
            </a:r>
            <a:r>
              <a:rPr lang="en-US" sz="2800" dirty="0"/>
              <a:t>y=500 m).</a:t>
            </a:r>
          </a:p>
          <a:p>
            <a:pPr eaLnBrk="1" hangingPunct="1">
              <a:spcAft>
                <a:spcPts val="1200"/>
              </a:spcAft>
              <a:defRPr/>
            </a:pPr>
            <a:r>
              <a:rPr lang="en-US" sz="2800" dirty="0"/>
              <a:t>Placed Cartesian data in 500m radial bins and azimuthally averaged.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descr="ivan7_tan_ave"/>
          <p:cNvPicPr>
            <a:picLocks noChangeAspect="1" noChangeArrowheads="1"/>
          </p:cNvPicPr>
          <p:nvPr/>
        </p:nvPicPr>
        <p:blipFill>
          <a:blip r:embed="rId2" cstate="print"/>
          <a:srcRect/>
          <a:stretch>
            <a:fillRect/>
          </a:stretch>
        </p:blipFill>
        <p:spPr bwMode="auto">
          <a:xfrm>
            <a:off x="0" y="0"/>
            <a:ext cx="4606925" cy="3454400"/>
          </a:xfrm>
          <a:prstGeom prst="rect">
            <a:avLst/>
          </a:prstGeom>
          <a:noFill/>
          <a:ln w="9525">
            <a:noFill/>
            <a:miter lim="800000"/>
            <a:headEnd/>
            <a:tailEnd/>
          </a:ln>
        </p:spPr>
      </p:pic>
      <p:pic>
        <p:nvPicPr>
          <p:cNvPr id="14339" name="Picture 3" descr="ivan14_tan_ave"/>
          <p:cNvPicPr>
            <a:picLocks noChangeAspect="1" noChangeArrowheads="1"/>
          </p:cNvPicPr>
          <p:nvPr/>
        </p:nvPicPr>
        <p:blipFill>
          <a:blip r:embed="rId3" cstate="print"/>
          <a:srcRect/>
          <a:stretch>
            <a:fillRect/>
          </a:stretch>
        </p:blipFill>
        <p:spPr bwMode="auto">
          <a:xfrm>
            <a:off x="4537075" y="0"/>
            <a:ext cx="4606925" cy="3455988"/>
          </a:xfrm>
          <a:prstGeom prst="rect">
            <a:avLst/>
          </a:prstGeom>
          <a:noFill/>
          <a:ln w="9525">
            <a:noFill/>
            <a:miter lim="800000"/>
            <a:headEnd/>
            <a:tailEnd/>
          </a:ln>
        </p:spPr>
      </p:pic>
      <p:pic>
        <p:nvPicPr>
          <p:cNvPr id="14340" name="Picture 4" descr="ivan7_M"/>
          <p:cNvPicPr>
            <a:picLocks noChangeAspect="1" noChangeArrowheads="1"/>
          </p:cNvPicPr>
          <p:nvPr/>
        </p:nvPicPr>
        <p:blipFill>
          <a:blip r:embed="rId4" cstate="print"/>
          <a:srcRect/>
          <a:stretch>
            <a:fillRect/>
          </a:stretch>
        </p:blipFill>
        <p:spPr bwMode="auto">
          <a:xfrm>
            <a:off x="0" y="3403600"/>
            <a:ext cx="4606925" cy="3454400"/>
          </a:xfrm>
          <a:prstGeom prst="rect">
            <a:avLst/>
          </a:prstGeom>
          <a:noFill/>
          <a:ln w="9525">
            <a:noFill/>
            <a:miter lim="800000"/>
            <a:headEnd/>
            <a:tailEnd/>
          </a:ln>
        </p:spPr>
      </p:pic>
      <p:pic>
        <p:nvPicPr>
          <p:cNvPr id="14341" name="Picture 5" descr="ivan14_M"/>
          <p:cNvPicPr>
            <a:picLocks noChangeAspect="1" noChangeArrowheads="1"/>
          </p:cNvPicPr>
          <p:nvPr/>
        </p:nvPicPr>
        <p:blipFill>
          <a:blip r:embed="rId5" cstate="print"/>
          <a:srcRect/>
          <a:stretch>
            <a:fillRect/>
          </a:stretch>
        </p:blipFill>
        <p:spPr bwMode="auto">
          <a:xfrm>
            <a:off x="4537075" y="3403600"/>
            <a:ext cx="4606925" cy="345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eminar_120909">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emplate>
  <TotalTime>16796</TotalTime>
  <Words>2108</Words>
  <Application>Microsoft Macintosh PowerPoint</Application>
  <PresentationFormat>On-screen Show (4:3)</PresentationFormat>
  <Paragraphs>201</Paragraphs>
  <Slides>77</Slides>
  <Notes>5</Notes>
  <HiddenSlides>0</HiddenSlides>
  <MMClips>0</MMClips>
  <ScaleCrop>false</ScaleCrop>
  <HeadingPairs>
    <vt:vector size="6" baseType="variant">
      <vt:variant>
        <vt:lpstr>Design Template</vt:lpstr>
      </vt:variant>
      <vt:variant>
        <vt:i4>2</vt:i4>
      </vt:variant>
      <vt:variant>
        <vt:lpstr>Embedded OLE Servers</vt:lpstr>
      </vt:variant>
      <vt:variant>
        <vt:i4>1</vt:i4>
      </vt:variant>
      <vt:variant>
        <vt:lpstr>Slide Titles</vt:lpstr>
      </vt:variant>
      <vt:variant>
        <vt:i4>77</vt:i4>
      </vt:variant>
    </vt:vector>
  </HeadingPairs>
  <TitlesOfParts>
    <vt:vector size="80" baseType="lpstr">
      <vt:lpstr>seminar_120909</vt:lpstr>
      <vt:lpstr>Apex</vt:lpstr>
      <vt:lpstr>Equation</vt:lpstr>
      <vt:lpstr>The Vertical Structure of Tangential Winds in Tropical Cyclones: Observations, Theory, and Numerical Simulations</vt:lpstr>
      <vt:lpstr>Motivating Questions</vt:lpstr>
      <vt:lpstr>But Why Should We Care?</vt:lpstr>
      <vt:lpstr>Slide 4</vt:lpstr>
      <vt:lpstr>Slide 5</vt:lpstr>
      <vt:lpstr>Some More Specific Questions</vt:lpstr>
      <vt:lpstr>The 3 Conventional Wisdoms of Vertical Structure</vt:lpstr>
      <vt:lpstr>Observations</vt:lpstr>
      <vt:lpstr>Slide 9</vt:lpstr>
      <vt:lpstr>Slide 10</vt:lpstr>
      <vt:lpstr>Slide 11</vt:lpstr>
      <vt:lpstr>Slide 12</vt:lpstr>
      <vt:lpstr>Slide 13</vt:lpstr>
      <vt:lpstr>Slide 14</vt:lpstr>
      <vt:lpstr>Slide 15</vt:lpstr>
      <vt:lpstr>Slide 16</vt:lpstr>
      <vt:lpstr>Emanuel’s (1986) Theory</vt:lpstr>
      <vt:lpstr>Example from Emanuel (1986)</vt:lpstr>
      <vt:lpstr>Theory vs. Observations</vt:lpstr>
      <vt:lpstr>Theory vs. Observations</vt:lpstr>
      <vt:lpstr>At what rate do the maximum winds decay with height?</vt:lpstr>
      <vt:lpstr>Slide 22</vt:lpstr>
      <vt:lpstr>The Limitations of Observations and Theory</vt:lpstr>
      <vt:lpstr>Idealized Hurricane Simulations</vt:lpstr>
      <vt:lpstr>Slide 25</vt:lpstr>
      <vt:lpstr>Slide 26</vt:lpstr>
      <vt:lpstr>Slide 27</vt:lpstr>
      <vt:lpstr>Slide 28</vt:lpstr>
      <vt:lpstr>Slide 29</vt:lpstr>
      <vt:lpstr>Slide 30</vt:lpstr>
      <vt:lpstr>Evaluation of Slantwise Moist Neutrality</vt:lpstr>
      <vt:lpstr>Slide 32</vt:lpstr>
      <vt:lpstr>Slide 33</vt:lpstr>
      <vt:lpstr>Evaluation of Gradient Wind Balance</vt:lpstr>
      <vt:lpstr>Slide 35</vt:lpstr>
      <vt:lpstr>Slide 36</vt:lpstr>
      <vt:lpstr>Slide 37</vt:lpstr>
      <vt:lpstr>Slide 38</vt:lpstr>
      <vt:lpstr>Slide 39</vt:lpstr>
      <vt:lpstr>The Influence of Intensity on Unbalanced Winds</vt:lpstr>
      <vt:lpstr>The Influence of Intensity on Unbalanced Winds</vt:lpstr>
      <vt:lpstr>Slide 42</vt:lpstr>
      <vt:lpstr>Slide 43</vt:lpstr>
      <vt:lpstr>Slide 44</vt:lpstr>
      <vt:lpstr>Slide 45</vt:lpstr>
      <vt:lpstr>Slide 46</vt:lpstr>
      <vt:lpstr>A Different Topic: The Warm Core</vt:lpstr>
      <vt:lpstr>Where is the height of the warm core?</vt:lpstr>
      <vt:lpstr>Slide 49</vt:lpstr>
      <vt:lpstr>Slide 50</vt:lpstr>
      <vt:lpstr>Slide 51</vt:lpstr>
      <vt:lpstr>Slide 52</vt:lpstr>
      <vt:lpstr>Slide 53</vt:lpstr>
      <vt:lpstr>So who is correct? And does it matter?</vt:lpstr>
      <vt:lpstr>Slide 55</vt:lpstr>
      <vt:lpstr>Slide 56</vt:lpstr>
      <vt:lpstr>So who is correct? And does it matter?</vt:lpstr>
      <vt:lpstr>Slide 58</vt:lpstr>
      <vt:lpstr>Slide 59</vt:lpstr>
      <vt:lpstr>Slide 60</vt:lpstr>
      <vt:lpstr>Slide 61</vt:lpstr>
      <vt:lpstr>Slide 62</vt:lpstr>
      <vt:lpstr>Summary and Conclusions</vt:lpstr>
      <vt:lpstr>More Conclusions</vt:lpstr>
      <vt:lpstr>Even More Conclusions</vt:lpstr>
      <vt:lpstr>Slide 66</vt:lpstr>
      <vt:lpstr>Extra Slides</vt:lpstr>
      <vt:lpstr>Slide 68</vt:lpstr>
      <vt:lpstr>Slide 69</vt:lpstr>
      <vt:lpstr>Why Does the RMW Slope Outwards with Height?</vt:lpstr>
      <vt:lpstr>In the context of Emanuel’s theory, we have shown that…</vt:lpstr>
      <vt:lpstr>Why is there a near-universal decay structure?</vt:lpstr>
      <vt:lpstr>Why is there a near-universal decay structure?</vt:lpstr>
      <vt:lpstr>Why is there a near-universal decay structure?</vt:lpstr>
      <vt:lpstr>Why is Neutrality Violated?</vt:lpstr>
      <vt:lpstr>Slide 76</vt:lpstr>
      <vt:lpstr>Slide 77</vt:lpstr>
    </vt:vector>
  </TitlesOfParts>
  <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Vertical Structure of Tangential Winds in Tropical Cyclones: Observations, Theory, and Numerical Simulations</dc:title>
  <dc:creator>Daniel Stern</dc:creator>
  <cp:lastModifiedBy>Daniel</cp:lastModifiedBy>
  <cp:revision>927</cp:revision>
  <dcterms:created xsi:type="dcterms:W3CDTF">2010-12-05T19:54:54Z</dcterms:created>
  <dcterms:modified xsi:type="dcterms:W3CDTF">2010-12-06T17:59:01Z</dcterms:modified>
</cp:coreProperties>
</file>