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56" r:id="rId4"/>
    <p:sldId id="258" r:id="rId5"/>
    <p:sldId id="270" r:id="rId6"/>
    <p:sldId id="278" r:id="rId7"/>
    <p:sldId id="280" r:id="rId8"/>
    <p:sldId id="261" r:id="rId9"/>
    <p:sldId id="271" r:id="rId10"/>
    <p:sldId id="262" r:id="rId11"/>
    <p:sldId id="272" r:id="rId12"/>
    <p:sldId id="264" r:id="rId13"/>
    <p:sldId id="273" r:id="rId14"/>
    <p:sldId id="265" r:id="rId15"/>
    <p:sldId id="282" r:id="rId16"/>
    <p:sldId id="266" r:id="rId17"/>
    <p:sldId id="274" r:id="rId18"/>
    <p:sldId id="275" r:id="rId19"/>
    <p:sldId id="276" r:id="rId20"/>
    <p:sldId id="277" r:id="rId21"/>
    <p:sldId id="267" r:id="rId22"/>
    <p:sldId id="281" r:id="rId23"/>
    <p:sldId id="283" r:id="rId24"/>
    <p:sldId id="28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5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3761E-6371-4A41-8883-172AA7FD70C7}" type="datetimeFigureOut">
              <a:rPr lang="en-US" smtClean="0"/>
              <a:t>8/25/16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A4A7B-E7E9-6A4D-8AE5-E9891695B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61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0894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0894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0894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C7B7-9A80-3645-BB9B-F25C04648045}" type="datetimeFigureOut">
              <a:rPr lang="en-US" smtClean="0"/>
              <a:t>8/25/16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CC7B1-6992-B542-988F-16AC3CD22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79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C7B7-9A80-3645-BB9B-F25C04648045}" type="datetimeFigureOut">
              <a:rPr lang="en-US" smtClean="0"/>
              <a:t>8/25/16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CC7B1-6992-B542-988F-16AC3CD22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86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C7B7-9A80-3645-BB9B-F25C04648045}" type="datetimeFigureOut">
              <a:rPr lang="en-US" smtClean="0"/>
              <a:t>8/25/16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CC7B1-6992-B542-988F-16AC3CD22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4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3F463-80F3-9F44-89D5-AB783CD17B87}" type="datetime1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8/25/16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992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6803F-342F-E44C-B1FA-E5B20A43D771}" type="datetime1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8/25/16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4362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C4E9-BB34-7940-A0D7-04BB67E01E07}" type="datetime1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8/25/16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5976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4E8F6-BD5F-8542-B13F-6170639E193E}" type="datetime1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8/25/16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5985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E873-6EE0-D042-9D28-A52C10FE28AF}" type="datetime1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8/25/16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5817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98C21-5544-2C4A-A77F-855CA774D2B4}" type="datetime1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8/25/16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915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E6B29-138C-B84F-9EF2-21B7863D721F}" type="datetime1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8/25/16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383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C71E-1DD9-2F44-83A1-7FF658CD2B55}" type="datetime1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8/25/16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9302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C7B7-9A80-3645-BB9B-F25C04648045}" type="datetimeFigureOut">
              <a:rPr lang="en-US" smtClean="0"/>
              <a:t>8/25/16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CC7B1-6992-B542-988F-16AC3CD22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4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A12B8BCD-5A28-A64D-88C4-F7BF429D6024}" type="datetime1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8/25/16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6815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37E3-BC0C-B043-9E1A-2633BDA2617A}" type="datetime1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8/25/16</a:t>
            </a:fld>
            <a:endParaRPr lang="en-US" dirty="0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1950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2E7E-3271-664B-AAD2-1648ABD2D138}" type="datetime1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8/25/16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899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DC271-599B-4458-A8C9-D933DCA04D46}" type="datetime1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/>
              <a:t>8/25/16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A16B-666D-4C1D-A17F-0F3BFE2396EA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836099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138703"/>
            <a:ext cx="7886700" cy="549275"/>
          </a:xfrm>
        </p:spPr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227C-B960-4D1E-929E-1B6468B2B5EF}" type="datetime1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/>
              <a:t>8/25/16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A16B-666D-4C1D-A17F-0F3BFE2396EA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972045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EA052-6ED5-44F0-AFE2-C97B1A20D2E4}" type="datetime1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/>
              <a:t>8/25/16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A16B-666D-4C1D-A17F-0F3BFE2396EA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987678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FAB9-17B1-4FD2-B673-00F504BDE34E}" type="datetime1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/>
              <a:t>8/25/16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A16B-666D-4C1D-A17F-0F3BFE2396EA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614928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43E1-CC1A-45D7-B752-EF80463F0CF6}" type="datetime1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/>
              <a:t>8/25/16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A16B-666D-4C1D-A17F-0F3BFE2396EA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491125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26B1-8D43-44A7-8A6E-8CA95308B158}" type="datetime1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/>
              <a:t>8/25/16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A16B-666D-4C1D-A17F-0F3BFE2396EA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894180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0E43-6BA3-429B-B255-6FC242E9BB6E}" type="datetime1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/>
              <a:t>8/25/16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A16B-666D-4C1D-A17F-0F3BFE2396EA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864221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C7B7-9A80-3645-BB9B-F25C04648045}" type="datetimeFigureOut">
              <a:rPr lang="en-US" smtClean="0"/>
              <a:t>8/25/16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CC7B1-6992-B542-988F-16AC3CD22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712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6101D-C540-4BDA-9CE0-2E26FE5646B9}" type="datetime1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/>
              <a:t>8/25/16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A16B-666D-4C1D-A17F-0F3BFE2396EA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098499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19C1-CCF0-4303-B594-8957BE291A61}" type="datetime1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/>
              <a:t>8/25/16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A16B-666D-4C1D-A17F-0F3BFE2396EA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8990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41353-0274-4440-B365-CF8704FE4503}" type="datetime1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/>
              <a:t>8/25/16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A16B-666D-4C1D-A17F-0F3BFE2396EA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9581717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5DB7-81FE-47F7-B046-FEF87FD8E160}" type="datetime1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/>
              <a:t>8/25/16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CA16B-666D-4C1D-A17F-0F3BFE2396EA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491858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C7B7-9A80-3645-BB9B-F25C04648045}" type="datetimeFigureOut">
              <a:rPr lang="en-US" smtClean="0"/>
              <a:t>8/25/16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CC7B1-6992-B542-988F-16AC3CD22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9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C7B7-9A80-3645-BB9B-F25C04648045}" type="datetimeFigureOut">
              <a:rPr lang="en-US" smtClean="0"/>
              <a:t>8/25/16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CC7B1-6992-B542-988F-16AC3CD22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3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C7B7-9A80-3645-BB9B-F25C04648045}" type="datetimeFigureOut">
              <a:rPr lang="en-US" smtClean="0"/>
              <a:t>8/25/16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CC7B1-6992-B542-988F-16AC3CD22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65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C7B7-9A80-3645-BB9B-F25C04648045}" type="datetimeFigureOut">
              <a:rPr lang="en-US" smtClean="0"/>
              <a:t>8/25/16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CC7B1-6992-B542-988F-16AC3CD22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80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C7B7-9A80-3645-BB9B-F25C04648045}" type="datetimeFigureOut">
              <a:rPr lang="en-US" smtClean="0"/>
              <a:t>8/25/16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CC7B1-6992-B542-988F-16AC3CD22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8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2C7B7-9A80-3645-BB9B-F25C04648045}" type="datetimeFigureOut">
              <a:rPr lang="en-US" smtClean="0"/>
              <a:t>8/25/16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CC7B1-6992-B542-988F-16AC3CD22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2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2C7B7-9A80-3645-BB9B-F25C04648045}" type="datetimeFigureOut">
              <a:rPr lang="en-US" smtClean="0"/>
              <a:t>8/25/16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CC7B1-6992-B542-988F-16AC3CD22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9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defTabSz="914400"/>
            <a:fld id="{591E9569-F8D6-2F43-8362-C6EEFF9A37F8}" type="datetime1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 defTabSz="914400"/>
              <a:t>8/25/16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defTabSz="914400"/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 defTabSz="914400"/>
              <a:t>‹#›</a:t>
            </a:fld>
            <a:endParaRPr lang="en-US" dirty="0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98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fld id="{6050D5CD-B2B1-43A9-B8FB-42CBB3AC8C18}" type="datetime1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defTabSz="914400" latinLnBrk="1"/>
              <a:t>8/25/16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latinLnBrk="1"/>
            <a:fld id="{00CCA16B-666D-4C1D-A17F-0F3BFE2396EA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defTabSz="914400"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884218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02092"/>
            <a:ext cx="7467600" cy="1143000"/>
          </a:xfrm>
        </p:spPr>
        <p:txBody>
          <a:bodyPr/>
          <a:lstStyle/>
          <a:p>
            <a:pPr algn="ctr"/>
            <a:r>
              <a:rPr lang="en-US" dirty="0"/>
              <a:t>Physics and Initialization Tests for H216: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Large-scale results and recommendations for H217</a:t>
            </a:r>
          </a:p>
        </p:txBody>
      </p:sp>
    </p:spTree>
    <p:extLst>
      <p:ext uri="{BB962C8B-B14F-4D97-AF65-F5344CB8AC3E}">
        <p14:creationId xmlns:p14="http://schemas.microsoft.com/office/powerpoint/2010/main" val="416542946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58201" cy="1143000"/>
          </a:xfrm>
        </p:spPr>
        <p:txBody>
          <a:bodyPr/>
          <a:lstStyle/>
          <a:p>
            <a:r>
              <a:rPr lang="en-US" dirty="0" smtClean="0"/>
              <a:t>INIT Results – AL </a:t>
            </a:r>
            <a:r>
              <a:rPr lang="en-US" dirty="0" err="1" smtClean="0"/>
              <a:t>Vmax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3968635" cy="4525963"/>
          </a:xfrm>
        </p:spPr>
        <p:txBody>
          <a:bodyPr/>
          <a:lstStyle/>
          <a:p>
            <a:r>
              <a:rPr lang="en-US" dirty="0" smtClean="0"/>
              <a:t>Blending &amp; VI significantly help </a:t>
            </a:r>
            <a:r>
              <a:rPr lang="en-US" dirty="0" err="1" smtClean="0"/>
              <a:t>Vmax</a:t>
            </a:r>
            <a:r>
              <a:rPr lang="en-US" dirty="0" smtClean="0"/>
              <a:t> by reducing </a:t>
            </a:r>
            <a:r>
              <a:rPr lang="en-US" dirty="0" err="1" smtClean="0"/>
              <a:t>spindown</a:t>
            </a:r>
            <a:r>
              <a:rPr lang="en-US" dirty="0" smtClean="0"/>
              <a:t> &amp; bias (strong storms)</a:t>
            </a:r>
          </a:p>
          <a:p>
            <a:endParaRPr lang="en-US" dirty="0"/>
          </a:p>
          <a:p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Increasing the blending threshold to 65 </a:t>
            </a:r>
            <a:r>
              <a:rPr lang="en-US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kt</a:t>
            </a:r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has a significant positive impact on short-medium term intensity</a:t>
            </a:r>
            <a:endParaRPr lang="en-US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10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27589" y="1366867"/>
            <a:ext cx="3855984" cy="4987631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4" name="Picture 3" descr="fig_ALAL2014_bi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34" y="1650336"/>
            <a:ext cx="3022600" cy="2184908"/>
          </a:xfrm>
          <a:prstGeom prst="rect">
            <a:avLst/>
          </a:prstGeom>
        </p:spPr>
      </p:pic>
      <p:pic>
        <p:nvPicPr>
          <p:cNvPr id="8" name="Picture 7" descr="fig_ALAL2014_si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34" y="3941255"/>
            <a:ext cx="3022600" cy="218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9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58201" cy="1143000"/>
          </a:xfrm>
        </p:spPr>
        <p:txBody>
          <a:bodyPr/>
          <a:lstStyle/>
          <a:p>
            <a:r>
              <a:rPr lang="en-US" dirty="0" smtClean="0"/>
              <a:t>INIT Results – EP </a:t>
            </a:r>
            <a:r>
              <a:rPr lang="en-US" dirty="0" err="1" smtClean="0"/>
              <a:t>Vmax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3968635" cy="4525963"/>
          </a:xfrm>
        </p:spPr>
        <p:txBody>
          <a:bodyPr/>
          <a:lstStyle/>
          <a:p>
            <a:r>
              <a:rPr lang="en-US" dirty="0" smtClean="0"/>
              <a:t>VI significantly helps </a:t>
            </a:r>
            <a:r>
              <a:rPr lang="en-US" dirty="0" err="1" smtClean="0"/>
              <a:t>Vmax</a:t>
            </a:r>
            <a:r>
              <a:rPr lang="en-US" dirty="0" smtClean="0"/>
              <a:t> by reducing bias (strong storms)</a:t>
            </a:r>
          </a:p>
          <a:p>
            <a:endParaRPr lang="en-US" dirty="0"/>
          </a:p>
          <a:p>
            <a:r>
              <a:rPr lang="en-US" dirty="0" smtClean="0"/>
              <a:t>Increasing the blending threshold to 65 </a:t>
            </a:r>
            <a:r>
              <a:rPr lang="en-US" dirty="0" err="1" smtClean="0"/>
              <a:t>kt</a:t>
            </a:r>
            <a:r>
              <a:rPr lang="en-US" dirty="0" smtClean="0"/>
              <a:t> has NO impact on intensity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11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27589" y="1366867"/>
            <a:ext cx="3855984" cy="4987631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6" name="Picture 5" descr="fig_EPAL2014_bi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34" y="1633624"/>
            <a:ext cx="3022600" cy="2184908"/>
          </a:xfrm>
          <a:prstGeom prst="rect">
            <a:avLst/>
          </a:prstGeom>
        </p:spPr>
      </p:pic>
      <p:pic>
        <p:nvPicPr>
          <p:cNvPr id="9" name="Picture 8" descr="fig_EPAL2014_si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964" y="3935516"/>
            <a:ext cx="3022600" cy="218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53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 Results – AL &amp; EP track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3968635" cy="4525963"/>
          </a:xfrm>
        </p:spPr>
        <p:txBody>
          <a:bodyPr/>
          <a:lstStyle/>
          <a:p>
            <a:r>
              <a:rPr lang="en-US" dirty="0" smtClean="0"/>
              <a:t>VI helps the track in the Atlantic, but not much in the Pacific</a:t>
            </a:r>
          </a:p>
          <a:p>
            <a:endParaRPr lang="en-US" dirty="0"/>
          </a:p>
          <a:p>
            <a:r>
              <a:rPr lang="en-US" dirty="0" smtClean="0"/>
              <a:t>Increasing blending threshold to 65 </a:t>
            </a:r>
            <a:r>
              <a:rPr lang="en-US" dirty="0" err="1" smtClean="0"/>
              <a:t>kt</a:t>
            </a:r>
            <a:r>
              <a:rPr lang="en-US" dirty="0" smtClean="0"/>
              <a:t> has no net impact on track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12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27589" y="1366867"/>
            <a:ext cx="3855984" cy="4987631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8" name="Picture 7" descr="fig_ALAL2014_st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235" y="1650336"/>
            <a:ext cx="3022600" cy="2184908"/>
          </a:xfrm>
          <a:prstGeom prst="rect">
            <a:avLst/>
          </a:prstGeom>
        </p:spPr>
      </p:pic>
      <p:pic>
        <p:nvPicPr>
          <p:cNvPr id="10" name="Picture 9" descr="fig_EPAL2014_st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235" y="3918804"/>
            <a:ext cx="3022600" cy="21849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63843" y="2957104"/>
            <a:ext cx="751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3843" y="5248581"/>
            <a:ext cx="751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10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126373" cy="1143000"/>
          </a:xfrm>
        </p:spPr>
        <p:txBody>
          <a:bodyPr/>
          <a:lstStyle/>
          <a:p>
            <a:r>
              <a:rPr lang="en-US" dirty="0" smtClean="0"/>
              <a:t>INIT Results – AL &amp; EP R34 bias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137776" cy="4525963"/>
          </a:xfrm>
        </p:spPr>
        <p:txBody>
          <a:bodyPr/>
          <a:lstStyle/>
          <a:p>
            <a:r>
              <a:rPr lang="en-US" dirty="0" smtClean="0"/>
              <a:t>EP &amp; to some extent AL have a very large R34 bias</a:t>
            </a:r>
          </a:p>
          <a:p>
            <a:endParaRPr lang="en-US" dirty="0"/>
          </a:p>
          <a:p>
            <a:r>
              <a:rPr lang="en-US" dirty="0" smtClean="0"/>
              <a:t>Correcting EP </a:t>
            </a:r>
            <a:r>
              <a:rPr lang="en-US" dirty="0" err="1" smtClean="0"/>
              <a:t>Vmax</a:t>
            </a:r>
            <a:r>
              <a:rPr lang="en-US" dirty="0" smtClean="0"/>
              <a:t> bias appears to screw up wind radii.  Can we fix this?</a:t>
            </a:r>
          </a:p>
          <a:p>
            <a:endParaRPr lang="en-US" dirty="0"/>
          </a:p>
          <a:p>
            <a:r>
              <a:rPr lang="en-US" dirty="0" smtClean="0"/>
              <a:t>Increasing blending threshold helps AL R34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13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27589" y="1366867"/>
            <a:ext cx="3855984" cy="4987631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4" name="Picture 3" descr="fig_ALAL2014_m34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235" y="1614046"/>
            <a:ext cx="3022600" cy="21849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63843" y="2957104"/>
            <a:ext cx="751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fig_EPAL2014_m34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192" y="3935516"/>
            <a:ext cx="3022600" cy="21849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63843" y="5248581"/>
            <a:ext cx="751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03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en-US" dirty="0" smtClean="0"/>
              <a:t>COAC results – RMW &amp; </a:t>
            </a:r>
            <a:r>
              <a:rPr lang="en-US" dirty="0" err="1" smtClean="0"/>
              <a:t>Vmax</a:t>
            </a:r>
            <a:r>
              <a:rPr lang="en-US" dirty="0" smtClean="0"/>
              <a:t> bias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14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27589" y="1366867"/>
            <a:ext cx="3855984" cy="4987631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4" name="Picture 3" descr="fig_ALAL2014_rmw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360" y="1650336"/>
            <a:ext cx="3022600" cy="2176272"/>
          </a:xfrm>
          <a:prstGeom prst="rect">
            <a:avLst/>
          </a:prstGeom>
        </p:spPr>
      </p:pic>
      <p:pic>
        <p:nvPicPr>
          <p:cNvPr id="6" name="Picture 5" descr="fig_ALAL2014_bi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360" y="3941255"/>
            <a:ext cx="3022600" cy="2184908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3968635" cy="4525963"/>
          </a:xfrm>
        </p:spPr>
        <p:txBody>
          <a:bodyPr/>
          <a:lstStyle/>
          <a:p>
            <a:r>
              <a:rPr lang="en-US" dirty="0" smtClean="0"/>
              <a:t>Decreasing COAC (mixing length) from H215 to H216 reduced </a:t>
            </a:r>
            <a:r>
              <a:rPr lang="en-US" dirty="0" err="1" smtClean="0"/>
              <a:t>Vmax</a:t>
            </a:r>
            <a:r>
              <a:rPr lang="en-US" dirty="0" smtClean="0"/>
              <a:t> &amp; RMW bias</a:t>
            </a:r>
          </a:p>
          <a:p>
            <a:endParaRPr lang="en-US" dirty="0"/>
          </a:p>
          <a:p>
            <a:r>
              <a:rPr lang="en-US" dirty="0" smtClean="0"/>
              <a:t>Further decreases to COAC are very useful IF we reduce the </a:t>
            </a:r>
            <a:r>
              <a:rPr lang="en-US" dirty="0" err="1" smtClean="0"/>
              <a:t>timestep</a:t>
            </a:r>
            <a:r>
              <a:rPr lang="en-US" dirty="0" smtClean="0"/>
              <a:t> as well (cut in half)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314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dirty="0" smtClean="0"/>
              <a:t>COAC results – </a:t>
            </a:r>
            <a:r>
              <a:rPr lang="en-US" dirty="0" err="1" smtClean="0"/>
              <a:t>Vmax</a:t>
            </a:r>
            <a:r>
              <a:rPr lang="en-US" dirty="0" smtClean="0"/>
              <a:t> skill &amp; error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3968635" cy="4525963"/>
          </a:xfrm>
        </p:spPr>
        <p:txBody>
          <a:bodyPr/>
          <a:lstStyle/>
          <a:p>
            <a:r>
              <a:rPr lang="en-US" dirty="0" smtClean="0"/>
              <a:t>Decreasing COAC (mixing length) from H215 to H216 reduced </a:t>
            </a:r>
            <a:r>
              <a:rPr lang="en-US" dirty="0" err="1" smtClean="0"/>
              <a:t>Vmax</a:t>
            </a:r>
            <a:r>
              <a:rPr lang="en-US" dirty="0" smtClean="0"/>
              <a:t> &amp; RMW bias</a:t>
            </a:r>
          </a:p>
          <a:p>
            <a:endParaRPr lang="en-US" dirty="0"/>
          </a:p>
          <a:p>
            <a:r>
              <a:rPr lang="en-US" dirty="0" smtClean="0"/>
              <a:t>Further decreases to COAC are very useful IF we reduce the </a:t>
            </a:r>
            <a:r>
              <a:rPr lang="en-US" dirty="0" err="1" smtClean="0"/>
              <a:t>timestep</a:t>
            </a:r>
            <a:r>
              <a:rPr lang="en-US" dirty="0" smtClean="0"/>
              <a:t> as well (cut in half)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15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27589" y="1366867"/>
            <a:ext cx="3855984" cy="4987631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8" name="Picture 7" descr="fig_ALAL2014_si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762" y="1635058"/>
            <a:ext cx="2959198" cy="2139077"/>
          </a:xfrm>
          <a:prstGeom prst="rect">
            <a:avLst/>
          </a:prstGeom>
        </p:spPr>
      </p:pic>
      <p:pic>
        <p:nvPicPr>
          <p:cNvPr id="9" name="Picture 8" descr="fig_ALAL2014_wi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762" y="3905154"/>
            <a:ext cx="2986052" cy="215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59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dirty="0" smtClean="0"/>
              <a:t>Physics test – RMW &amp; </a:t>
            </a:r>
            <a:r>
              <a:rPr lang="en-US" dirty="0" err="1" smtClean="0"/>
              <a:t>Vmax</a:t>
            </a:r>
            <a:r>
              <a:rPr lang="en-US" dirty="0" smtClean="0"/>
              <a:t> bias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3968635" cy="4525963"/>
          </a:xfrm>
        </p:spPr>
        <p:txBody>
          <a:bodyPr/>
          <a:lstStyle/>
          <a:p>
            <a:r>
              <a:rPr lang="en-US" dirty="0" smtClean="0"/>
              <a:t>PBL, COAC, and Cd/</a:t>
            </a:r>
            <a:r>
              <a:rPr lang="en-US" dirty="0" err="1" smtClean="0"/>
              <a:t>Ch</a:t>
            </a:r>
            <a:r>
              <a:rPr lang="en-US" dirty="0" smtClean="0"/>
              <a:t> change all reduced </a:t>
            </a:r>
            <a:r>
              <a:rPr lang="en-US" dirty="0" err="1" smtClean="0"/>
              <a:t>Vmax</a:t>
            </a:r>
            <a:r>
              <a:rPr lang="en-US" dirty="0" smtClean="0"/>
              <a:t> and RMW bias</a:t>
            </a:r>
          </a:p>
          <a:p>
            <a:endParaRPr lang="en-US" dirty="0"/>
          </a:p>
          <a:p>
            <a:r>
              <a:rPr lang="en-US" dirty="0" smtClean="0"/>
              <a:t>RMW bias still larger at analysis time than at 6h for all tests &amp; remains positive throughout forecast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16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27589" y="1366867"/>
            <a:ext cx="3855984" cy="4987631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6" name="Picture 5" descr="fig_ALAL2014_bia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3968042"/>
            <a:ext cx="3022600" cy="2184908"/>
          </a:xfrm>
          <a:prstGeom prst="rect">
            <a:avLst/>
          </a:prstGeom>
        </p:spPr>
      </p:pic>
      <p:pic>
        <p:nvPicPr>
          <p:cNvPr id="10" name="Picture 9" descr="fig_ALAL2014_rmw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1634522"/>
            <a:ext cx="3022600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88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dirty="0" smtClean="0"/>
              <a:t>Physics test – </a:t>
            </a:r>
            <a:r>
              <a:rPr lang="en-US" dirty="0" err="1" smtClean="0"/>
              <a:t>Vmax</a:t>
            </a:r>
            <a:r>
              <a:rPr lang="en-US" dirty="0" smtClean="0"/>
              <a:t> skill &amp; error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3968635" cy="4525963"/>
          </a:xfrm>
        </p:spPr>
        <p:txBody>
          <a:bodyPr/>
          <a:lstStyle/>
          <a:p>
            <a:r>
              <a:rPr lang="en-US" dirty="0" smtClean="0"/>
              <a:t>COAC, and Cd/</a:t>
            </a:r>
            <a:r>
              <a:rPr lang="en-US" dirty="0" err="1" smtClean="0"/>
              <a:t>Ch</a:t>
            </a:r>
            <a:r>
              <a:rPr lang="en-US" dirty="0" smtClean="0"/>
              <a:t> change positively impacted </a:t>
            </a:r>
            <a:r>
              <a:rPr lang="en-US" dirty="0" err="1" smtClean="0"/>
              <a:t>Vmax</a:t>
            </a:r>
            <a:r>
              <a:rPr lang="en-US" dirty="0" smtClean="0"/>
              <a:t> error/skill</a:t>
            </a:r>
          </a:p>
          <a:p>
            <a:endParaRPr lang="en-US" dirty="0"/>
          </a:p>
          <a:p>
            <a:r>
              <a:rPr lang="en-US" dirty="0" smtClean="0"/>
              <a:t>PBL change made </a:t>
            </a:r>
            <a:r>
              <a:rPr lang="en-US" dirty="0" err="1" smtClean="0"/>
              <a:t>Vmax</a:t>
            </a:r>
            <a:r>
              <a:rPr lang="en-US" dirty="0" smtClean="0"/>
              <a:t> error slightly worse, suggesting some work to do there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17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27589" y="1366867"/>
            <a:ext cx="3855984" cy="4987631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4" name="Picture 3" descr="fig_ALAL2014_si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1645846"/>
            <a:ext cx="3022600" cy="2184908"/>
          </a:xfrm>
          <a:prstGeom prst="rect">
            <a:avLst/>
          </a:prstGeom>
        </p:spPr>
      </p:pic>
      <p:pic>
        <p:nvPicPr>
          <p:cNvPr id="8" name="Picture 7" descr="fig_ALAL2014_wi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3941255"/>
            <a:ext cx="3022600" cy="218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61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dirty="0" smtClean="0"/>
              <a:t>Physics test – track &amp; 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3968635" cy="4525963"/>
          </a:xfrm>
        </p:spPr>
        <p:txBody>
          <a:bodyPr/>
          <a:lstStyle/>
          <a:p>
            <a:r>
              <a:rPr lang="en-US" dirty="0" smtClean="0"/>
              <a:t>All changes slightly improved the track</a:t>
            </a:r>
          </a:p>
          <a:p>
            <a:endParaRPr lang="en-US" dirty="0"/>
          </a:p>
          <a:p>
            <a:r>
              <a:rPr lang="en-US" dirty="0" smtClean="0"/>
              <a:t>PBL change appears to have worsened R34 bias, whereas Cd/</a:t>
            </a:r>
            <a:r>
              <a:rPr lang="en-US" dirty="0" err="1" smtClean="0"/>
              <a:t>Ch</a:t>
            </a:r>
            <a:r>
              <a:rPr lang="en-US" dirty="0" smtClean="0"/>
              <a:t> change improved it</a:t>
            </a:r>
          </a:p>
          <a:p>
            <a:endParaRPr lang="en-US" dirty="0"/>
          </a:p>
          <a:p>
            <a:r>
              <a:rPr lang="en-US" dirty="0" smtClean="0"/>
              <a:t>All experiments have LARGE 0-h bias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18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27589" y="1366867"/>
            <a:ext cx="3855984" cy="4987631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9" name="Picture 8" descr="fig_ALAL2014_st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1634522"/>
            <a:ext cx="3022600" cy="2184908"/>
          </a:xfrm>
          <a:prstGeom prst="rect">
            <a:avLst/>
          </a:prstGeom>
        </p:spPr>
      </p:pic>
      <p:pic>
        <p:nvPicPr>
          <p:cNvPr id="10" name="Picture 9" descr="fig_ALAL2014_m34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3941255"/>
            <a:ext cx="3022600" cy="218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0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 – RMW bias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7964136" cy="4525963"/>
          </a:xfrm>
        </p:spPr>
        <p:txBody>
          <a:bodyPr/>
          <a:lstStyle/>
          <a:p>
            <a:r>
              <a:rPr lang="en-US" dirty="0" smtClean="0"/>
              <a:t>VI making correct adjustments, but error evolution suggests </a:t>
            </a:r>
            <a:r>
              <a:rPr lang="en-US" i="1" dirty="0" smtClean="0"/>
              <a:t>something</a:t>
            </a:r>
            <a:r>
              <a:rPr lang="en-US" dirty="0" smtClean="0"/>
              <a:t> in initialization is the culprit</a:t>
            </a:r>
          </a:p>
          <a:p>
            <a:r>
              <a:rPr lang="en-US" dirty="0" smtClean="0"/>
              <a:t>This </a:t>
            </a:r>
            <a:r>
              <a:rPr lang="en-US" dirty="0"/>
              <a:t>could be a result of how VI uses the global fields in the first guess process – </a:t>
            </a:r>
            <a:r>
              <a:rPr lang="en-US" dirty="0" smtClean="0"/>
              <a:t>could argue for D1 warm start &amp; cycling</a:t>
            </a:r>
          </a:p>
          <a:p>
            <a:r>
              <a:rPr lang="en-US" dirty="0" smtClean="0"/>
              <a:t>H216 physics changes examined so far improve RMW bias, but H216 is worse than H215.  Why?  SAS?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19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3737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236751" cy="4525963"/>
          </a:xfrm>
        </p:spPr>
        <p:txBody>
          <a:bodyPr/>
          <a:lstStyle/>
          <a:p>
            <a:r>
              <a:rPr lang="en-US" dirty="0" smtClean="0"/>
              <a:t>Understand causes of HWRF inner-core size bias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Document impacts of vortex initialization and blending have not been documented</a:t>
            </a:r>
          </a:p>
          <a:p>
            <a:endParaRPr lang="en-US" dirty="0"/>
          </a:p>
          <a:p>
            <a:r>
              <a:rPr lang="en-US" dirty="0" smtClean="0"/>
              <a:t>Document individual impacts of H216 upgrades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878024" y="1196778"/>
            <a:ext cx="3847200" cy="4140545"/>
            <a:chOff x="5025288" y="1288803"/>
            <a:chExt cx="3847200" cy="4140545"/>
          </a:xfrm>
        </p:grpSpPr>
        <p:sp>
          <p:nvSpPr>
            <p:cNvPr id="10" name="Rounded Rectangle 9"/>
            <p:cNvSpPr/>
            <p:nvPr/>
          </p:nvSpPr>
          <p:spPr>
            <a:xfrm>
              <a:off x="5025288" y="1288803"/>
              <a:ext cx="3847200" cy="4140545"/>
            </a:xfrm>
            <a:prstGeom prst="round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154183" y="1600201"/>
              <a:ext cx="3450336" cy="3499400"/>
              <a:chOff x="5650992" y="914400"/>
              <a:chExt cx="5724144" cy="530352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893" t="13330" r="-52" b="9333"/>
              <a:stretch/>
            </p:blipFill>
            <p:spPr>
              <a:xfrm>
                <a:off x="5650992" y="914400"/>
                <a:ext cx="5724144" cy="5303520"/>
              </a:xfrm>
              <a:prstGeom prst="rect">
                <a:avLst/>
              </a:prstGeom>
            </p:spPr>
          </p:pic>
          <p:sp>
            <p:nvSpPr>
              <p:cNvPr id="8" name="Donut 7"/>
              <p:cNvSpPr/>
              <p:nvPr/>
            </p:nvSpPr>
            <p:spPr>
              <a:xfrm>
                <a:off x="7924800" y="3055160"/>
                <a:ext cx="832104" cy="832104"/>
              </a:xfrm>
              <a:prstGeom prst="donut">
                <a:avLst>
                  <a:gd name="adj" fmla="val 1013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5019893" y="5535046"/>
            <a:ext cx="3571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H215: Analysis 10-m winds and RMW vs. observed RMW in </a:t>
            </a:r>
            <a:r>
              <a:rPr lang="en-US" dirty="0" err="1" smtClean="0"/>
              <a:t>Edouard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39672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dirty="0" smtClean="0"/>
              <a:t>Recap – considerations for H217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214771" cy="4525963"/>
          </a:xfrm>
        </p:spPr>
        <p:txBody>
          <a:bodyPr/>
          <a:lstStyle/>
          <a:p>
            <a:r>
              <a:rPr lang="en-US" dirty="0" smtClean="0"/>
              <a:t>Results so far suggest 65-kt blending threshold is appropriate </a:t>
            </a:r>
            <a:r>
              <a:rPr lang="en-US" b="1" dirty="0" smtClean="0"/>
              <a:t>(AL intensity!)</a:t>
            </a:r>
            <a:endParaRPr lang="en-US" b="1" dirty="0"/>
          </a:p>
          <a:p>
            <a:r>
              <a:rPr lang="en-US" dirty="0" smtClean="0"/>
              <a:t>PBL tuning needed </a:t>
            </a:r>
            <a:r>
              <a:rPr lang="en-US" dirty="0" smtClean="0"/>
              <a:t>R34 </a:t>
            </a:r>
            <a:r>
              <a:rPr lang="en-US" dirty="0" err="1" smtClean="0"/>
              <a:t>Vmax</a:t>
            </a:r>
            <a:r>
              <a:rPr lang="en-US" dirty="0" smtClean="0"/>
              <a:t> errors</a:t>
            </a:r>
          </a:p>
          <a:p>
            <a:r>
              <a:rPr lang="en-US" dirty="0" smtClean="0"/>
              <a:t>Reducing </a:t>
            </a:r>
            <a:r>
              <a:rPr lang="en-US" dirty="0" smtClean="0"/>
              <a:t>COAC and </a:t>
            </a:r>
            <a:r>
              <a:rPr lang="en-US" dirty="0" err="1" smtClean="0"/>
              <a:t>timestep</a:t>
            </a:r>
            <a:r>
              <a:rPr lang="en-US" dirty="0" smtClean="0"/>
              <a:t> combined appears to </a:t>
            </a:r>
            <a:r>
              <a:rPr lang="en-US" i="1" dirty="0" smtClean="0"/>
              <a:t>significantly</a:t>
            </a:r>
            <a:r>
              <a:rPr lang="en-US" dirty="0" smtClean="0"/>
              <a:t> improve </a:t>
            </a:r>
            <a:r>
              <a:rPr lang="en-US" dirty="0" err="1" smtClean="0"/>
              <a:t>Vmax</a:t>
            </a:r>
            <a:endParaRPr lang="en-US" dirty="0" smtClean="0"/>
          </a:p>
          <a:p>
            <a:r>
              <a:rPr lang="en-US" dirty="0" smtClean="0"/>
              <a:t>Warm start &amp; cycling of D1?</a:t>
            </a:r>
          </a:p>
          <a:p>
            <a:r>
              <a:rPr lang="en-US" dirty="0"/>
              <a:t>Compare RMW bias in HWRF and HNMMB</a:t>
            </a:r>
          </a:p>
          <a:p>
            <a:r>
              <a:rPr lang="en-US" dirty="0" smtClean="0"/>
              <a:t>Relationship </a:t>
            </a:r>
            <a:r>
              <a:rPr lang="en-US" dirty="0" smtClean="0"/>
              <a:t>between </a:t>
            </a:r>
            <a:r>
              <a:rPr lang="en-US" dirty="0" err="1" smtClean="0"/>
              <a:t>Vmax</a:t>
            </a:r>
            <a:r>
              <a:rPr lang="en-US" dirty="0" smtClean="0"/>
              <a:t> &amp; radii in </a:t>
            </a:r>
            <a:r>
              <a:rPr lang="en-US" dirty="0" smtClean="0"/>
              <a:t>VI?</a:t>
            </a:r>
          </a:p>
          <a:p>
            <a:r>
              <a:rPr lang="en-US" dirty="0" smtClean="0"/>
              <a:t>Need </a:t>
            </a:r>
            <a:r>
              <a:rPr lang="en-US" dirty="0" smtClean="0"/>
              <a:t>to assess impact of SAS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20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403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7964136" cy="4525963"/>
          </a:xfrm>
        </p:spPr>
        <p:txBody>
          <a:bodyPr/>
          <a:lstStyle/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21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894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70500" y="1803568"/>
            <a:ext cx="3670299" cy="4179164"/>
            <a:chOff x="5270500" y="1803568"/>
            <a:chExt cx="3670299" cy="4179164"/>
          </a:xfrm>
        </p:grpSpPr>
        <p:sp>
          <p:nvSpPr>
            <p:cNvPr id="257" name="Shape 257"/>
            <p:cNvSpPr/>
            <p:nvPr/>
          </p:nvSpPr>
          <p:spPr>
            <a:xfrm>
              <a:off x="5270500" y="2044700"/>
              <a:ext cx="3225800" cy="2933700"/>
            </a:xfrm>
            <a:prstGeom prst="ellipse">
              <a:avLst/>
            </a:prstGeom>
            <a:noFill/>
            <a:ln w="31750" cap="flat">
              <a:solidFill>
                <a:srgbClr val="287A9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Shape 258"/>
            <p:cNvSpPr/>
            <p:nvPr/>
          </p:nvSpPr>
          <p:spPr>
            <a:xfrm>
              <a:off x="6019800" y="2667000"/>
              <a:ext cx="1759526" cy="1600199"/>
            </a:xfrm>
            <a:prstGeom prst="ellipse">
              <a:avLst/>
            </a:prstGeom>
            <a:noFill/>
            <a:ln w="31750" cap="flat">
              <a:solidFill>
                <a:srgbClr val="287A9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Shape 259"/>
            <p:cNvSpPr txBox="1"/>
            <p:nvPr/>
          </p:nvSpPr>
          <p:spPr>
            <a:xfrm>
              <a:off x="5562600" y="5613400"/>
              <a:ext cx="28956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-US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“Blending” initialization</a:t>
              </a:r>
            </a:p>
          </p:txBody>
        </p:sp>
        <p:sp>
          <p:nvSpPr>
            <p:cNvPr id="260" name="Shape 260"/>
            <p:cNvSpPr txBox="1"/>
            <p:nvPr/>
          </p:nvSpPr>
          <p:spPr>
            <a:xfrm>
              <a:off x="7454900" y="1803568"/>
              <a:ext cx="11684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-US" sz="16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300 km</a:t>
              </a:r>
            </a:p>
          </p:txBody>
        </p:sp>
        <p:sp>
          <p:nvSpPr>
            <p:cNvPr id="261" name="Shape 261"/>
            <p:cNvSpPr txBox="1"/>
            <p:nvPr/>
          </p:nvSpPr>
          <p:spPr>
            <a:xfrm>
              <a:off x="6395026" y="2328446"/>
              <a:ext cx="11684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-US" sz="16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150 km</a:t>
              </a:r>
            </a:p>
          </p:txBody>
        </p:sp>
        <p:sp>
          <p:nvSpPr>
            <p:cNvPr id="262" name="Shape 262"/>
            <p:cNvSpPr txBox="1"/>
            <p:nvPr/>
          </p:nvSpPr>
          <p:spPr>
            <a:xfrm>
              <a:off x="6338453" y="3130033"/>
              <a:ext cx="1168400" cy="58477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>
                <a:buSzPct val="25000"/>
              </a:pPr>
              <a:r>
                <a:rPr lang="en-US" sz="16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No DA increment</a:t>
              </a:r>
            </a:p>
          </p:txBody>
        </p:sp>
        <p:sp>
          <p:nvSpPr>
            <p:cNvPr id="263" name="Shape 263"/>
            <p:cNvSpPr txBox="1"/>
            <p:nvPr/>
          </p:nvSpPr>
          <p:spPr>
            <a:xfrm>
              <a:off x="6376553" y="4267200"/>
              <a:ext cx="1168400" cy="58477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algn="ctr">
                <a:buSzPct val="25000"/>
              </a:pPr>
              <a:r>
                <a:rPr lang="en-US" sz="16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Partial increment</a:t>
              </a:r>
            </a:p>
          </p:txBody>
        </p:sp>
        <p:sp>
          <p:nvSpPr>
            <p:cNvPr id="264" name="Shape 264"/>
            <p:cNvSpPr txBox="1"/>
            <p:nvPr/>
          </p:nvSpPr>
          <p:spPr>
            <a:xfrm>
              <a:off x="7329053" y="4961523"/>
              <a:ext cx="1611746" cy="33855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-US" sz="16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Full increment</a:t>
              </a: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138017" cy="1143000"/>
          </a:xfrm>
        </p:spPr>
        <p:txBody>
          <a:bodyPr/>
          <a:lstStyle/>
          <a:p>
            <a:r>
              <a:rPr lang="en-US" dirty="0" smtClean="0"/>
              <a:t>Background: Blending</a:t>
            </a:r>
            <a:endParaRPr lang="en-US" dirty="0"/>
          </a:p>
        </p:txBody>
      </p:sp>
      <p:sp>
        <p:nvSpPr>
          <p:cNvPr id="12" name="Shape 256"/>
          <p:cNvSpPr txBox="1">
            <a:spLocks/>
          </p:cNvSpPr>
          <p:nvPr/>
        </p:nvSpPr>
        <p:spPr>
          <a:xfrm>
            <a:off x="549275" y="1587500"/>
            <a:ext cx="4420790" cy="43434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anchor="t" anchorCtr="0">
            <a:no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indent="-349250">
              <a:spcBef>
                <a:spcPts val="0"/>
              </a:spcBef>
              <a:buClr>
                <a:srgbClr val="6EA0B0"/>
              </a:buClr>
              <a:buSzPct val="110000"/>
              <a:buFont typeface="Wingdings" charset="2"/>
              <a:buChar char=""/>
            </a:pPr>
            <a:r>
              <a:rPr lang="en-US" sz="2400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Vortex initialization provides location, intensity, and size updates as a first guess for DA</a:t>
            </a:r>
          </a:p>
          <a:p>
            <a:pPr marL="349250" indent="-349250">
              <a:spcBef>
                <a:spcPts val="0"/>
              </a:spcBef>
              <a:buClr>
                <a:srgbClr val="6EA0B0"/>
              </a:buClr>
              <a:buSzPct val="110000"/>
              <a:buFont typeface="Wingdings" charset="2"/>
              <a:buChar char=""/>
            </a:pPr>
            <a:endParaRPr lang="en-US" sz="2400" dirty="0" smtClean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9250" indent="-349250">
              <a:spcBef>
                <a:spcPts val="0"/>
              </a:spcBef>
              <a:buClr>
                <a:srgbClr val="6EA0B0"/>
              </a:buClr>
              <a:buSzPct val="110000"/>
              <a:buFont typeface="Wingdings" charset="2"/>
              <a:buChar char=""/>
            </a:pPr>
            <a:r>
              <a:rPr lang="en-US" sz="2400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To combat </a:t>
            </a:r>
            <a:r>
              <a:rPr lang="en-US" sz="2400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spindown</a:t>
            </a:r>
            <a:r>
              <a:rPr lang="en-US" sz="2400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, we zero-out DA increments in the inner core – in H216 this is done for </a:t>
            </a:r>
            <a:r>
              <a:rPr lang="en-US" sz="2400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Vmax</a:t>
            </a:r>
            <a:r>
              <a:rPr lang="en-US" sz="2400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&gt; 50 </a:t>
            </a:r>
            <a:r>
              <a:rPr lang="en-US" sz="2400" dirty="0" err="1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kt</a:t>
            </a:r>
            <a:r>
              <a:rPr lang="en-US" sz="2400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400" dirty="0" smtClean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9250" indent="-349250">
              <a:spcBef>
                <a:spcPts val="0"/>
              </a:spcBef>
              <a:buClr>
                <a:srgbClr val="6EA0B0"/>
              </a:buClr>
              <a:buSzPct val="110000"/>
              <a:buFont typeface="Wingdings" charset="2"/>
              <a:buChar char=""/>
            </a:pPr>
            <a:r>
              <a:rPr lang="en-US" sz="2400" dirty="0" smtClean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What impacts do the initialization procedures have on the forecast?</a:t>
            </a:r>
          </a:p>
          <a:p>
            <a:pPr marL="349250" indent="-349250">
              <a:spcBef>
                <a:spcPts val="0"/>
              </a:spcBef>
              <a:buClr>
                <a:srgbClr val="6EA0B0"/>
              </a:buClr>
              <a:buSzPct val="110000"/>
              <a:buFont typeface="Wingdings" charset="2"/>
              <a:buChar char=""/>
            </a:pPr>
            <a:endParaRPr lang="en-US" sz="2400" dirty="0" smtClean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9250" indent="-349250">
              <a:spcBef>
                <a:spcPts val="0"/>
              </a:spcBef>
              <a:buClr>
                <a:srgbClr val="6EA0B0"/>
              </a:buClr>
              <a:buSzPct val="110000"/>
              <a:buFont typeface="Wingdings" charset="2"/>
              <a:buChar char=""/>
            </a:pPr>
            <a:endParaRPr lang="en-US" sz="2400" dirty="0" smtClean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68375" lvl="2" indent="-142875">
              <a:spcBef>
                <a:spcPts val="600"/>
              </a:spcBef>
              <a:buClr>
                <a:srgbClr val="6DB7D7"/>
              </a:buClr>
              <a:buFont typeface="Noto Symbol"/>
              <a:buNone/>
            </a:pPr>
            <a:endParaRPr lang="en-US" sz="2000" dirty="0" smtClean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68375" lvl="2" indent="-142875">
              <a:spcBef>
                <a:spcPts val="600"/>
              </a:spcBef>
              <a:buClr>
                <a:srgbClr val="6DB7D7"/>
              </a:buClr>
              <a:buFont typeface="Noto Symbol"/>
              <a:buNone/>
            </a:pPr>
            <a:endParaRPr lang="en-US" sz="20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22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145709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Background: Size Bias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600200"/>
            <a:ext cx="3808508" cy="4525963"/>
          </a:xfrm>
        </p:spPr>
        <p:txBody>
          <a:bodyPr/>
          <a:lstStyle/>
          <a:p>
            <a:r>
              <a:rPr lang="en-US" sz="2400" dirty="0" smtClean="0"/>
              <a:t>Joe </a:t>
            </a:r>
            <a:r>
              <a:rPr lang="en-US" sz="2400" dirty="0" err="1" smtClean="0"/>
              <a:t>Cione</a:t>
            </a:r>
            <a:r>
              <a:rPr lang="en-US" sz="2400" dirty="0" smtClean="0"/>
              <a:t> discovered a huge RMW size bias for Hurricane </a:t>
            </a:r>
            <a:r>
              <a:rPr lang="en-US" sz="2400" dirty="0" err="1" smtClean="0"/>
              <a:t>Edouard</a:t>
            </a:r>
            <a:r>
              <a:rPr lang="en-US" sz="2400" dirty="0" smtClean="0"/>
              <a:t> in H215 (</a:t>
            </a:r>
            <a:r>
              <a:rPr lang="en-US" sz="2400" dirty="0" err="1" smtClean="0"/>
              <a:t>pvs</a:t>
            </a:r>
            <a:r>
              <a:rPr lang="en-US" sz="2400" dirty="0" smtClean="0"/>
              <a:t> slide)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dirty="0" err="1" smtClean="0"/>
              <a:t>Edouard</a:t>
            </a:r>
            <a:r>
              <a:rPr lang="en-US" sz="2400" dirty="0" smtClean="0"/>
              <a:t> bias was largest in the analysis and tended to decrease through 48h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The bias appears to be common in H216 for both AL and EP basins</a:t>
            </a:r>
          </a:p>
          <a:p>
            <a:endParaRPr lang="en-US" sz="2400" dirty="0" smtClean="0"/>
          </a:p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428026" y="1631960"/>
            <a:ext cx="4342056" cy="3391089"/>
            <a:chOff x="4443526" y="1297721"/>
            <a:chExt cx="4543773" cy="3548628"/>
          </a:xfrm>
        </p:grpSpPr>
        <p:sp>
          <p:nvSpPr>
            <p:cNvPr id="10" name="Rounded Rectangle 9"/>
            <p:cNvSpPr/>
            <p:nvPr/>
          </p:nvSpPr>
          <p:spPr>
            <a:xfrm>
              <a:off x="4443526" y="1297721"/>
              <a:ext cx="4543773" cy="3548628"/>
            </a:xfrm>
            <a:prstGeom prst="round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691312" y="1600200"/>
              <a:ext cx="4139494" cy="2980436"/>
              <a:chOff x="4347760" y="1531681"/>
              <a:chExt cx="4633427" cy="3336068"/>
            </a:xfrm>
          </p:grpSpPr>
          <p:pic>
            <p:nvPicPr>
              <p:cNvPr id="6" name="Picture 5" descr="fig_ALAL1215_rmwb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47760" y="1531681"/>
                <a:ext cx="4633427" cy="3336068"/>
              </a:xfrm>
              <a:prstGeom prst="rect">
                <a:avLst/>
              </a:prstGeom>
            </p:spPr>
          </p:pic>
          <p:sp>
            <p:nvSpPr>
              <p:cNvPr id="7" name="Rounded Rectangle 6"/>
              <p:cNvSpPr/>
              <p:nvPr/>
            </p:nvSpPr>
            <p:spPr>
              <a:xfrm>
                <a:off x="5893840" y="1969894"/>
                <a:ext cx="960597" cy="293043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4544848" y="5163822"/>
            <a:ext cx="4110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RMW bias for H16O pre-implementation test and H216 final test for 2013-2015 in Atlantic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16641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RMW Cluster analysis from Chun-</a:t>
            </a:r>
            <a:r>
              <a:rPr lang="en-US" altLang="ko-KR" dirty="0" err="1" smtClean="0"/>
              <a:t>Sil</a:t>
            </a:r>
            <a:endParaRPr lang="ko-KR" altLang="en-US" dirty="0"/>
          </a:p>
        </p:txBody>
      </p:sp>
      <p:grpSp>
        <p:nvGrpSpPr>
          <p:cNvPr id="25" name="그룹 24"/>
          <p:cNvGrpSpPr/>
          <p:nvPr/>
        </p:nvGrpSpPr>
        <p:grpSpPr>
          <a:xfrm>
            <a:off x="1503609" y="843313"/>
            <a:ext cx="6859950" cy="307777"/>
            <a:chOff x="1050761" y="720000"/>
            <a:chExt cx="9146600" cy="307777"/>
          </a:xfrm>
        </p:grpSpPr>
        <p:sp>
          <p:nvSpPr>
            <p:cNvPr id="29" name="TextBox 28"/>
            <p:cNvSpPr txBox="1"/>
            <p:nvPr/>
          </p:nvSpPr>
          <p:spPr>
            <a:xfrm>
              <a:off x="1050761" y="720000"/>
              <a:ext cx="844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latinLnBrk="1"/>
              <a:r>
                <a:rPr lang="en-US" altLang="ko-KR" sz="1400" dirty="0" smtClean="0">
                  <a:solidFill>
                    <a:prstClr val="black"/>
                  </a:solidFill>
                  <a:latin typeface="Arial" pitchFamily="34" charset="0"/>
                  <a:ea typeface="맑은 고딕"/>
                  <a:cs typeface="Arial" pitchFamily="34" charset="0"/>
                </a:rPr>
                <a:t>NATL</a:t>
              </a:r>
              <a:endParaRPr lang="ko-KR" altLang="en-US" sz="1400" dirty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791861" y="720000"/>
              <a:ext cx="8803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latinLnBrk="1"/>
              <a:r>
                <a:rPr lang="en-US" altLang="ko-KR" sz="1400" dirty="0" smtClean="0">
                  <a:solidFill>
                    <a:prstClr val="black"/>
                  </a:solidFill>
                  <a:latin typeface="Arial" pitchFamily="34" charset="0"/>
                  <a:ea typeface="맑은 고딕"/>
                  <a:cs typeface="Arial" pitchFamily="34" charset="0"/>
                </a:rPr>
                <a:t>EPAC</a:t>
              </a:r>
              <a:endParaRPr lang="ko-KR" altLang="en-US" sz="1400" dirty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250761" y="720000"/>
              <a:ext cx="9466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latinLnBrk="1"/>
              <a:r>
                <a:rPr lang="en-US" altLang="ko-KR" sz="1400" dirty="0" smtClean="0">
                  <a:solidFill>
                    <a:prstClr val="black"/>
                  </a:solidFill>
                  <a:latin typeface="Arial" pitchFamily="34" charset="0"/>
                  <a:ea typeface="맑은 고딕"/>
                  <a:cs typeface="Arial" pitchFamily="34" charset="0"/>
                </a:rPr>
                <a:t>WPAC</a:t>
              </a:r>
              <a:endParaRPr lang="ko-KR" altLang="en-US" sz="1400" dirty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96486" y="720000"/>
              <a:ext cx="893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latinLnBrk="1"/>
              <a:r>
                <a:rPr lang="en-US" altLang="ko-KR" sz="1400" dirty="0" smtClean="0">
                  <a:solidFill>
                    <a:prstClr val="black"/>
                  </a:solidFill>
                  <a:latin typeface="Arial" pitchFamily="34" charset="0"/>
                  <a:ea typeface="맑은 고딕"/>
                  <a:cs typeface="Arial" pitchFamily="34" charset="0"/>
                </a:rPr>
                <a:t>CPAC</a:t>
              </a:r>
              <a:endParaRPr lang="ko-KR" altLang="en-US" sz="1400" dirty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 rot="16200000">
            <a:off x="-299608" y="1722389"/>
            <a:ext cx="1212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latinLnBrk="1"/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ALL</a:t>
            </a:r>
          </a:p>
          <a:p>
            <a:pPr algn="ctr" defTabSz="914400" latinLnBrk="1"/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(H215/H216)</a:t>
            </a:r>
            <a:endParaRPr lang="ko-KR" altLang="en-US" sz="1400" dirty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16200000">
            <a:off x="-276603" y="3503616"/>
            <a:ext cx="1242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latinLnBrk="1"/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Classification</a:t>
            </a:r>
          </a:p>
          <a:p>
            <a:pPr algn="ctr" defTabSz="914400" latinLnBrk="1"/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(H215)</a:t>
            </a:r>
            <a:endParaRPr lang="ko-KR" altLang="en-US" sz="1400" dirty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-296223" y="4775137"/>
            <a:ext cx="1242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latinLnBrk="1"/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Classification</a:t>
            </a:r>
          </a:p>
          <a:p>
            <a:pPr algn="ctr" defTabSz="914400" latinLnBrk="1"/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(H216)</a:t>
            </a:r>
            <a:endParaRPr lang="ko-KR" altLang="en-US" sz="1400" dirty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pic>
        <p:nvPicPr>
          <p:cNvPr id="60" name="Picture 11" descr="D:\Sync\Work\Project\NCEP_EMC\Verif\figure3\final\H215H216\table\fig_H216_ALAL1215_table_cycle_wind_WND_BIAS.png"/>
          <p:cNvPicPr>
            <a:picLocks noChangeAspect="1" noChangeArrowheads="1"/>
          </p:cNvPicPr>
          <p:nvPr/>
        </p:nvPicPr>
        <p:blipFill rotWithShape="1">
          <a:blip r:embed="rId2"/>
          <a:srcRect l="22146" t="85775" r="10704" b="7693"/>
          <a:stretch/>
        </p:blipFill>
        <p:spPr bwMode="auto">
          <a:xfrm>
            <a:off x="936068" y="5622813"/>
            <a:ext cx="1836000" cy="238125"/>
          </a:xfrm>
          <a:prstGeom prst="rect">
            <a:avLst/>
          </a:prstGeom>
          <a:noFill/>
        </p:spPr>
      </p:pic>
      <p:pic>
        <p:nvPicPr>
          <p:cNvPr id="61" name="Picture 11" descr="D:\Sync\Work\Project\NCEP_EMC\Verif\figure3\final\H215H216\table\fig_H216_ALAL1215_table_cycle_wind_WND_BIAS.png"/>
          <p:cNvPicPr>
            <a:picLocks noChangeAspect="1" noChangeArrowheads="1"/>
          </p:cNvPicPr>
          <p:nvPr/>
        </p:nvPicPr>
        <p:blipFill rotWithShape="1">
          <a:blip r:embed="rId2"/>
          <a:srcRect l="22146" t="85775" r="10704" b="7693"/>
          <a:stretch/>
        </p:blipFill>
        <p:spPr bwMode="auto">
          <a:xfrm>
            <a:off x="2975109" y="5622813"/>
            <a:ext cx="1836000" cy="238125"/>
          </a:xfrm>
          <a:prstGeom prst="rect">
            <a:avLst/>
          </a:prstGeom>
          <a:noFill/>
        </p:spPr>
      </p:pic>
      <p:pic>
        <p:nvPicPr>
          <p:cNvPr id="62" name="Picture 11" descr="D:\Sync\Work\Project\NCEP_EMC\Verif\figure3\final\H215H216\table\fig_H216_ALAL1215_table_cycle_wind_WND_BIAS.png"/>
          <p:cNvPicPr>
            <a:picLocks noChangeAspect="1" noChangeArrowheads="1"/>
          </p:cNvPicPr>
          <p:nvPr/>
        </p:nvPicPr>
        <p:blipFill rotWithShape="1">
          <a:blip r:embed="rId2"/>
          <a:srcRect l="22146" t="85775" r="10704" b="7693"/>
          <a:stretch/>
        </p:blipFill>
        <p:spPr bwMode="auto">
          <a:xfrm>
            <a:off x="5012441" y="5622813"/>
            <a:ext cx="1836000" cy="238125"/>
          </a:xfrm>
          <a:prstGeom prst="rect">
            <a:avLst/>
          </a:prstGeom>
          <a:noFill/>
        </p:spPr>
      </p:pic>
      <p:pic>
        <p:nvPicPr>
          <p:cNvPr id="63" name="Picture 11" descr="D:\Sync\Work\Project\NCEP_EMC\Verif\figure3\final\H215H216\table\fig_H216_ALAL1215_table_cycle_wind_WND_BIAS.png"/>
          <p:cNvPicPr>
            <a:picLocks noChangeAspect="1" noChangeArrowheads="1"/>
          </p:cNvPicPr>
          <p:nvPr/>
        </p:nvPicPr>
        <p:blipFill rotWithShape="1">
          <a:blip r:embed="rId2"/>
          <a:srcRect l="22146" t="85775" r="10704" b="7693"/>
          <a:stretch/>
        </p:blipFill>
        <p:spPr bwMode="auto">
          <a:xfrm>
            <a:off x="7084603" y="5622813"/>
            <a:ext cx="1836000" cy="238125"/>
          </a:xfrm>
          <a:prstGeom prst="rect">
            <a:avLst/>
          </a:prstGeom>
          <a:noFill/>
        </p:spPr>
      </p:pic>
      <p:pic>
        <p:nvPicPr>
          <p:cNvPr id="43" name="Picture 39" descr="D:\Sync\Work\Project\NCEP_EMC\Verif\figure3\final\H215H216\table\fig_H216_ALAL1215_table_cycle_rmw_WND_BIAS.png"/>
          <p:cNvPicPr>
            <a:picLocks noChangeAspect="1" noChangeArrowheads="1"/>
          </p:cNvPicPr>
          <p:nvPr/>
        </p:nvPicPr>
        <p:blipFill>
          <a:blip r:embed="rId3"/>
          <a:srcRect l="22146" t="17717" r="10704" b="54441"/>
          <a:stretch>
            <a:fillRect/>
          </a:stretch>
        </p:blipFill>
        <p:spPr bwMode="auto">
          <a:xfrm>
            <a:off x="932695" y="4521257"/>
            <a:ext cx="1836000" cy="1015009"/>
          </a:xfrm>
          <a:prstGeom prst="rect">
            <a:avLst/>
          </a:prstGeom>
          <a:noFill/>
        </p:spPr>
      </p:pic>
      <p:pic>
        <p:nvPicPr>
          <p:cNvPr id="44" name="Picture 40" descr="D:\Sync\Work\Project\NCEP_EMC\Verif\figure3\final\H215H216\table\fig_H215_ALAL1215_table_cycle_rmw_WND_BIAS.png"/>
          <p:cNvPicPr>
            <a:picLocks noChangeAspect="1" noChangeArrowheads="1"/>
          </p:cNvPicPr>
          <p:nvPr/>
        </p:nvPicPr>
        <p:blipFill>
          <a:blip r:embed="rId4"/>
          <a:srcRect l="22146" t="17717" r="10704" b="54441"/>
          <a:stretch>
            <a:fillRect/>
          </a:stretch>
        </p:blipFill>
        <p:spPr bwMode="auto">
          <a:xfrm>
            <a:off x="932695" y="3279109"/>
            <a:ext cx="1836000" cy="1015009"/>
          </a:xfrm>
          <a:prstGeom prst="rect">
            <a:avLst/>
          </a:prstGeom>
          <a:noFill/>
        </p:spPr>
      </p:pic>
      <p:pic>
        <p:nvPicPr>
          <p:cNvPr id="41" name="Picture 12" descr="D:\Sync\Work\Project\NCEP_EMC\Verif\figure3\final\H215H216\table\fig_H215_ALAL1215_table_cycle_wind_WND_BIAS.png"/>
          <p:cNvPicPr>
            <a:picLocks noChangeAspect="1" noChangeArrowheads="1"/>
          </p:cNvPicPr>
          <p:nvPr/>
        </p:nvPicPr>
        <p:blipFill rotWithShape="1">
          <a:blip r:embed="rId5"/>
          <a:srcRect l="8313" t="17347" r="77435" b="52411"/>
          <a:stretch/>
        </p:blipFill>
        <p:spPr bwMode="auto">
          <a:xfrm>
            <a:off x="555628" y="3279109"/>
            <a:ext cx="389660" cy="1102467"/>
          </a:xfrm>
          <a:prstGeom prst="rect">
            <a:avLst/>
          </a:prstGeom>
          <a:noFill/>
        </p:spPr>
      </p:pic>
      <p:pic>
        <p:nvPicPr>
          <p:cNvPr id="42" name="Picture 12" descr="D:\Sync\Work\Project\NCEP_EMC\Verif\figure3\final\H215H216\table\fig_H215_ALAL1215_table_cycle_wind_WND_BIAS.png"/>
          <p:cNvPicPr>
            <a:picLocks noChangeAspect="1" noChangeArrowheads="1"/>
          </p:cNvPicPr>
          <p:nvPr/>
        </p:nvPicPr>
        <p:blipFill rotWithShape="1">
          <a:blip r:embed="rId5"/>
          <a:srcRect l="8313" t="17347" r="77435" b="52411"/>
          <a:stretch/>
        </p:blipFill>
        <p:spPr bwMode="auto">
          <a:xfrm>
            <a:off x="550318" y="4515978"/>
            <a:ext cx="389660" cy="1102467"/>
          </a:xfrm>
          <a:prstGeom prst="rect">
            <a:avLst/>
          </a:prstGeom>
          <a:noFill/>
        </p:spPr>
      </p:pic>
      <p:pic>
        <p:nvPicPr>
          <p:cNvPr id="26" name="Picture 2" descr="D:\Sync\Work\Project\NCEP_EMC\Verif\figure3\final\H215H216\table\fig_H216_ALAL1215_table_cycle_wind_BRMW.png"/>
          <p:cNvPicPr>
            <a:picLocks noChangeAspect="1" noChangeArrowheads="1"/>
          </p:cNvPicPr>
          <p:nvPr/>
        </p:nvPicPr>
        <p:blipFill>
          <a:blip r:embed="rId6"/>
          <a:srcRect l="22146" t="17347" r="10704" b="52411"/>
          <a:stretch>
            <a:fillRect/>
          </a:stretch>
        </p:blipFill>
        <p:spPr bwMode="auto">
          <a:xfrm>
            <a:off x="916268" y="4519401"/>
            <a:ext cx="1836000" cy="1102438"/>
          </a:xfrm>
          <a:prstGeom prst="rect">
            <a:avLst/>
          </a:prstGeom>
          <a:noFill/>
        </p:spPr>
      </p:pic>
      <p:pic>
        <p:nvPicPr>
          <p:cNvPr id="27" name="Picture 3" descr="D:\Sync\Work\Project\NCEP_EMC\Verif\figure3\final\H215H216\table\fig_H216_EPAL1415_table_cycle_wind_BRMW.png"/>
          <p:cNvPicPr>
            <a:picLocks noChangeAspect="1" noChangeArrowheads="1"/>
          </p:cNvPicPr>
          <p:nvPr/>
        </p:nvPicPr>
        <p:blipFill>
          <a:blip r:embed="rId7"/>
          <a:srcRect l="22146" t="17347" r="10704" b="52411"/>
          <a:stretch>
            <a:fillRect/>
          </a:stretch>
        </p:blipFill>
        <p:spPr bwMode="auto">
          <a:xfrm>
            <a:off x="2984005" y="4519401"/>
            <a:ext cx="1836000" cy="1102438"/>
          </a:xfrm>
          <a:prstGeom prst="rect">
            <a:avLst/>
          </a:prstGeom>
          <a:noFill/>
        </p:spPr>
      </p:pic>
      <p:pic>
        <p:nvPicPr>
          <p:cNvPr id="28" name="Picture 4" descr="D:\Sync\Work\Project\NCEP_EMC\Verif\figure3\final\H215H216\table\fig_H215_EPAL1415_table_cycle_wind_BRMW.png"/>
          <p:cNvPicPr>
            <a:picLocks noChangeAspect="1" noChangeArrowheads="1"/>
          </p:cNvPicPr>
          <p:nvPr/>
        </p:nvPicPr>
        <p:blipFill>
          <a:blip r:embed="rId8"/>
          <a:srcRect l="22146" t="17347" r="10704" b="52411"/>
          <a:stretch>
            <a:fillRect/>
          </a:stretch>
        </p:blipFill>
        <p:spPr bwMode="auto">
          <a:xfrm>
            <a:off x="2984005" y="3267023"/>
            <a:ext cx="1836000" cy="1102438"/>
          </a:xfrm>
          <a:prstGeom prst="rect">
            <a:avLst/>
          </a:prstGeom>
          <a:noFill/>
        </p:spPr>
      </p:pic>
      <p:pic>
        <p:nvPicPr>
          <p:cNvPr id="34" name="Picture 5" descr="D:\Sync\Work\Project\NCEP_EMC\Verif\figure3\final\H215H216\table\fig_H216_WPAL1515_table_cycle_wind_BRMW.png"/>
          <p:cNvPicPr>
            <a:picLocks noChangeAspect="1" noChangeArrowheads="1"/>
          </p:cNvPicPr>
          <p:nvPr/>
        </p:nvPicPr>
        <p:blipFill>
          <a:blip r:embed="rId9"/>
          <a:srcRect l="22146" t="17347" r="10704" b="52411"/>
          <a:stretch>
            <a:fillRect/>
          </a:stretch>
        </p:blipFill>
        <p:spPr bwMode="auto">
          <a:xfrm>
            <a:off x="7073998" y="4518000"/>
            <a:ext cx="1836000" cy="1102438"/>
          </a:xfrm>
          <a:prstGeom prst="rect">
            <a:avLst/>
          </a:prstGeom>
          <a:noFill/>
        </p:spPr>
      </p:pic>
      <p:pic>
        <p:nvPicPr>
          <p:cNvPr id="38" name="Picture 6" descr="D:\Sync\Work\Project\NCEP_EMC\Verif\figure3\final\H215H216\table\fig_H215_WPAL1515_table_cycle_wind_BRMW.png"/>
          <p:cNvPicPr>
            <a:picLocks noChangeAspect="1" noChangeArrowheads="1"/>
          </p:cNvPicPr>
          <p:nvPr/>
        </p:nvPicPr>
        <p:blipFill>
          <a:blip r:embed="rId10"/>
          <a:srcRect l="22146" t="17347" r="10704" b="52411"/>
          <a:stretch>
            <a:fillRect/>
          </a:stretch>
        </p:blipFill>
        <p:spPr bwMode="auto">
          <a:xfrm>
            <a:off x="7073998" y="3279106"/>
            <a:ext cx="1836000" cy="1102438"/>
          </a:xfrm>
          <a:prstGeom prst="rect">
            <a:avLst/>
          </a:prstGeom>
          <a:noFill/>
        </p:spPr>
      </p:pic>
      <p:pic>
        <p:nvPicPr>
          <p:cNvPr id="39" name="Picture 7" descr="D:\Sync\Work\Project\NCEP_EMC\Verif\figure3\final\H215H216\table\fig_H216_CPAL1515_table_cycle_wind_BRMW.png"/>
          <p:cNvPicPr>
            <a:picLocks noChangeAspect="1" noChangeArrowheads="1"/>
          </p:cNvPicPr>
          <p:nvPr/>
        </p:nvPicPr>
        <p:blipFill>
          <a:blip r:embed="rId11"/>
          <a:srcRect l="22146" t="17347" r="10704" b="52411"/>
          <a:stretch>
            <a:fillRect/>
          </a:stretch>
        </p:blipFill>
        <p:spPr bwMode="auto">
          <a:xfrm>
            <a:off x="5023046" y="4518000"/>
            <a:ext cx="1836000" cy="1102438"/>
          </a:xfrm>
          <a:prstGeom prst="rect">
            <a:avLst/>
          </a:prstGeom>
          <a:noFill/>
        </p:spPr>
      </p:pic>
      <p:pic>
        <p:nvPicPr>
          <p:cNvPr id="40" name="Picture 8" descr="D:\Sync\Work\Project\NCEP_EMC\Verif\figure3\final\H215H216\table\fig_H215_CPAL1515_table_cycle_wind_BRMW.png"/>
          <p:cNvPicPr>
            <a:picLocks noChangeAspect="1" noChangeArrowheads="1"/>
          </p:cNvPicPr>
          <p:nvPr/>
        </p:nvPicPr>
        <p:blipFill>
          <a:blip r:embed="rId12"/>
          <a:srcRect l="22146" t="17347" r="10704" b="52411"/>
          <a:stretch>
            <a:fillRect/>
          </a:stretch>
        </p:blipFill>
        <p:spPr bwMode="auto">
          <a:xfrm>
            <a:off x="5023046" y="3279106"/>
            <a:ext cx="1836000" cy="1102438"/>
          </a:xfrm>
          <a:prstGeom prst="rect">
            <a:avLst/>
          </a:prstGeom>
          <a:noFill/>
        </p:spPr>
      </p:pic>
      <p:pic>
        <p:nvPicPr>
          <p:cNvPr id="45" name="Picture 9" descr="D:\Sync\Work\Project\NCEP_EMC\Verif\figure3\final\H215H216\table\fig_H215_ALAL1215_table_cycle_wind_BRMW.png"/>
          <p:cNvPicPr>
            <a:picLocks noChangeAspect="1" noChangeArrowheads="1"/>
          </p:cNvPicPr>
          <p:nvPr/>
        </p:nvPicPr>
        <p:blipFill>
          <a:blip r:embed="rId13"/>
          <a:srcRect l="22146" t="17347" r="10704" b="52411"/>
          <a:stretch>
            <a:fillRect/>
          </a:stretch>
        </p:blipFill>
        <p:spPr bwMode="auto">
          <a:xfrm>
            <a:off x="916268" y="3267023"/>
            <a:ext cx="1836000" cy="1102424"/>
          </a:xfrm>
          <a:prstGeom prst="rect">
            <a:avLst/>
          </a:prstGeom>
          <a:noFill/>
        </p:spPr>
      </p:pic>
      <p:pic>
        <p:nvPicPr>
          <p:cNvPr id="46" name="Picture 13" descr="D:\Sync\Work\Project\NCEP_EMC\Verif\figure3\final\H215H216\table\fig_H216_WPAL1515_table_cycle_r34_BRMW.png"/>
          <p:cNvPicPr>
            <a:picLocks noChangeAspect="1" noChangeArrowheads="1"/>
          </p:cNvPicPr>
          <p:nvPr/>
        </p:nvPicPr>
        <p:blipFill>
          <a:blip r:embed="rId14"/>
          <a:srcRect l="89102" t="9816" r="2997" b="15122"/>
          <a:stretch>
            <a:fillRect/>
          </a:stretch>
        </p:blipFill>
        <p:spPr bwMode="auto">
          <a:xfrm>
            <a:off x="8960474" y="3173623"/>
            <a:ext cx="193263" cy="2448000"/>
          </a:xfrm>
          <a:prstGeom prst="rect">
            <a:avLst/>
          </a:prstGeom>
          <a:noFill/>
        </p:spPr>
      </p:pic>
      <p:pic>
        <p:nvPicPr>
          <p:cNvPr id="48" name="Picture 42" descr="D:\Sync\Work\Project\NCEP_EMC\Verif\figure3\final\H215H216\fig_H215H216_WPAL1515_main5_All_All.png"/>
          <p:cNvPicPr>
            <a:picLocks noChangeAspect="1" noChangeArrowheads="1"/>
          </p:cNvPicPr>
          <p:nvPr/>
        </p:nvPicPr>
        <p:blipFill>
          <a:blip r:embed="rId15"/>
          <a:srcRect l="79910" t="11204"/>
          <a:stretch>
            <a:fillRect/>
          </a:stretch>
        </p:blipFill>
        <p:spPr bwMode="auto">
          <a:xfrm>
            <a:off x="6921928" y="1279332"/>
            <a:ext cx="2025000" cy="1725395"/>
          </a:xfrm>
          <a:prstGeom prst="rect">
            <a:avLst/>
          </a:prstGeom>
          <a:noFill/>
        </p:spPr>
      </p:pic>
      <p:pic>
        <p:nvPicPr>
          <p:cNvPr id="49" name="Picture 43" descr="D:\Sync\Work\Project\NCEP_EMC\Verif\figure3\final\H215H216\fig_H215H216_EPAL1415_main5_All_All.png"/>
          <p:cNvPicPr>
            <a:picLocks noChangeAspect="1" noChangeArrowheads="1"/>
          </p:cNvPicPr>
          <p:nvPr/>
        </p:nvPicPr>
        <p:blipFill>
          <a:blip r:embed="rId16"/>
          <a:srcRect l="79910" t="11204"/>
          <a:stretch>
            <a:fillRect/>
          </a:stretch>
        </p:blipFill>
        <p:spPr bwMode="auto">
          <a:xfrm>
            <a:off x="2828286" y="1252755"/>
            <a:ext cx="2025000" cy="1725395"/>
          </a:xfrm>
          <a:prstGeom prst="rect">
            <a:avLst/>
          </a:prstGeom>
          <a:noFill/>
        </p:spPr>
      </p:pic>
      <p:pic>
        <p:nvPicPr>
          <p:cNvPr id="50" name="Picture 44" descr="D:\Sync\Work\Project\NCEP_EMC\Verif\figure3\final\H215H216\fig_H215H216_ALAL1215_main5_All_All.png"/>
          <p:cNvPicPr>
            <a:picLocks noChangeAspect="1" noChangeArrowheads="1"/>
          </p:cNvPicPr>
          <p:nvPr/>
        </p:nvPicPr>
        <p:blipFill>
          <a:blip r:embed="rId17"/>
          <a:srcRect l="79910" t="11204"/>
          <a:stretch>
            <a:fillRect/>
          </a:stretch>
        </p:blipFill>
        <p:spPr bwMode="auto">
          <a:xfrm>
            <a:off x="781478" y="1223827"/>
            <a:ext cx="2025000" cy="1725395"/>
          </a:xfrm>
          <a:prstGeom prst="rect">
            <a:avLst/>
          </a:prstGeom>
          <a:noFill/>
        </p:spPr>
      </p:pic>
      <p:pic>
        <p:nvPicPr>
          <p:cNvPr id="51" name="Picture 45" descr="D:\Sync\Work\Project\NCEP_EMC\Verif\figure3\final\H215H216\fig_H215H216_CPAL1515_main5_All_All.png"/>
          <p:cNvPicPr>
            <a:picLocks noChangeAspect="1" noChangeArrowheads="1"/>
          </p:cNvPicPr>
          <p:nvPr/>
        </p:nvPicPr>
        <p:blipFill>
          <a:blip r:embed="rId18"/>
          <a:srcRect l="79910" t="11182"/>
          <a:stretch>
            <a:fillRect/>
          </a:stretch>
        </p:blipFill>
        <p:spPr bwMode="auto">
          <a:xfrm>
            <a:off x="4853685" y="1272202"/>
            <a:ext cx="2025000" cy="1729226"/>
          </a:xfrm>
          <a:prstGeom prst="rect">
            <a:avLst/>
          </a:prstGeom>
          <a:noFill/>
        </p:spPr>
      </p:pic>
      <p:sp>
        <p:nvSpPr>
          <p:cNvPr id="37" name="제목 1"/>
          <p:cNvSpPr txBox="1">
            <a:spLocks/>
          </p:cNvSpPr>
          <p:nvPr/>
        </p:nvSpPr>
        <p:spPr>
          <a:xfrm>
            <a:off x="781478" y="6006451"/>
            <a:ext cx="78867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ko-KR" smtClean="0"/>
              <a:t>RMW bias for initial intensity classification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7229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/>
          <p:cNvGrpSpPr/>
          <p:nvPr/>
        </p:nvGrpSpPr>
        <p:grpSpPr>
          <a:xfrm>
            <a:off x="1503609" y="843313"/>
            <a:ext cx="6859950" cy="307777"/>
            <a:chOff x="1050761" y="720000"/>
            <a:chExt cx="9146600" cy="307777"/>
          </a:xfrm>
        </p:grpSpPr>
        <p:sp>
          <p:nvSpPr>
            <p:cNvPr id="29" name="TextBox 28"/>
            <p:cNvSpPr txBox="1"/>
            <p:nvPr/>
          </p:nvSpPr>
          <p:spPr>
            <a:xfrm>
              <a:off x="1050761" y="720000"/>
              <a:ext cx="844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latinLnBrk="1"/>
              <a:r>
                <a:rPr lang="en-US" altLang="ko-KR" sz="1400" dirty="0" smtClean="0">
                  <a:solidFill>
                    <a:prstClr val="black"/>
                  </a:solidFill>
                  <a:latin typeface="Arial" pitchFamily="34" charset="0"/>
                  <a:ea typeface="맑은 고딕"/>
                  <a:cs typeface="Arial" pitchFamily="34" charset="0"/>
                </a:rPr>
                <a:t>NATL</a:t>
              </a:r>
              <a:endParaRPr lang="ko-KR" altLang="en-US" sz="1400" dirty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791861" y="720000"/>
              <a:ext cx="8803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latinLnBrk="1"/>
              <a:r>
                <a:rPr lang="en-US" altLang="ko-KR" sz="1400" dirty="0" smtClean="0">
                  <a:solidFill>
                    <a:prstClr val="black"/>
                  </a:solidFill>
                  <a:latin typeface="Arial" pitchFamily="34" charset="0"/>
                  <a:ea typeface="맑은 고딕"/>
                  <a:cs typeface="Arial" pitchFamily="34" charset="0"/>
                </a:rPr>
                <a:t>EPAC</a:t>
              </a:r>
              <a:endParaRPr lang="ko-KR" altLang="en-US" sz="1400" dirty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250761" y="720000"/>
              <a:ext cx="9466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latinLnBrk="1"/>
              <a:r>
                <a:rPr lang="en-US" altLang="ko-KR" sz="1400" dirty="0" smtClean="0">
                  <a:solidFill>
                    <a:prstClr val="black"/>
                  </a:solidFill>
                  <a:latin typeface="Arial" pitchFamily="34" charset="0"/>
                  <a:ea typeface="맑은 고딕"/>
                  <a:cs typeface="Arial" pitchFamily="34" charset="0"/>
                </a:rPr>
                <a:t>WPAC</a:t>
              </a:r>
              <a:endParaRPr lang="ko-KR" altLang="en-US" sz="1400" dirty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96486" y="720000"/>
              <a:ext cx="893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 latinLnBrk="1"/>
              <a:r>
                <a:rPr lang="en-US" altLang="ko-KR" sz="1400" dirty="0" smtClean="0">
                  <a:solidFill>
                    <a:prstClr val="black"/>
                  </a:solidFill>
                  <a:latin typeface="Arial" pitchFamily="34" charset="0"/>
                  <a:ea typeface="맑은 고딕"/>
                  <a:cs typeface="Arial" pitchFamily="34" charset="0"/>
                </a:rPr>
                <a:t>CPAC</a:t>
              </a:r>
              <a:endParaRPr lang="ko-KR" altLang="en-US" sz="1400" dirty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 rot="16200000">
            <a:off x="-299608" y="1722389"/>
            <a:ext cx="1212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latinLnBrk="1"/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ALL</a:t>
            </a:r>
          </a:p>
          <a:p>
            <a:pPr algn="ctr" defTabSz="914400" latinLnBrk="1"/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(H215/H216)</a:t>
            </a:r>
            <a:endParaRPr lang="ko-KR" altLang="en-US" sz="1400" dirty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16200000">
            <a:off x="-276603" y="3503616"/>
            <a:ext cx="1242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latinLnBrk="1"/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Classification</a:t>
            </a:r>
          </a:p>
          <a:p>
            <a:pPr algn="ctr" defTabSz="914400" latinLnBrk="1"/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(H215)</a:t>
            </a:r>
            <a:endParaRPr lang="ko-KR" altLang="en-US" sz="1400" dirty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-296223" y="4775137"/>
            <a:ext cx="1242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latinLnBrk="1"/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Classification</a:t>
            </a:r>
          </a:p>
          <a:p>
            <a:pPr algn="ctr" defTabSz="914400" latinLnBrk="1"/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맑은 고딕"/>
                <a:cs typeface="Arial" pitchFamily="34" charset="0"/>
              </a:rPr>
              <a:t>(H216)</a:t>
            </a:r>
            <a:endParaRPr lang="ko-KR" altLang="en-US" sz="1400" dirty="0">
              <a:solidFill>
                <a:prstClr val="black"/>
              </a:solidFill>
              <a:latin typeface="Arial" pitchFamily="34" charset="0"/>
              <a:ea typeface="맑은 고딕"/>
              <a:cs typeface="Arial" pitchFamily="34" charset="0"/>
            </a:endParaRPr>
          </a:p>
        </p:txBody>
      </p:sp>
      <p:pic>
        <p:nvPicPr>
          <p:cNvPr id="60" name="Picture 11" descr="D:\Sync\Work\Project\NCEP_EMC\Verif\figure3\final\H215H216\table\fig_H216_ALAL1215_table_cycle_wind_WND_BIAS.png"/>
          <p:cNvPicPr>
            <a:picLocks noChangeAspect="1" noChangeArrowheads="1"/>
          </p:cNvPicPr>
          <p:nvPr/>
        </p:nvPicPr>
        <p:blipFill rotWithShape="1">
          <a:blip r:embed="rId2"/>
          <a:srcRect l="22146" t="85775" r="10704" b="7693"/>
          <a:stretch/>
        </p:blipFill>
        <p:spPr bwMode="auto">
          <a:xfrm>
            <a:off x="936068" y="5541533"/>
            <a:ext cx="1836000" cy="238125"/>
          </a:xfrm>
          <a:prstGeom prst="rect">
            <a:avLst/>
          </a:prstGeom>
          <a:noFill/>
        </p:spPr>
      </p:pic>
      <p:pic>
        <p:nvPicPr>
          <p:cNvPr id="61" name="Picture 11" descr="D:\Sync\Work\Project\NCEP_EMC\Verif\figure3\final\H215H216\table\fig_H216_ALAL1215_table_cycle_wind_WND_BIAS.png"/>
          <p:cNvPicPr>
            <a:picLocks noChangeAspect="1" noChangeArrowheads="1"/>
          </p:cNvPicPr>
          <p:nvPr/>
        </p:nvPicPr>
        <p:blipFill rotWithShape="1">
          <a:blip r:embed="rId2"/>
          <a:srcRect l="22146" t="85775" r="10704" b="7693"/>
          <a:stretch/>
        </p:blipFill>
        <p:spPr bwMode="auto">
          <a:xfrm>
            <a:off x="2975109" y="5541533"/>
            <a:ext cx="1836000" cy="238125"/>
          </a:xfrm>
          <a:prstGeom prst="rect">
            <a:avLst/>
          </a:prstGeom>
          <a:noFill/>
        </p:spPr>
      </p:pic>
      <p:pic>
        <p:nvPicPr>
          <p:cNvPr id="62" name="Picture 11" descr="D:\Sync\Work\Project\NCEP_EMC\Verif\figure3\final\H215H216\table\fig_H216_ALAL1215_table_cycle_wind_WND_BIAS.png"/>
          <p:cNvPicPr>
            <a:picLocks noChangeAspect="1" noChangeArrowheads="1"/>
          </p:cNvPicPr>
          <p:nvPr/>
        </p:nvPicPr>
        <p:blipFill rotWithShape="1">
          <a:blip r:embed="rId2"/>
          <a:srcRect l="22146" t="85775" r="10704" b="7693"/>
          <a:stretch/>
        </p:blipFill>
        <p:spPr bwMode="auto">
          <a:xfrm>
            <a:off x="5012441" y="5541533"/>
            <a:ext cx="1836000" cy="238125"/>
          </a:xfrm>
          <a:prstGeom prst="rect">
            <a:avLst/>
          </a:prstGeom>
          <a:noFill/>
        </p:spPr>
      </p:pic>
      <p:pic>
        <p:nvPicPr>
          <p:cNvPr id="63" name="Picture 11" descr="D:\Sync\Work\Project\NCEP_EMC\Verif\figure3\final\H215H216\table\fig_H216_ALAL1215_table_cycle_wind_WND_BIAS.png"/>
          <p:cNvPicPr>
            <a:picLocks noChangeAspect="1" noChangeArrowheads="1"/>
          </p:cNvPicPr>
          <p:nvPr/>
        </p:nvPicPr>
        <p:blipFill rotWithShape="1">
          <a:blip r:embed="rId2"/>
          <a:srcRect l="22146" t="85775" r="10704" b="7693"/>
          <a:stretch/>
        </p:blipFill>
        <p:spPr bwMode="auto">
          <a:xfrm>
            <a:off x="7084603" y="5541533"/>
            <a:ext cx="1836000" cy="238125"/>
          </a:xfrm>
          <a:prstGeom prst="rect">
            <a:avLst/>
          </a:prstGeom>
          <a:noFill/>
        </p:spPr>
      </p:pic>
      <p:pic>
        <p:nvPicPr>
          <p:cNvPr id="46" name="Picture 40" descr="D:\Sync\Work\Project\NCEP_EMC\Verif\figure3\final\H215H216\table\fig_H215_ALAL1215_table_cycle_rmw_WND_BIAS.png"/>
          <p:cNvPicPr>
            <a:picLocks noChangeAspect="1" noChangeArrowheads="1"/>
          </p:cNvPicPr>
          <p:nvPr/>
        </p:nvPicPr>
        <p:blipFill rotWithShape="1">
          <a:blip r:embed="rId3"/>
          <a:srcRect l="8081" t="17717" r="77668" b="54441"/>
          <a:stretch/>
        </p:blipFill>
        <p:spPr bwMode="auto">
          <a:xfrm>
            <a:off x="543036" y="3265190"/>
            <a:ext cx="389660" cy="1015009"/>
          </a:xfrm>
          <a:prstGeom prst="rect">
            <a:avLst/>
          </a:prstGeom>
          <a:noFill/>
        </p:spPr>
      </p:pic>
      <p:pic>
        <p:nvPicPr>
          <p:cNvPr id="48" name="Picture 40" descr="D:\Sync\Work\Project\NCEP_EMC\Verif\figure3\final\H215H216\table\fig_H215_ALAL1215_table_cycle_rmw_WND_BIAS.png"/>
          <p:cNvPicPr>
            <a:picLocks noChangeAspect="1" noChangeArrowheads="1"/>
          </p:cNvPicPr>
          <p:nvPr/>
        </p:nvPicPr>
        <p:blipFill rotWithShape="1">
          <a:blip r:embed="rId3"/>
          <a:srcRect l="8081" t="17717" r="77668" b="54441"/>
          <a:stretch/>
        </p:blipFill>
        <p:spPr bwMode="auto">
          <a:xfrm>
            <a:off x="540765" y="4521256"/>
            <a:ext cx="389660" cy="1015009"/>
          </a:xfrm>
          <a:prstGeom prst="rect">
            <a:avLst/>
          </a:prstGeom>
          <a:noFill/>
        </p:spPr>
      </p:pic>
      <p:pic>
        <p:nvPicPr>
          <p:cNvPr id="54" name="Picture 13" descr="D:\Sync\Work\Project\NCEP_EMC\Verif\figure3\final\H215H216\table\fig_H216_WPAL1515_table_cycle_r34_BRMW.png"/>
          <p:cNvPicPr>
            <a:picLocks noChangeAspect="1" noChangeArrowheads="1"/>
          </p:cNvPicPr>
          <p:nvPr/>
        </p:nvPicPr>
        <p:blipFill>
          <a:blip r:embed="rId4"/>
          <a:srcRect l="89102" t="9816" r="2997" b="15122"/>
          <a:stretch>
            <a:fillRect/>
          </a:stretch>
        </p:blipFill>
        <p:spPr bwMode="auto">
          <a:xfrm>
            <a:off x="8960474" y="3173623"/>
            <a:ext cx="193263" cy="2448000"/>
          </a:xfrm>
          <a:prstGeom prst="rect">
            <a:avLst/>
          </a:prstGeom>
          <a:noFill/>
        </p:spPr>
      </p:pic>
      <p:pic>
        <p:nvPicPr>
          <p:cNvPr id="67" name="Picture 42" descr="D:\Sync\Work\Project\NCEP_EMC\Verif\figure3\final\H215H216\fig_H215H216_WPAL1515_main5_All_All.png"/>
          <p:cNvPicPr>
            <a:picLocks noChangeAspect="1" noChangeArrowheads="1"/>
          </p:cNvPicPr>
          <p:nvPr/>
        </p:nvPicPr>
        <p:blipFill>
          <a:blip r:embed="rId5"/>
          <a:srcRect l="79910" t="11204"/>
          <a:stretch>
            <a:fillRect/>
          </a:stretch>
        </p:blipFill>
        <p:spPr bwMode="auto">
          <a:xfrm>
            <a:off x="6921928" y="1279332"/>
            <a:ext cx="2025000" cy="1725395"/>
          </a:xfrm>
          <a:prstGeom prst="rect">
            <a:avLst/>
          </a:prstGeom>
          <a:noFill/>
        </p:spPr>
      </p:pic>
      <p:pic>
        <p:nvPicPr>
          <p:cNvPr id="68" name="Picture 43" descr="D:\Sync\Work\Project\NCEP_EMC\Verif\figure3\final\H215H216\fig_H215H216_EPAL1415_main5_All_All.png"/>
          <p:cNvPicPr>
            <a:picLocks noChangeAspect="1" noChangeArrowheads="1"/>
          </p:cNvPicPr>
          <p:nvPr/>
        </p:nvPicPr>
        <p:blipFill>
          <a:blip r:embed="rId6"/>
          <a:srcRect l="79910" t="11204"/>
          <a:stretch>
            <a:fillRect/>
          </a:stretch>
        </p:blipFill>
        <p:spPr bwMode="auto">
          <a:xfrm>
            <a:off x="2828286" y="1252755"/>
            <a:ext cx="2025000" cy="1725395"/>
          </a:xfrm>
          <a:prstGeom prst="rect">
            <a:avLst/>
          </a:prstGeom>
          <a:noFill/>
        </p:spPr>
      </p:pic>
      <p:pic>
        <p:nvPicPr>
          <p:cNvPr id="69" name="Picture 44" descr="D:\Sync\Work\Project\NCEP_EMC\Verif\figure3\final\H215H216\fig_H215H216_ALAL1215_main5_All_All.png"/>
          <p:cNvPicPr>
            <a:picLocks noChangeAspect="1" noChangeArrowheads="1"/>
          </p:cNvPicPr>
          <p:nvPr/>
        </p:nvPicPr>
        <p:blipFill>
          <a:blip r:embed="rId7"/>
          <a:srcRect l="79910" t="11204"/>
          <a:stretch>
            <a:fillRect/>
          </a:stretch>
        </p:blipFill>
        <p:spPr bwMode="auto">
          <a:xfrm>
            <a:off x="781478" y="1223827"/>
            <a:ext cx="2025000" cy="1725395"/>
          </a:xfrm>
          <a:prstGeom prst="rect">
            <a:avLst/>
          </a:prstGeom>
          <a:noFill/>
        </p:spPr>
      </p:pic>
      <p:pic>
        <p:nvPicPr>
          <p:cNvPr id="70" name="Picture 45" descr="D:\Sync\Work\Project\NCEP_EMC\Verif\figure3\final\H215H216\fig_H215H216_CPAL1515_main5_All_All.png"/>
          <p:cNvPicPr>
            <a:picLocks noChangeAspect="1" noChangeArrowheads="1"/>
          </p:cNvPicPr>
          <p:nvPr/>
        </p:nvPicPr>
        <p:blipFill>
          <a:blip r:embed="rId8"/>
          <a:srcRect l="79910" t="11182"/>
          <a:stretch>
            <a:fillRect/>
          </a:stretch>
        </p:blipFill>
        <p:spPr bwMode="auto">
          <a:xfrm>
            <a:off x="4853685" y="1272202"/>
            <a:ext cx="2025000" cy="1729226"/>
          </a:xfrm>
          <a:prstGeom prst="rect">
            <a:avLst/>
          </a:prstGeom>
          <a:noFill/>
        </p:spPr>
      </p:pic>
      <p:pic>
        <p:nvPicPr>
          <p:cNvPr id="79" name="Picture 26" descr="D:\Sync\Work\Project\NCEP_EMC\Verif\figure3\final\H215H216\table\fig_H216_EPAL1415_table_cycle_rmw_BRMW.png"/>
          <p:cNvPicPr>
            <a:picLocks noChangeAspect="1" noChangeArrowheads="1"/>
          </p:cNvPicPr>
          <p:nvPr/>
        </p:nvPicPr>
        <p:blipFill>
          <a:blip r:embed="rId9"/>
          <a:srcRect l="22146" t="17717" r="10704" b="54441"/>
          <a:stretch>
            <a:fillRect/>
          </a:stretch>
        </p:blipFill>
        <p:spPr bwMode="auto">
          <a:xfrm>
            <a:off x="2976866" y="4522781"/>
            <a:ext cx="1836000" cy="1014915"/>
          </a:xfrm>
          <a:prstGeom prst="rect">
            <a:avLst/>
          </a:prstGeom>
          <a:noFill/>
        </p:spPr>
      </p:pic>
      <p:pic>
        <p:nvPicPr>
          <p:cNvPr id="80" name="Picture 27" descr="D:\Sync\Work\Project\NCEP_EMC\Verif\figure3\final\H215H216\table\fig_H215_WPAL1515_table_cycle_rmw_BRMW.png"/>
          <p:cNvPicPr>
            <a:picLocks noChangeAspect="1" noChangeArrowheads="1"/>
          </p:cNvPicPr>
          <p:nvPr/>
        </p:nvPicPr>
        <p:blipFill>
          <a:blip r:embed="rId10"/>
          <a:srcRect l="22146" t="17717" r="10704" b="54441"/>
          <a:stretch>
            <a:fillRect/>
          </a:stretch>
        </p:blipFill>
        <p:spPr bwMode="auto">
          <a:xfrm>
            <a:off x="7088942" y="3257117"/>
            <a:ext cx="1836000" cy="1014915"/>
          </a:xfrm>
          <a:prstGeom prst="rect">
            <a:avLst/>
          </a:prstGeom>
          <a:noFill/>
        </p:spPr>
      </p:pic>
      <p:pic>
        <p:nvPicPr>
          <p:cNvPr id="81" name="Picture 28" descr="D:\Sync\Work\Project\NCEP_EMC\Verif\figure3\final\H215H216\table\fig_H216_WPAL1515_table_cycle_rmw_BRMW.png"/>
          <p:cNvPicPr>
            <a:picLocks noChangeAspect="1" noChangeArrowheads="1"/>
          </p:cNvPicPr>
          <p:nvPr/>
        </p:nvPicPr>
        <p:blipFill>
          <a:blip r:embed="rId11"/>
          <a:srcRect l="22146" t="17717" r="10704" b="54441"/>
          <a:stretch>
            <a:fillRect/>
          </a:stretch>
        </p:blipFill>
        <p:spPr bwMode="auto">
          <a:xfrm>
            <a:off x="7088942" y="4522781"/>
            <a:ext cx="1836000" cy="1014915"/>
          </a:xfrm>
          <a:prstGeom prst="rect">
            <a:avLst/>
          </a:prstGeom>
          <a:noFill/>
        </p:spPr>
      </p:pic>
      <p:pic>
        <p:nvPicPr>
          <p:cNvPr id="82" name="Picture 29" descr="D:\Sync\Work\Project\NCEP_EMC\Verif\figure3\final\H215H216\table\fig_H215_CPAL1515_table_cycle_rmw_BRMW.png"/>
          <p:cNvPicPr>
            <a:picLocks noChangeAspect="1" noChangeArrowheads="1"/>
          </p:cNvPicPr>
          <p:nvPr/>
        </p:nvPicPr>
        <p:blipFill>
          <a:blip r:embed="rId12"/>
          <a:srcRect l="22146" t="17717" r="10704" b="54441"/>
          <a:stretch>
            <a:fillRect/>
          </a:stretch>
        </p:blipFill>
        <p:spPr bwMode="auto">
          <a:xfrm>
            <a:off x="5005568" y="3257117"/>
            <a:ext cx="1836000" cy="1014915"/>
          </a:xfrm>
          <a:prstGeom prst="rect">
            <a:avLst/>
          </a:prstGeom>
          <a:noFill/>
        </p:spPr>
      </p:pic>
      <p:pic>
        <p:nvPicPr>
          <p:cNvPr id="83" name="Picture 30" descr="D:\Sync\Work\Project\NCEP_EMC\Verif\figure3\final\H215H216\table\fig_H216_CPAL1515_table_cycle_rmw_BRMW.png"/>
          <p:cNvPicPr>
            <a:picLocks noChangeAspect="1" noChangeArrowheads="1"/>
          </p:cNvPicPr>
          <p:nvPr/>
        </p:nvPicPr>
        <p:blipFill>
          <a:blip r:embed="rId13"/>
          <a:srcRect l="22146" t="17717" r="10704" b="54441"/>
          <a:stretch>
            <a:fillRect/>
          </a:stretch>
        </p:blipFill>
        <p:spPr bwMode="auto">
          <a:xfrm>
            <a:off x="5005568" y="4522781"/>
            <a:ext cx="1836000" cy="1014915"/>
          </a:xfrm>
          <a:prstGeom prst="rect">
            <a:avLst/>
          </a:prstGeom>
          <a:noFill/>
        </p:spPr>
      </p:pic>
      <p:pic>
        <p:nvPicPr>
          <p:cNvPr id="84" name="Picture 31" descr="D:\Sync\Work\Project\NCEP_EMC\Verif\figure3\final\H215H216\table\fig_H215_ALAL1215_table_cycle_rmw_BRMW.png"/>
          <p:cNvPicPr>
            <a:picLocks noChangeAspect="1" noChangeArrowheads="1"/>
          </p:cNvPicPr>
          <p:nvPr/>
        </p:nvPicPr>
        <p:blipFill>
          <a:blip r:embed="rId14"/>
          <a:srcRect l="22146" t="17717" r="10704" b="54441"/>
          <a:stretch>
            <a:fillRect/>
          </a:stretch>
        </p:blipFill>
        <p:spPr bwMode="auto">
          <a:xfrm>
            <a:off x="924638" y="3257117"/>
            <a:ext cx="1836000" cy="1014915"/>
          </a:xfrm>
          <a:prstGeom prst="rect">
            <a:avLst/>
          </a:prstGeom>
          <a:noFill/>
        </p:spPr>
      </p:pic>
      <p:pic>
        <p:nvPicPr>
          <p:cNvPr id="85" name="Picture 32" descr="D:\Sync\Work\Project\NCEP_EMC\Verif\figure3\final\H215H216\table\fig_H216_ALAL1215_table_cycle_rmw_BRMW.png"/>
          <p:cNvPicPr>
            <a:picLocks noChangeAspect="1" noChangeArrowheads="1"/>
          </p:cNvPicPr>
          <p:nvPr/>
        </p:nvPicPr>
        <p:blipFill>
          <a:blip r:embed="rId15"/>
          <a:srcRect l="22146" t="17717" r="10704" b="54441"/>
          <a:stretch>
            <a:fillRect/>
          </a:stretch>
        </p:blipFill>
        <p:spPr bwMode="auto">
          <a:xfrm>
            <a:off x="924638" y="4522781"/>
            <a:ext cx="1836000" cy="1014915"/>
          </a:xfrm>
          <a:prstGeom prst="rect">
            <a:avLst/>
          </a:prstGeom>
          <a:noFill/>
        </p:spPr>
      </p:pic>
      <p:pic>
        <p:nvPicPr>
          <p:cNvPr id="86" name="Picture 33" descr="D:\Sync\Work\Project\NCEP_EMC\Verif\figure3\final\H215H216\table\fig_H215_EPAL1415_table_cycle_rmw_BRMW.png"/>
          <p:cNvPicPr>
            <a:picLocks noChangeAspect="1" noChangeArrowheads="1"/>
          </p:cNvPicPr>
          <p:nvPr/>
        </p:nvPicPr>
        <p:blipFill>
          <a:blip r:embed="rId16"/>
          <a:srcRect l="22146" t="17717" r="10704" b="54441"/>
          <a:stretch>
            <a:fillRect/>
          </a:stretch>
        </p:blipFill>
        <p:spPr bwMode="auto">
          <a:xfrm>
            <a:off x="2976866" y="3288485"/>
            <a:ext cx="1836000" cy="1014915"/>
          </a:xfrm>
          <a:prstGeom prst="rect">
            <a:avLst/>
          </a:prstGeom>
          <a:noFill/>
        </p:spPr>
      </p:pic>
      <p:sp>
        <p:nvSpPr>
          <p:cNvPr id="34" name="제목 1"/>
          <p:cNvSpPr txBox="1">
            <a:spLocks/>
          </p:cNvSpPr>
          <p:nvPr/>
        </p:nvSpPr>
        <p:spPr>
          <a:xfrm>
            <a:off x="695486" y="5989740"/>
            <a:ext cx="78867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RMW bias for initial RMW classification</a:t>
            </a:r>
            <a:endParaRPr lang="ko-KR" altLang="en-US" dirty="0"/>
          </a:p>
        </p:txBody>
      </p:sp>
      <p:sp>
        <p:nvSpPr>
          <p:cNvPr id="37" name="제목 1"/>
          <p:cNvSpPr>
            <a:spLocks noGrp="1"/>
          </p:cNvSpPr>
          <p:nvPr>
            <p:ph type="title"/>
          </p:nvPr>
        </p:nvSpPr>
        <p:spPr>
          <a:xfrm>
            <a:off x="628650" y="138703"/>
            <a:ext cx="7886700" cy="549275"/>
          </a:xfrm>
        </p:spPr>
        <p:txBody>
          <a:bodyPr/>
          <a:lstStyle/>
          <a:p>
            <a:r>
              <a:rPr lang="en-US" altLang="ko-KR" dirty="0" smtClean="0"/>
              <a:t>RMW Cluster analysis from Chun-</a:t>
            </a:r>
            <a:r>
              <a:rPr lang="en-US" altLang="ko-KR" dirty="0" err="1" smtClean="0"/>
              <a:t>Sil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80914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marL="36576" indent="0">
              <a:buNone/>
            </a:pPr>
            <a:r>
              <a:rPr lang="en-US" b="1" dirty="0" smtClean="0"/>
              <a:t>INIT TESTS - 2014 AL &amp; MUCH OF 2014 EP </a:t>
            </a:r>
            <a:br>
              <a:rPr lang="en-US" b="1" dirty="0" smtClean="0"/>
            </a:br>
            <a:r>
              <a:rPr lang="en-US" b="1" dirty="0" smtClean="0"/>
              <a:t> </a:t>
            </a:r>
          </a:p>
          <a:p>
            <a:r>
              <a:rPr lang="en-US" dirty="0" smtClean="0"/>
              <a:t>HNBA </a:t>
            </a:r>
            <a:r>
              <a:rPr lang="en-US" dirty="0"/>
              <a:t>– H216 with no blending or vortex </a:t>
            </a:r>
            <a:r>
              <a:rPr lang="en-US" dirty="0" smtClean="0"/>
              <a:t>adjustments</a:t>
            </a:r>
            <a:endParaRPr lang="en-US" dirty="0"/>
          </a:p>
          <a:p>
            <a:r>
              <a:rPr lang="en-US" dirty="0" smtClean="0"/>
              <a:t>HNBD </a:t>
            </a:r>
            <a:r>
              <a:rPr lang="en-US" dirty="0"/>
              <a:t>– H216 with blending turned off for ALL </a:t>
            </a:r>
            <a:r>
              <a:rPr lang="en-US" dirty="0" smtClean="0"/>
              <a:t>storms</a:t>
            </a:r>
            <a:endParaRPr lang="en-US" dirty="0"/>
          </a:p>
          <a:p>
            <a:r>
              <a:rPr lang="en-US" dirty="0"/>
              <a:t>HB65 – H216 with blending &gt; 65 </a:t>
            </a:r>
            <a:r>
              <a:rPr lang="en-US" dirty="0" err="1"/>
              <a:t>kt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6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378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marL="36576" indent="0">
              <a:buNone/>
            </a:pPr>
            <a:r>
              <a:rPr lang="en-US" b="1" dirty="0"/>
              <a:t>PHYSICS </a:t>
            </a:r>
            <a:r>
              <a:rPr lang="en-US" b="1" dirty="0" smtClean="0"/>
              <a:t>TESTS (2014 AL06 &amp; AL08)</a:t>
            </a:r>
            <a:endParaRPr lang="en-US" b="1" dirty="0"/>
          </a:p>
          <a:p>
            <a:pPr marL="36576" indent="0">
              <a:buNone/>
            </a:pPr>
            <a:endParaRPr lang="en-US" b="1" dirty="0"/>
          </a:p>
          <a:p>
            <a:r>
              <a:rPr lang="en-US" dirty="0" smtClean="0"/>
              <a:t>HCOA – Lower COAC on D2-3</a:t>
            </a:r>
          </a:p>
          <a:p>
            <a:r>
              <a:rPr lang="en-US" dirty="0" smtClean="0"/>
              <a:t>HCOB – Lower COAC on D2-3, lower </a:t>
            </a:r>
            <a:r>
              <a:rPr lang="en-US" dirty="0" err="1" smtClean="0"/>
              <a:t>timestep</a:t>
            </a:r>
            <a:r>
              <a:rPr lang="en-US" dirty="0" smtClean="0"/>
              <a:t> to 15s</a:t>
            </a:r>
          </a:p>
          <a:p>
            <a:r>
              <a:rPr lang="en-US" dirty="0" smtClean="0"/>
              <a:t>HT15 </a:t>
            </a:r>
            <a:r>
              <a:rPr lang="en-US" dirty="0"/>
              <a:t>– Decrease </a:t>
            </a:r>
            <a:r>
              <a:rPr lang="en-US" dirty="0" err="1"/>
              <a:t>timestep</a:t>
            </a:r>
            <a:r>
              <a:rPr lang="en-US" dirty="0"/>
              <a:t> to </a:t>
            </a:r>
            <a:r>
              <a:rPr lang="en-US" dirty="0" smtClean="0"/>
              <a:t>15s</a:t>
            </a:r>
          </a:p>
          <a:p>
            <a:r>
              <a:rPr lang="en-US" dirty="0"/>
              <a:t>HC15 – Roll back to H215 COAC (higher</a:t>
            </a:r>
            <a:r>
              <a:rPr lang="en-US" dirty="0" smtClean="0"/>
              <a:t>)</a:t>
            </a:r>
          </a:p>
          <a:p>
            <a:r>
              <a:rPr lang="en-US" dirty="0" smtClean="0"/>
              <a:t>HGFS – Roll back to old GFS PBL</a:t>
            </a:r>
          </a:p>
          <a:p>
            <a:r>
              <a:rPr lang="en-US" dirty="0" smtClean="0"/>
              <a:t>HGDO – Roll back Cd/</a:t>
            </a:r>
            <a:r>
              <a:rPr lang="en-US" dirty="0" err="1" smtClean="0"/>
              <a:t>Ch</a:t>
            </a:r>
            <a:r>
              <a:rPr lang="en-US" dirty="0" smtClean="0"/>
              <a:t> changes 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7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2698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727589" y="1366867"/>
            <a:ext cx="3855984" cy="4987631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8" name="Picture 7" descr="fig_ALAL2014_rmw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345" y="3993182"/>
            <a:ext cx="3022600" cy="2115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 Results – AL RMW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121067" cy="4525963"/>
          </a:xfrm>
        </p:spPr>
        <p:txBody>
          <a:bodyPr/>
          <a:lstStyle/>
          <a:p>
            <a:r>
              <a:rPr lang="en-US" dirty="0" smtClean="0"/>
              <a:t>Initial RMW bias is slightly worse when VI is off (so adjustments are working)</a:t>
            </a:r>
          </a:p>
          <a:p>
            <a:endParaRPr lang="en-US" dirty="0" smtClean="0"/>
          </a:p>
          <a:p>
            <a:r>
              <a:rPr lang="en-US" dirty="0" smtClean="0"/>
              <a:t>Consistent with previous results, RMW bias deceases</a:t>
            </a:r>
            <a:r>
              <a:rPr lang="en-US" dirty="0"/>
              <a:t> </a:t>
            </a:r>
            <a:r>
              <a:rPr lang="en-US" dirty="0" smtClean="0"/>
              <a:t>w/ time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No major differences between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8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pic>
        <p:nvPicPr>
          <p:cNvPr id="6" name="Picture 5" descr="fig_ALAL2014_rmw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54" y="1668844"/>
            <a:ext cx="3022600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31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727589" y="1366867"/>
            <a:ext cx="3855984" cy="4987631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 Results – EP RMW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121067" cy="4525963"/>
          </a:xfrm>
        </p:spPr>
        <p:txBody>
          <a:bodyPr/>
          <a:lstStyle/>
          <a:p>
            <a:r>
              <a:rPr lang="en-US" dirty="0" smtClean="0"/>
              <a:t>Similar to AL, bias is worst at analysis time &amp; bias is slightly worse when VI is off</a:t>
            </a:r>
          </a:p>
          <a:p>
            <a:endParaRPr lang="en-US" dirty="0" smtClean="0"/>
          </a:p>
          <a:p>
            <a:r>
              <a:rPr lang="en-US" dirty="0" smtClean="0"/>
              <a:t>Biases tend to be larger than in Atlantic</a:t>
            </a:r>
          </a:p>
          <a:p>
            <a:endParaRPr lang="en-US" dirty="0"/>
          </a:p>
          <a:p>
            <a:r>
              <a:rPr lang="en-US" dirty="0" smtClean="0"/>
              <a:t>No major differences between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/>
              <a:t>9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pic>
        <p:nvPicPr>
          <p:cNvPr id="4" name="Picture 3" descr="fig_EPAL2014_rmw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509" y="1650336"/>
            <a:ext cx="3022600" cy="2176272"/>
          </a:xfrm>
          <a:prstGeom prst="rect">
            <a:avLst/>
          </a:prstGeom>
        </p:spPr>
      </p:pic>
      <p:pic>
        <p:nvPicPr>
          <p:cNvPr id="9" name="Picture 8" descr="fig_EPAL2014_rmw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3990788"/>
            <a:ext cx="3022600" cy="211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2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chnic">
  <a:themeElements>
    <a:clrScheme name="Custom 1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3757</TotalTime>
  <Words>823</Words>
  <Application>Microsoft Macintosh PowerPoint</Application>
  <PresentationFormat>On-screen Show (4:3)</PresentationFormat>
  <Paragraphs>151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1_Technic</vt:lpstr>
      <vt:lpstr>Office 테마</vt:lpstr>
      <vt:lpstr>Physics and Initialization Tests for H216:   Large-scale results and recommendations for H217</vt:lpstr>
      <vt:lpstr>Motivation</vt:lpstr>
      <vt:lpstr>Background: Size Bias</vt:lpstr>
      <vt:lpstr>RMW Cluster analysis from Chun-Sil</vt:lpstr>
      <vt:lpstr>RMW Cluster analysis from Chun-Sil</vt:lpstr>
      <vt:lpstr>Experiment outline</vt:lpstr>
      <vt:lpstr>Experiment outline</vt:lpstr>
      <vt:lpstr>INIT Results – AL RMW</vt:lpstr>
      <vt:lpstr>INIT Results – EP RMW</vt:lpstr>
      <vt:lpstr>INIT Results – AL Vmax</vt:lpstr>
      <vt:lpstr>INIT Results – EP Vmax</vt:lpstr>
      <vt:lpstr>INIT Results – AL &amp; EP track</vt:lpstr>
      <vt:lpstr>INIT Results – AL &amp; EP R34 bias</vt:lpstr>
      <vt:lpstr>COAC results – RMW &amp; Vmax bias</vt:lpstr>
      <vt:lpstr>COAC results – Vmax skill &amp; error</vt:lpstr>
      <vt:lpstr>Physics test – RMW &amp; Vmax bias</vt:lpstr>
      <vt:lpstr>Physics test – Vmax skill &amp; error</vt:lpstr>
      <vt:lpstr>Physics test – track &amp; size</vt:lpstr>
      <vt:lpstr>Recap – RMW bias</vt:lpstr>
      <vt:lpstr>Recap – considerations for H217 </vt:lpstr>
      <vt:lpstr>EXTRA SLIDES</vt:lpstr>
      <vt:lpstr>Background: Blending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 issues: Bias and spindown</dc:title>
  <dc:creator>Jason Sippel</dc:creator>
  <cp:lastModifiedBy>Jason Sippel</cp:lastModifiedBy>
  <cp:revision>51</cp:revision>
  <dcterms:created xsi:type="dcterms:W3CDTF">2016-06-14T19:39:59Z</dcterms:created>
  <dcterms:modified xsi:type="dcterms:W3CDTF">2016-08-25T15:22:53Z</dcterms:modified>
</cp:coreProperties>
</file>