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73" r:id="rId2"/>
    <p:sldId id="325" r:id="rId3"/>
    <p:sldId id="326" r:id="rId4"/>
    <p:sldId id="278" r:id="rId5"/>
    <p:sldId id="279" r:id="rId6"/>
    <p:sldId id="274" r:id="rId7"/>
    <p:sldId id="275" r:id="rId8"/>
    <p:sldId id="276" r:id="rId9"/>
    <p:sldId id="277" r:id="rId10"/>
    <p:sldId id="268" r:id="rId11"/>
    <p:sldId id="269" r:id="rId12"/>
    <p:sldId id="270" r:id="rId13"/>
    <p:sldId id="271" r:id="rId14"/>
    <p:sldId id="272" r:id="rId15"/>
    <p:sldId id="266" r:id="rId16"/>
    <p:sldId id="267" r:id="rId17"/>
    <p:sldId id="259" r:id="rId18"/>
    <p:sldId id="257" r:id="rId19"/>
    <p:sldId id="256" r:id="rId20"/>
    <p:sldId id="264" r:id="rId21"/>
    <p:sldId id="280" r:id="rId22"/>
    <p:sldId id="287" r:id="rId23"/>
    <p:sldId id="294" r:id="rId24"/>
    <p:sldId id="283" r:id="rId25"/>
    <p:sldId id="288" r:id="rId26"/>
    <p:sldId id="289" r:id="rId27"/>
    <p:sldId id="284" r:id="rId28"/>
    <p:sldId id="286" r:id="rId29"/>
    <p:sldId id="290" r:id="rId30"/>
    <p:sldId id="293" r:id="rId31"/>
    <p:sldId id="292" r:id="rId32"/>
    <p:sldId id="305" r:id="rId33"/>
    <p:sldId id="301" r:id="rId34"/>
    <p:sldId id="285" r:id="rId35"/>
    <p:sldId id="299" r:id="rId36"/>
    <p:sldId id="300" r:id="rId37"/>
    <p:sldId id="304" r:id="rId38"/>
    <p:sldId id="295" r:id="rId39"/>
    <p:sldId id="296" r:id="rId40"/>
    <p:sldId id="307" r:id="rId41"/>
    <p:sldId id="309" r:id="rId42"/>
    <p:sldId id="311" r:id="rId43"/>
    <p:sldId id="312" r:id="rId44"/>
    <p:sldId id="314" r:id="rId45"/>
    <p:sldId id="316" r:id="rId46"/>
    <p:sldId id="323" r:id="rId47"/>
    <p:sldId id="324" r:id="rId48"/>
    <p:sldId id="322" r:id="rId49"/>
    <p:sldId id="303" r:id="rId50"/>
    <p:sldId id="298" r:id="rId51"/>
    <p:sldId id="297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C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58"/>
    <p:restoredTop sz="94691"/>
  </p:normalViewPr>
  <p:slideViewPr>
    <p:cSldViewPr snapToGrid="0" snapToObjects="1">
      <p:cViewPr varScale="1">
        <p:scale>
          <a:sx n="83" d="100"/>
          <a:sy n="83" d="100"/>
        </p:scale>
        <p:origin x="3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wmf"/><Relationship Id="rId4" Type="http://schemas.openxmlformats.org/officeDocument/2006/relationships/image" Target="../media/image147.wmf"/><Relationship Id="rId1" Type="http://schemas.openxmlformats.org/officeDocument/2006/relationships/image" Target="../media/image144.wmf"/><Relationship Id="rId2" Type="http://schemas.openxmlformats.org/officeDocument/2006/relationships/image" Target="../media/image1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C2C86-72DA-B64C-8EC2-6592D9E5AFA1}" type="datetimeFigureOut">
              <a:rPr lang="en-US" smtClean="0"/>
              <a:t>8/3/16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F8978-6BDE-E248-B973-7E17B02AA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55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F8978-6BDE-E248-B973-7E17B02AA4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1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F8978-6BDE-E248-B973-7E17B02AA4D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17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7ACF8-BB50-437C-9CF0-9484CADEAA9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53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7ACF8-BB50-437C-9CF0-9484CADEAA9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41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8B01A-544E-FC48-AB3D-40CFB62A1029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76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42E54-1784-2944-AB17-1916B3591BEB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80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4A48A-EA90-8244-B1F6-271492D07594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31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35C28-0260-F845-AC80-9FB8B9BC1697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3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3F442-82D4-0D47-9BAA-F0E739E4C2E5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43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D7D7-00FE-FB46-B325-1336E0F6A76F}" type="datetime1">
              <a:rPr lang="en-US" smtClean="0"/>
              <a:t>8/3/16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11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E5FCC-4B72-E149-AE61-160B1F82AF1A}" type="datetime1">
              <a:rPr lang="en-US" smtClean="0"/>
              <a:t>8/3/16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1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5F8D5-188D-B24B-8E96-398E5835B7F9}" type="datetime1">
              <a:rPr lang="en-US" smtClean="0"/>
              <a:t>8/3/16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28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A9815-6031-D645-A3D6-30A55EA2E015}" type="datetime1">
              <a:rPr lang="en-US" smtClean="0"/>
              <a:t>8/3/16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6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B6423-BC32-2B40-97D3-0B290C18C273}" type="datetime1">
              <a:rPr lang="en-US" smtClean="0"/>
              <a:t>8/3/16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52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2C9F4-0102-6B48-99DE-878E48F62037}" type="datetime1">
              <a:rPr lang="en-US" smtClean="0"/>
              <a:t>8/3/16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95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E8663-D8EC-BF4E-B6A8-720C8AE66138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25961-0CF5-C041-A7EE-57BD1992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0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8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1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1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1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17.png"/><Relationship Id="rId6" Type="http://schemas.openxmlformats.org/officeDocument/2006/relationships/image" Target="../media/image8.png"/><Relationship Id="rId7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17.png"/><Relationship Id="rId6" Type="http://schemas.openxmlformats.org/officeDocument/2006/relationships/image" Target="../media/image8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9" Type="http://schemas.openxmlformats.org/officeDocument/2006/relationships/image" Target="../media/image81.png"/><Relationship Id="rId10" Type="http://schemas.openxmlformats.org/officeDocument/2006/relationships/image" Target="../media/image82.png"/><Relationship Id="rId11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.png"/><Relationship Id="rId8" Type="http://schemas.openxmlformats.org/officeDocument/2006/relationships/image" Target="../media/image88.png"/><Relationship Id="rId9" Type="http://schemas.openxmlformats.org/officeDocument/2006/relationships/image" Target="../media/image89.png"/><Relationship Id="rId10" Type="http://schemas.openxmlformats.org/officeDocument/2006/relationships/image" Target="../media/image90.png"/><Relationship Id="rId11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1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17.png"/><Relationship Id="rId7" Type="http://schemas.openxmlformats.org/officeDocument/2006/relationships/image" Target="../media/image8.png"/><Relationship Id="rId8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8" Type="http://schemas.openxmlformats.org/officeDocument/2006/relationships/image" Target="../media/image101.png"/><Relationship Id="rId9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3.png"/><Relationship Id="rId12" Type="http://schemas.openxmlformats.org/officeDocument/2006/relationships/image" Target="../media/image114.png"/><Relationship Id="rId13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8" Type="http://schemas.openxmlformats.org/officeDocument/2006/relationships/image" Target="../media/image17.png"/><Relationship Id="rId9" Type="http://schemas.openxmlformats.org/officeDocument/2006/relationships/image" Target="../media/image111.png"/><Relationship Id="rId10" Type="http://schemas.openxmlformats.org/officeDocument/2006/relationships/image" Target="../media/image11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34.png"/><Relationship Id="rId7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7.png"/><Relationship Id="rId3" Type="http://schemas.openxmlformats.org/officeDocument/2006/relationships/image" Target="../media/image1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7" Type="http://schemas.openxmlformats.org/officeDocument/2006/relationships/image" Target="../media/image14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147.wmf"/><Relationship Id="rId13" Type="http://schemas.openxmlformats.org/officeDocument/2006/relationships/image" Target="../media/image150.png"/><Relationship Id="rId14" Type="http://schemas.openxmlformats.org/officeDocument/2006/relationships/image" Target="../media/image151.png"/><Relationship Id="rId15" Type="http://schemas.openxmlformats.org/officeDocument/2006/relationships/image" Target="../media/image152.png"/><Relationship Id="rId16" Type="http://schemas.openxmlformats.org/officeDocument/2006/relationships/image" Target="../media/image153.png"/><Relationship Id="rId17" Type="http://schemas.openxmlformats.org/officeDocument/2006/relationships/image" Target="../media/image154.png"/><Relationship Id="rId18" Type="http://schemas.openxmlformats.org/officeDocument/2006/relationships/image" Target="../media/image155.png"/><Relationship Id="rId19" Type="http://schemas.openxmlformats.org/officeDocument/2006/relationships/image" Target="../media/image15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44.w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45.w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146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7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7.png"/><Relationship Id="rId12" Type="http://schemas.openxmlformats.org/officeDocument/2006/relationships/image" Target="../media/image168.png"/><Relationship Id="rId13" Type="http://schemas.openxmlformats.org/officeDocument/2006/relationships/image" Target="../media/image169.png"/><Relationship Id="rId14" Type="http://schemas.openxmlformats.org/officeDocument/2006/relationships/image" Target="../media/image170.png"/><Relationship Id="rId15" Type="http://schemas.openxmlformats.org/officeDocument/2006/relationships/image" Target="../media/image17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8.png"/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6" Type="http://schemas.openxmlformats.org/officeDocument/2006/relationships/image" Target="../media/image162.png"/><Relationship Id="rId7" Type="http://schemas.openxmlformats.org/officeDocument/2006/relationships/image" Target="../media/image163.png"/><Relationship Id="rId8" Type="http://schemas.openxmlformats.org/officeDocument/2006/relationships/image" Target="../media/image164.png"/><Relationship Id="rId9" Type="http://schemas.openxmlformats.org/officeDocument/2006/relationships/image" Target="../media/image165.png"/><Relationship Id="rId10" Type="http://schemas.openxmlformats.org/officeDocument/2006/relationships/image" Target="../media/image1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4" Type="http://schemas.openxmlformats.org/officeDocument/2006/relationships/image" Target="../media/image72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4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png"/><Relationship Id="rId3" Type="http://schemas.openxmlformats.org/officeDocument/2006/relationships/image" Target="../media/image17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8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625296"/>
            <a:ext cx="111883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Secondary eyewalls in HWRF</a:t>
            </a:r>
            <a:endParaRPr lang="en-US" sz="7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2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91" y="3549651"/>
            <a:ext cx="2911709" cy="3299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522" y="3513793"/>
            <a:ext cx="2929737" cy="3308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261" y="3522907"/>
            <a:ext cx="2911708" cy="3281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9651"/>
            <a:ext cx="2911708" cy="33083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677" y="61750"/>
            <a:ext cx="3003323" cy="34310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776" y="-10431"/>
            <a:ext cx="3012621" cy="3486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140" y="17929"/>
            <a:ext cx="3059112" cy="34031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7" y="0"/>
            <a:ext cx="3049814" cy="34682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126" y="59064"/>
            <a:ext cx="12143874" cy="6798936"/>
          </a:xfrm>
          <a:prstGeom prst="rect">
            <a:avLst/>
          </a:prstGeom>
          <a:noFill/>
          <a:ln w="1016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906071" y="6499606"/>
            <a:ext cx="1297150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HWRF 2016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3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110944" y="5829624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Hr</a:t>
            </a:r>
            <a:r>
              <a:rPr lang="en-US" dirty="0" smtClean="0"/>
              <a:t> 48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663472" y="5958966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Hr</a:t>
            </a:r>
            <a:r>
              <a:rPr lang="en-US" dirty="0" smtClean="0"/>
              <a:t> 48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411724" y="6100725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Hr</a:t>
            </a:r>
            <a:r>
              <a:rPr lang="en-US" dirty="0" smtClean="0"/>
              <a:t> 42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087986" y="5958966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Hr</a:t>
            </a:r>
            <a:r>
              <a:rPr lang="en-US" dirty="0" smtClean="0"/>
              <a:t> 45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8712" y="2762386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Hr</a:t>
            </a:r>
            <a:r>
              <a:rPr lang="en-US" dirty="0" smtClean="0"/>
              <a:t> 66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75218" y="2818370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Hr</a:t>
            </a:r>
            <a:r>
              <a:rPr lang="en-US" dirty="0" smtClean="0"/>
              <a:t> 60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74402" y="2781047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Hr</a:t>
            </a:r>
            <a:r>
              <a:rPr lang="en-US" dirty="0" smtClean="0"/>
              <a:t> 54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87986" y="3042305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Hr</a:t>
            </a:r>
            <a:r>
              <a:rPr lang="en-US" dirty="0" smtClean="0"/>
              <a:t> 48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44" y="588667"/>
            <a:ext cx="3108167" cy="3141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834" y="626805"/>
            <a:ext cx="2730955" cy="30396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169" y="646494"/>
            <a:ext cx="2661890" cy="29675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799" y="748915"/>
            <a:ext cx="2538963" cy="28651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0" y="3660781"/>
            <a:ext cx="2743189" cy="31505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013" y="3714850"/>
            <a:ext cx="2681468" cy="30762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481" y="3755025"/>
            <a:ext cx="2787858" cy="30099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081" y="3730166"/>
            <a:ext cx="2666706" cy="305354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1458896" y="1816467"/>
            <a:ext cx="583814" cy="3688627"/>
            <a:chOff x="9725899" y="778026"/>
            <a:chExt cx="583814" cy="368862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1299" y="1147358"/>
              <a:ext cx="298967" cy="33192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9725899" y="778026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ms</a:t>
              </a:r>
              <a:r>
                <a:rPr lang="en-US" baseline="30000" dirty="0" smtClean="0">
                  <a:latin typeface="Times New Roman" charset="0"/>
                  <a:ea typeface="Times New Roman" charset="0"/>
                  <a:cs typeface="Times New Roman" charset="0"/>
                </a:rPr>
                <a:t>-1</a:t>
              </a:r>
              <a:endParaRPr lang="en-US" baseline="30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48126" y="59064"/>
            <a:ext cx="12143874" cy="6798936"/>
          </a:xfrm>
          <a:prstGeom prst="rect">
            <a:avLst/>
          </a:prstGeom>
          <a:noFill/>
          <a:ln w="1016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0906071" y="6499606"/>
            <a:ext cx="1297150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HWRF 2016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1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253845" y="3200443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Hr</a:t>
            </a:r>
            <a:r>
              <a:rPr lang="en-US" dirty="0" smtClean="0"/>
              <a:t> 24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17402" y="3307949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Hr</a:t>
            </a:r>
            <a:r>
              <a:rPr lang="en-US" dirty="0" smtClean="0"/>
              <a:t> 12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02390" y="3345271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Hr</a:t>
            </a:r>
            <a:r>
              <a:rPr lang="en-US" dirty="0" smtClean="0"/>
              <a:t> 36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23" y="676728"/>
            <a:ext cx="2941181" cy="33496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332" y="676728"/>
            <a:ext cx="3006543" cy="3387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133" y="621523"/>
            <a:ext cx="3245348" cy="35594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50402" y="4124884"/>
            <a:ext cx="96505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/>
              <a:t>Clear secondary wind maxima in </a:t>
            </a:r>
            <a:endParaRPr lang="en-US" sz="5400" b="1" dirty="0" smtClean="0"/>
          </a:p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all</a:t>
            </a:r>
            <a:r>
              <a:rPr lang="en-US" sz="5400" b="1" dirty="0" smtClean="0"/>
              <a:t> </a:t>
            </a:r>
            <a:r>
              <a:rPr lang="en-US" sz="5400" b="1" dirty="0" smtClean="0"/>
              <a:t>integrations</a:t>
            </a:r>
            <a:endParaRPr lang="en-US" sz="5400" b="1" dirty="0"/>
          </a:p>
        </p:txBody>
      </p:sp>
      <p:grpSp>
        <p:nvGrpSpPr>
          <p:cNvPr id="15" name="Group 14"/>
          <p:cNvGrpSpPr/>
          <p:nvPr/>
        </p:nvGrpSpPr>
        <p:grpSpPr>
          <a:xfrm rot="16200000">
            <a:off x="9725345" y="4407267"/>
            <a:ext cx="583814" cy="3688627"/>
            <a:chOff x="9725899" y="778026"/>
            <a:chExt cx="583814" cy="368862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1299" y="1147358"/>
              <a:ext cx="298967" cy="331929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9725899" y="778026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ms</a:t>
              </a:r>
              <a:r>
                <a:rPr lang="en-US" baseline="30000" dirty="0" smtClean="0">
                  <a:latin typeface="Times New Roman" charset="0"/>
                  <a:ea typeface="Times New Roman" charset="0"/>
                  <a:cs typeface="Times New Roman" charset="0"/>
                </a:rPr>
                <a:t>-1</a:t>
              </a:r>
              <a:endParaRPr lang="en-US" baseline="30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385" y="671319"/>
            <a:ext cx="3007326" cy="339241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8126" y="59064"/>
            <a:ext cx="12143874" cy="6798936"/>
          </a:xfrm>
          <a:prstGeom prst="rect">
            <a:avLst/>
          </a:prstGeom>
          <a:noFill/>
          <a:ln w="1016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906071" y="6499606"/>
            <a:ext cx="1297150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HWRF 2016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5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385" y="727150"/>
            <a:ext cx="3169241" cy="2908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195" y="663580"/>
            <a:ext cx="3133631" cy="29911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345" y="744956"/>
            <a:ext cx="3204850" cy="2872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700"/>
            <a:ext cx="3098022" cy="28487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1" y="3895142"/>
            <a:ext cx="3121762" cy="28487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512" y="3865467"/>
            <a:ext cx="3098022" cy="29081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13" y="3889207"/>
            <a:ext cx="3133631" cy="28843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860" y="3829858"/>
            <a:ext cx="3133631" cy="29437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10467" y="3121617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408489" y="3121617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6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549380" y="3144994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12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1544350" y="3199343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18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321414" y="6225521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24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443176" y="6220816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30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8462609" y="6220816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36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1559557" y="6145772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42</a:t>
            </a:r>
            <a:endParaRPr lang="en-US" b="1" dirty="0"/>
          </a:p>
        </p:txBody>
      </p:sp>
      <p:sp>
        <p:nvSpPr>
          <p:cNvPr id="23" name="Rectangle 22"/>
          <p:cNvSpPr/>
          <p:nvPr/>
        </p:nvSpPr>
        <p:spPr>
          <a:xfrm>
            <a:off x="180069" y="112194"/>
            <a:ext cx="20922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09/16 @12 </a:t>
            </a:r>
            <a:r>
              <a:rPr lang="en-US" sz="2800" b="1" dirty="0" smtClean="0"/>
              <a:t>Z</a:t>
            </a:r>
            <a:endParaRPr lang="en-US" sz="2800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2671029" y="13993"/>
            <a:ext cx="8161619" cy="730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smtClean="0"/>
              <a:t>Initialized with a double wind maxima that lasts ~1.5 day</a:t>
            </a:r>
            <a:endParaRPr lang="en-US" b="1" dirty="0"/>
          </a:p>
        </p:txBody>
      </p:sp>
      <p:grpSp>
        <p:nvGrpSpPr>
          <p:cNvPr id="26" name="Group 25"/>
          <p:cNvGrpSpPr/>
          <p:nvPr/>
        </p:nvGrpSpPr>
        <p:grpSpPr>
          <a:xfrm rot="5400000">
            <a:off x="10069072" y="-1124750"/>
            <a:ext cx="583814" cy="3688627"/>
            <a:chOff x="9725899" y="778026"/>
            <a:chExt cx="583814" cy="368862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1299" y="1147358"/>
              <a:ext cx="298967" cy="331929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725899" y="778026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ms</a:t>
              </a:r>
              <a:r>
                <a:rPr lang="en-US" baseline="30000" dirty="0" smtClean="0">
                  <a:latin typeface="Times New Roman" charset="0"/>
                  <a:ea typeface="Times New Roman" charset="0"/>
                  <a:cs typeface="Times New Roman" charset="0"/>
                </a:rPr>
                <a:t>-1</a:t>
              </a:r>
              <a:endParaRPr lang="en-US" baseline="30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48126" y="59064"/>
            <a:ext cx="12143874" cy="6798936"/>
          </a:xfrm>
          <a:prstGeom prst="rect">
            <a:avLst/>
          </a:prstGeom>
          <a:noFill/>
          <a:ln w="1016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0906071" y="6499606"/>
            <a:ext cx="1297150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HWRF 2016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29" y="3597302"/>
            <a:ext cx="3088362" cy="2992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854" y="3676558"/>
            <a:ext cx="3167958" cy="2976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143" y="3664901"/>
            <a:ext cx="3183878" cy="29928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0" y="3664901"/>
            <a:ext cx="3183878" cy="29928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122" y="710591"/>
            <a:ext cx="3152040" cy="29769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59" y="607986"/>
            <a:ext cx="3167958" cy="30087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268" y="623734"/>
            <a:ext cx="3199798" cy="292916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7" y="571203"/>
            <a:ext cx="3136121" cy="292916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1029" y="13993"/>
            <a:ext cx="8161619" cy="730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/>
              <a:t>Initialized with a double wind maxima that lasts ~1.5 day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310467" y="3121617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408489" y="3121617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6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1189791" y="3199343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18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321414" y="6225521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24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443176" y="6220816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30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8462609" y="6220816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36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1300980" y="6115961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42</a:t>
            </a:r>
            <a:endParaRPr lang="en-US" b="1" dirty="0"/>
          </a:p>
        </p:txBody>
      </p:sp>
      <p:sp>
        <p:nvSpPr>
          <p:cNvPr id="23" name="Rectangle 22"/>
          <p:cNvSpPr/>
          <p:nvPr/>
        </p:nvSpPr>
        <p:spPr>
          <a:xfrm>
            <a:off x="180069" y="112194"/>
            <a:ext cx="20922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09/16 @</a:t>
            </a:r>
            <a:r>
              <a:rPr lang="en-US" sz="2800" b="1" dirty="0" smtClean="0"/>
              <a:t>18 Z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8549380" y="3144994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12</a:t>
            </a:r>
            <a:endParaRPr lang="en-US" b="1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26830" y="-1057108"/>
            <a:ext cx="298967" cy="331929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 rot="5400000">
            <a:off x="11728720" y="53489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ms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-1</a:t>
            </a:r>
            <a:endParaRPr lang="en-US" baseline="30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8126" y="59064"/>
            <a:ext cx="12143874" cy="6798936"/>
          </a:xfrm>
          <a:prstGeom prst="rect">
            <a:avLst/>
          </a:prstGeom>
          <a:noFill/>
          <a:ln w="1016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0906071" y="6499606"/>
            <a:ext cx="1297150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HWRF 2016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0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850" y="873670"/>
            <a:ext cx="2664572" cy="58274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77" y="626806"/>
            <a:ext cx="2013314" cy="58274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03" y="385784"/>
            <a:ext cx="1969286" cy="58274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267" y="131678"/>
            <a:ext cx="2027393" cy="5827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416" y="1128697"/>
            <a:ext cx="739331" cy="500520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608186" y="759365"/>
            <a:ext cx="583814" cy="3688627"/>
            <a:chOff x="9725899" y="778026"/>
            <a:chExt cx="583814" cy="36886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1299" y="1147358"/>
              <a:ext cx="298967" cy="331929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725899" y="778026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ms</a:t>
              </a:r>
              <a:r>
                <a:rPr lang="en-US" baseline="30000" dirty="0" smtClean="0">
                  <a:latin typeface="Times New Roman" charset="0"/>
                  <a:ea typeface="Times New Roman" charset="0"/>
                  <a:cs typeface="Times New Roman" charset="0"/>
                </a:rPr>
                <a:t>-1</a:t>
              </a:r>
              <a:endParaRPr lang="en-US" baseline="30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76459" y="113017"/>
            <a:ext cx="3435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Edouard (2014)</a:t>
            </a:r>
            <a:endParaRPr lang="en-US" sz="4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72404" y="895739"/>
            <a:ext cx="1444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09/12</a:t>
            </a:r>
            <a:endParaRPr lang="en-US" sz="4000" b="1" dirty="0"/>
          </a:p>
        </p:txBody>
      </p:sp>
      <p:sp>
        <p:nvSpPr>
          <p:cNvPr id="14" name="Rectangle 13"/>
          <p:cNvSpPr/>
          <p:nvPr/>
        </p:nvSpPr>
        <p:spPr>
          <a:xfrm>
            <a:off x="2591415" y="723137"/>
            <a:ext cx="9016771" cy="15862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631586" y="699298"/>
            <a:ext cx="1080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126" y="59064"/>
            <a:ext cx="12143874" cy="6798936"/>
          </a:xfrm>
          <a:prstGeom prst="rect">
            <a:avLst/>
          </a:prstGeom>
          <a:noFill/>
          <a:ln w="1016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0906071" y="6499606"/>
            <a:ext cx="1297150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HWRF 2016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283" y="149066"/>
            <a:ext cx="2059817" cy="58021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279" y="429766"/>
            <a:ext cx="2031767" cy="58021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048" y="895739"/>
            <a:ext cx="2666132" cy="58021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618" y="652530"/>
            <a:ext cx="2034785" cy="5802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060" y="1128697"/>
            <a:ext cx="739331" cy="500520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608186" y="759365"/>
            <a:ext cx="583814" cy="3688627"/>
            <a:chOff x="9725899" y="778026"/>
            <a:chExt cx="583814" cy="36886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1299" y="1147358"/>
              <a:ext cx="298967" cy="331929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725899" y="778026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ms</a:t>
              </a:r>
              <a:r>
                <a:rPr lang="en-US" baseline="30000" dirty="0" smtClean="0">
                  <a:latin typeface="Times New Roman" charset="0"/>
                  <a:ea typeface="Times New Roman" charset="0"/>
                  <a:cs typeface="Times New Roman" charset="0"/>
                </a:rPr>
                <a:t>-1</a:t>
              </a:r>
              <a:endParaRPr lang="en-US" baseline="30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76459" y="113017"/>
            <a:ext cx="3435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Edouard (2014)</a:t>
            </a:r>
            <a:endParaRPr lang="en-US" sz="4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72404" y="895739"/>
            <a:ext cx="1444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09/13</a:t>
            </a:r>
            <a:endParaRPr lang="en-US" sz="4000" b="1" dirty="0"/>
          </a:p>
        </p:txBody>
      </p:sp>
      <p:sp>
        <p:nvSpPr>
          <p:cNvPr id="14" name="Rectangle 13"/>
          <p:cNvSpPr/>
          <p:nvPr/>
        </p:nvSpPr>
        <p:spPr>
          <a:xfrm>
            <a:off x="1789667" y="1643973"/>
            <a:ext cx="9825258" cy="15862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763381" y="1603625"/>
            <a:ext cx="5790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126" y="59064"/>
            <a:ext cx="12143874" cy="6798936"/>
          </a:xfrm>
          <a:prstGeom prst="rect">
            <a:avLst/>
          </a:prstGeom>
          <a:noFill/>
          <a:ln w="1016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0906071" y="6499606"/>
            <a:ext cx="1297150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HWRF 2016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7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17" y="895739"/>
            <a:ext cx="2070100" cy="5803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687" y="1128697"/>
            <a:ext cx="739331" cy="5005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87" y="691594"/>
            <a:ext cx="2019300" cy="579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212" y="453424"/>
            <a:ext cx="2032000" cy="584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186" y="172724"/>
            <a:ext cx="2057400" cy="57785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1608186" y="759365"/>
            <a:ext cx="583814" cy="3688627"/>
            <a:chOff x="9725899" y="778026"/>
            <a:chExt cx="583814" cy="368862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1299" y="1147358"/>
              <a:ext cx="298967" cy="331929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725899" y="778026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ms</a:t>
              </a:r>
              <a:r>
                <a:rPr lang="en-US" baseline="30000" dirty="0" smtClean="0">
                  <a:latin typeface="Times New Roman" charset="0"/>
                  <a:ea typeface="Times New Roman" charset="0"/>
                  <a:cs typeface="Times New Roman" charset="0"/>
                </a:rPr>
                <a:t>-1</a:t>
              </a:r>
              <a:endParaRPr lang="en-US" baseline="30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76459" y="113017"/>
            <a:ext cx="3435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Edouard (2014)</a:t>
            </a:r>
            <a:endParaRPr lang="en-US" sz="4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72404" y="895739"/>
            <a:ext cx="1444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09/14</a:t>
            </a:r>
            <a:endParaRPr lang="en-US" sz="4000" b="1" dirty="0"/>
          </a:p>
        </p:txBody>
      </p:sp>
      <p:sp>
        <p:nvSpPr>
          <p:cNvPr id="12" name="Rectangle 11"/>
          <p:cNvSpPr/>
          <p:nvPr/>
        </p:nvSpPr>
        <p:spPr>
          <a:xfrm>
            <a:off x="1795628" y="2369977"/>
            <a:ext cx="9825258" cy="15862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769342" y="2329629"/>
            <a:ext cx="5790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126" y="59064"/>
            <a:ext cx="12143874" cy="6798936"/>
          </a:xfrm>
          <a:prstGeom prst="rect">
            <a:avLst/>
          </a:prstGeom>
          <a:noFill/>
          <a:ln w="1016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906071" y="6499606"/>
            <a:ext cx="1297150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HWRF 2016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9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485" y="895739"/>
            <a:ext cx="2006600" cy="5778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298" y="691579"/>
            <a:ext cx="2044700" cy="5753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397" y="462019"/>
            <a:ext cx="2032000" cy="5753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387" y="229137"/>
            <a:ext cx="2032000" cy="571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740" y="1128697"/>
            <a:ext cx="739331" cy="500520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1608186" y="759365"/>
            <a:ext cx="583814" cy="3688627"/>
            <a:chOff x="9725899" y="778026"/>
            <a:chExt cx="583814" cy="368862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1299" y="1147358"/>
              <a:ext cx="298967" cy="331929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25899" y="778026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ms</a:t>
              </a:r>
              <a:r>
                <a:rPr lang="en-US" baseline="30000" dirty="0" smtClean="0">
                  <a:latin typeface="Times New Roman" charset="0"/>
                  <a:ea typeface="Times New Roman" charset="0"/>
                  <a:cs typeface="Times New Roman" charset="0"/>
                </a:rPr>
                <a:t>-1</a:t>
              </a:r>
              <a:endParaRPr lang="en-US" baseline="30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76459" y="113017"/>
            <a:ext cx="3435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Edouard (2014)</a:t>
            </a:r>
            <a:endParaRPr lang="en-US" sz="4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72404" y="895739"/>
            <a:ext cx="1444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09/15</a:t>
            </a:r>
            <a:endParaRPr lang="en-US" sz="4000" b="1" dirty="0"/>
          </a:p>
        </p:txBody>
      </p:sp>
      <p:sp>
        <p:nvSpPr>
          <p:cNvPr id="17" name="Rectangle 16"/>
          <p:cNvSpPr/>
          <p:nvPr/>
        </p:nvSpPr>
        <p:spPr>
          <a:xfrm>
            <a:off x="1806834" y="3413606"/>
            <a:ext cx="9825258" cy="15862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780548" y="3373258"/>
            <a:ext cx="5790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126" y="59064"/>
            <a:ext cx="12143874" cy="6798936"/>
          </a:xfrm>
          <a:prstGeom prst="rect">
            <a:avLst/>
          </a:prstGeom>
          <a:noFill/>
          <a:ln w="1016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0906071" y="6499606"/>
            <a:ext cx="1297150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HWRF 2016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10" y="911551"/>
            <a:ext cx="2032000" cy="5778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692" y="677488"/>
            <a:ext cx="2044700" cy="5753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153" y="439436"/>
            <a:ext cx="2019300" cy="5803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563" y="174951"/>
            <a:ext cx="2057400" cy="5803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165" y="1163170"/>
            <a:ext cx="739331" cy="500520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1608186" y="775177"/>
            <a:ext cx="583814" cy="3688627"/>
            <a:chOff x="9725899" y="778026"/>
            <a:chExt cx="583814" cy="368862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1299" y="1147358"/>
              <a:ext cx="298967" cy="331929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25899" y="778026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ms</a:t>
              </a:r>
              <a:r>
                <a:rPr lang="en-US" baseline="30000" dirty="0" smtClean="0">
                  <a:latin typeface="Times New Roman" charset="0"/>
                  <a:ea typeface="Times New Roman" charset="0"/>
                  <a:cs typeface="Times New Roman" charset="0"/>
                </a:rPr>
                <a:t>-1</a:t>
              </a:r>
              <a:endParaRPr lang="en-US" baseline="30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76459" y="113017"/>
            <a:ext cx="3435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Edouard (2014)</a:t>
            </a:r>
            <a:endParaRPr lang="en-US" sz="4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72404" y="895739"/>
            <a:ext cx="1444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09/16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55130" y="4597918"/>
            <a:ext cx="9825258" cy="15862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728844" y="4557570"/>
            <a:ext cx="5790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126" y="59064"/>
            <a:ext cx="12143874" cy="6798936"/>
          </a:xfrm>
          <a:prstGeom prst="rect">
            <a:avLst/>
          </a:prstGeom>
          <a:noFill/>
          <a:ln w="1016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0906071" y="6499606"/>
            <a:ext cx="1297150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HWRF 2016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93883" y="1708879"/>
            <a:ext cx="2871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Physics changes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93883" y="2262717"/>
            <a:ext cx="3817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Other model changes</a:t>
            </a:r>
            <a:endParaRPr lang="en-US" sz="32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14000" y="992380"/>
            <a:ext cx="5096656" cy="2245495"/>
            <a:chOff x="959370" y="992380"/>
            <a:chExt cx="5096656" cy="2245495"/>
          </a:xfrm>
        </p:grpSpPr>
        <p:sp>
          <p:nvSpPr>
            <p:cNvPr id="7" name="Rectangle 6"/>
            <p:cNvSpPr/>
            <p:nvPr/>
          </p:nvSpPr>
          <p:spPr>
            <a:xfrm>
              <a:off x="959370" y="1409075"/>
              <a:ext cx="5096656" cy="182880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61814" y="992380"/>
              <a:ext cx="16934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/>
                <a:t>All together</a:t>
              </a:r>
              <a:endParaRPr lang="en-US" sz="2400" b="1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610656" y="1784866"/>
            <a:ext cx="4423618" cy="1077218"/>
            <a:chOff x="5592123" y="1799856"/>
            <a:chExt cx="4423618" cy="1077218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5592123" y="2338465"/>
              <a:ext cx="974361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631160" y="1799856"/>
              <a:ext cx="3384581" cy="1077218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/>
                <a:t>Track and intensity</a:t>
              </a:r>
            </a:p>
            <a:p>
              <a:pPr algn="ctr"/>
              <a:r>
                <a:rPr lang="en-US" sz="3200" b="1" dirty="0" smtClean="0"/>
                <a:t>improvement</a:t>
              </a:r>
              <a:endParaRPr lang="en-US" sz="3200" b="1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693883" y="3869357"/>
            <a:ext cx="6363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Are specific changes improvements?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07309" y="4783756"/>
            <a:ext cx="7025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	</a:t>
            </a:r>
            <a:r>
              <a:rPr lang="en-US" sz="3200" b="1" dirty="0" smtClean="0"/>
              <a:t>-Black box or efforts to understand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07309" y="4348403"/>
            <a:ext cx="9005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	</a:t>
            </a:r>
            <a:r>
              <a:rPr lang="en-US" sz="3200" b="1" dirty="0" smtClean="0"/>
              <a:t>-Relative to the particular model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50457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2331" y="484094"/>
            <a:ext cx="10555838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Take home messages</a:t>
            </a:r>
          </a:p>
          <a:p>
            <a:endParaRPr lang="en-US" sz="3200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Preliminary results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b="1" dirty="0"/>
              <a:t>Clear secondary wind maxima in </a:t>
            </a:r>
            <a:r>
              <a:rPr lang="en-US" sz="3200" b="1" dirty="0">
                <a:solidFill>
                  <a:srgbClr val="FF0000"/>
                </a:solidFill>
              </a:rPr>
              <a:t>all</a:t>
            </a:r>
            <a:r>
              <a:rPr lang="en-US" sz="3200" b="1" dirty="0"/>
              <a:t> </a:t>
            </a:r>
            <a:r>
              <a:rPr lang="en-US" sz="3200" b="1" dirty="0" smtClean="0"/>
              <a:t>integrations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3200" b="1" dirty="0" smtClean="0"/>
              <a:t>Encouragingly </a:t>
            </a:r>
            <a:r>
              <a:rPr lang="en-US" sz="3200" b="1" dirty="0"/>
              <a:t>long </a:t>
            </a:r>
            <a:r>
              <a:rPr lang="en-US" sz="3200" b="1" dirty="0" smtClean="0"/>
              <a:t>lasting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3200" b="1" dirty="0" smtClean="0"/>
              <a:t>Do </a:t>
            </a:r>
            <a:r>
              <a:rPr lang="en-US" sz="3200" b="1" dirty="0"/>
              <a:t>not necessarily form too close to the primary </a:t>
            </a:r>
            <a:r>
              <a:rPr lang="en-US" sz="3200" b="1" dirty="0" smtClean="0"/>
              <a:t>eyewall</a:t>
            </a:r>
            <a:endParaRPr lang="en-US" sz="3200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3200" b="1" dirty="0" smtClean="0"/>
              <a:t>Large diversity in radius of origin and evolution</a:t>
            </a:r>
            <a:endParaRPr lang="en-US" sz="3200" b="1" dirty="0" smtClean="0"/>
          </a:p>
          <a:p>
            <a:r>
              <a:rPr lang="en-US" sz="3200" b="1" dirty="0"/>
              <a:t>	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6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6" y="28896"/>
            <a:ext cx="5156702" cy="359484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89877" y="961686"/>
            <a:ext cx="11922927" cy="4690968"/>
            <a:chOff x="189877" y="961686"/>
            <a:chExt cx="11922927" cy="4690968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3581635" y="1771769"/>
              <a:ext cx="3678147" cy="2656016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969819" y="961686"/>
              <a:ext cx="1924620" cy="3466099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877" y="4427785"/>
              <a:ext cx="11922927" cy="1224869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4099034" y="1067158"/>
              <a:ext cx="7254766" cy="3255460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79476" y="1663732"/>
            <a:ext cx="212246" cy="4294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9476" y="1400496"/>
            <a:ext cx="212246" cy="2632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9476" y="971005"/>
            <a:ext cx="212246" cy="4078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9476" y="567177"/>
            <a:ext cx="212246" cy="4078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-9326" y="1724337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H1</a:t>
            </a:r>
            <a:endParaRPr lang="en-US" sz="1400" b="1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-9325" y="1378225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H2</a:t>
            </a:r>
            <a:endParaRPr lang="en-US" sz="1400" b="1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-8749" y="1016563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H3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-9325" y="612872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H4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3345149" y="6538912"/>
            <a:ext cx="899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Surface wind products from </a:t>
            </a:r>
            <a:r>
              <a:rPr lang="en-US" dirty="0" smtClean="0"/>
              <a:t>SSMI, SSMIS, AMSR2 and </a:t>
            </a:r>
            <a:r>
              <a:rPr lang="en-US" dirty="0"/>
              <a:t>GMI </a:t>
            </a:r>
            <a:r>
              <a:rPr lang="en-US" dirty="0" smtClean="0"/>
              <a:t>(provided </a:t>
            </a:r>
            <a:r>
              <a:rPr lang="en-US" dirty="0"/>
              <a:t>by </a:t>
            </a:r>
            <a:r>
              <a:rPr lang="en-US" dirty="0" smtClean="0"/>
              <a:t>H-S. Kim and P</a:t>
            </a:r>
            <a:r>
              <a:rPr lang="en-US" dirty="0"/>
              <a:t>. Black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3297384" y="1536872"/>
            <a:ext cx="2425500" cy="4532852"/>
            <a:chOff x="3297384" y="1536872"/>
            <a:chExt cx="2425500" cy="4532852"/>
          </a:xfrm>
        </p:grpSpPr>
        <p:sp>
          <p:nvSpPr>
            <p:cNvPr id="31" name="Oval 30"/>
            <p:cNvSpPr/>
            <p:nvPr/>
          </p:nvSpPr>
          <p:spPr>
            <a:xfrm>
              <a:off x="3297384" y="4035972"/>
              <a:ext cx="2425500" cy="2033752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endCxn id="31" idx="0"/>
            </p:cNvCxnSpPr>
            <p:nvPr/>
          </p:nvCxnSpPr>
          <p:spPr>
            <a:xfrm>
              <a:off x="3297384" y="1536872"/>
              <a:ext cx="1212750" cy="249910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/>
          <p:cNvSpPr/>
          <p:nvPr/>
        </p:nvSpPr>
        <p:spPr>
          <a:xfrm>
            <a:off x="7726417" y="1449975"/>
            <a:ext cx="3396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MT" charset="0"/>
              </a:rPr>
              <a:t>Rapid weakening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ArialMT" charset="0"/>
              </a:rPr>
              <a:t>U</a:t>
            </a:r>
            <a:r>
              <a:rPr lang="en-US" dirty="0" smtClean="0">
                <a:latin typeface="ArialMT" charset="0"/>
              </a:rPr>
              <a:t>pwelling </a:t>
            </a:r>
            <a:r>
              <a:rPr lang="en-US" dirty="0">
                <a:latin typeface="ArialMT" charset="0"/>
              </a:rPr>
              <a:t>of cooler </a:t>
            </a:r>
            <a:r>
              <a:rPr lang="en-US" dirty="0" smtClean="0">
                <a:latin typeface="ArialMT" charset="0"/>
              </a:rPr>
              <a:t>waters (slow-moving hurricane)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ArialMT" charset="0"/>
              </a:rPr>
              <a:t>E</a:t>
            </a:r>
            <a:r>
              <a:rPr lang="en-US" dirty="0" smtClean="0">
                <a:latin typeface="ArialMT" charset="0"/>
              </a:rPr>
              <a:t>yewall </a:t>
            </a:r>
            <a:r>
              <a:rPr lang="en-US" dirty="0">
                <a:latin typeface="ArialMT" charset="0"/>
              </a:rPr>
              <a:t>replacement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151340" y="172503"/>
            <a:ext cx="5273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Hurricane Blanca (2015)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91605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73" y="1009073"/>
            <a:ext cx="1991603" cy="57842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597" y="710570"/>
            <a:ext cx="1997842" cy="5784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122" y="466960"/>
            <a:ext cx="2044700" cy="5753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28" y="1249682"/>
            <a:ext cx="739331" cy="500520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1608186" y="775177"/>
            <a:ext cx="583814" cy="3688627"/>
            <a:chOff x="9725899" y="778026"/>
            <a:chExt cx="583814" cy="368862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1299" y="1147358"/>
              <a:ext cx="298967" cy="331929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25899" y="778026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ms</a:t>
              </a:r>
              <a:r>
                <a:rPr lang="en-US" baseline="30000" dirty="0" smtClean="0">
                  <a:latin typeface="Times New Roman" charset="0"/>
                  <a:ea typeface="Times New Roman" charset="0"/>
                  <a:cs typeface="Times New Roman" charset="0"/>
                </a:rPr>
                <a:t>-1</a:t>
              </a:r>
              <a:endParaRPr lang="en-US" baseline="30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76459" y="113017"/>
            <a:ext cx="3067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Blanca (2015)</a:t>
            </a:r>
            <a:endParaRPr lang="en-US" sz="4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72404" y="895739"/>
            <a:ext cx="1444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06/01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126" y="59064"/>
            <a:ext cx="12143874" cy="6798936"/>
          </a:xfrm>
          <a:prstGeom prst="rect">
            <a:avLst/>
          </a:prstGeom>
          <a:noFill/>
          <a:ln w="1016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805" y="224222"/>
            <a:ext cx="2006600" cy="57531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722044" y="1903823"/>
            <a:ext cx="9851544" cy="899965"/>
            <a:chOff x="1756642" y="4502690"/>
            <a:chExt cx="9851544" cy="1626552"/>
          </a:xfrm>
        </p:grpSpPr>
        <p:sp>
          <p:nvSpPr>
            <p:cNvPr id="21" name="TextBox 20"/>
            <p:cNvSpPr txBox="1"/>
            <p:nvPr/>
          </p:nvSpPr>
          <p:spPr>
            <a:xfrm>
              <a:off x="1756642" y="4502690"/>
              <a:ext cx="5790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SE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782928" y="4543038"/>
              <a:ext cx="9825258" cy="1586204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610599" y="6494796"/>
            <a:ext cx="3576855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HWRF 2016, no GSI (no data </a:t>
            </a:r>
            <a:r>
              <a:rPr lang="en-US" b="1" smtClean="0">
                <a:solidFill>
                  <a:srgbClr val="7030A0"/>
                </a:solidFill>
              </a:rPr>
              <a:t>for it)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67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73" y="1009073"/>
            <a:ext cx="1991603" cy="57842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597" y="710570"/>
            <a:ext cx="1997842" cy="5784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122" y="466960"/>
            <a:ext cx="2044700" cy="5753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28" y="1249682"/>
            <a:ext cx="739331" cy="500520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1608186" y="775177"/>
            <a:ext cx="583814" cy="3688627"/>
            <a:chOff x="9725899" y="778026"/>
            <a:chExt cx="583814" cy="368862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1299" y="1147358"/>
              <a:ext cx="298967" cy="331929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25899" y="778026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ms</a:t>
              </a:r>
              <a:r>
                <a:rPr lang="en-US" baseline="30000" dirty="0" smtClean="0">
                  <a:latin typeface="Times New Roman" charset="0"/>
                  <a:ea typeface="Times New Roman" charset="0"/>
                  <a:cs typeface="Times New Roman" charset="0"/>
                </a:rPr>
                <a:t>-1</a:t>
              </a:r>
              <a:endParaRPr lang="en-US" baseline="30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76459" y="113017"/>
            <a:ext cx="3067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Blanca (2015)</a:t>
            </a:r>
            <a:endParaRPr lang="en-US" sz="4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72404" y="895739"/>
            <a:ext cx="1444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06/01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126" y="59064"/>
            <a:ext cx="12143874" cy="6798936"/>
          </a:xfrm>
          <a:prstGeom prst="rect">
            <a:avLst/>
          </a:prstGeom>
          <a:noFill/>
          <a:ln w="1016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805" y="224222"/>
            <a:ext cx="2006600" cy="57531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722044" y="1903823"/>
            <a:ext cx="9851544" cy="899965"/>
            <a:chOff x="1756642" y="4502690"/>
            <a:chExt cx="9851544" cy="1626552"/>
          </a:xfrm>
        </p:grpSpPr>
        <p:sp>
          <p:nvSpPr>
            <p:cNvPr id="21" name="TextBox 20"/>
            <p:cNvSpPr txBox="1"/>
            <p:nvPr/>
          </p:nvSpPr>
          <p:spPr>
            <a:xfrm>
              <a:off x="1756642" y="4502690"/>
              <a:ext cx="5790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SE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782928" y="4543038"/>
              <a:ext cx="9825258" cy="1586204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768" y="4640028"/>
            <a:ext cx="2055407" cy="19590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20887" y="4650114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75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316" y="4691065"/>
            <a:ext cx="1980292" cy="183795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1059192" y="4670871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93</a:t>
            </a:r>
            <a:endParaRPr lang="en-US" b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601" y="4595408"/>
            <a:ext cx="2234106" cy="212205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646637" y="4612087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111</a:t>
            </a:r>
            <a:endParaRPr lang="en-US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521" y="4595408"/>
            <a:ext cx="2167490" cy="207146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10599" y="6494796"/>
            <a:ext cx="3576855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HWRF 2016, no GSI (no data </a:t>
            </a:r>
            <a:r>
              <a:rPr lang="en-US" b="1" smtClean="0">
                <a:solidFill>
                  <a:srgbClr val="7030A0"/>
                </a:solidFill>
              </a:rPr>
              <a:t>for it)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39452" y="4589280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78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765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165" y="1163170"/>
            <a:ext cx="739331" cy="5005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288" y="94476"/>
            <a:ext cx="2044700" cy="576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48" y="387462"/>
            <a:ext cx="2070100" cy="5803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577" y="912056"/>
            <a:ext cx="2006600" cy="5740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062" y="637630"/>
            <a:ext cx="2006600" cy="57404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1608186" y="775177"/>
            <a:ext cx="583814" cy="3688627"/>
            <a:chOff x="9725899" y="778026"/>
            <a:chExt cx="583814" cy="368862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1299" y="1147358"/>
              <a:ext cx="298967" cy="331929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25899" y="778026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ms</a:t>
              </a:r>
              <a:r>
                <a:rPr lang="en-US" baseline="30000" dirty="0" smtClean="0">
                  <a:latin typeface="Times New Roman" charset="0"/>
                  <a:ea typeface="Times New Roman" charset="0"/>
                  <a:cs typeface="Times New Roman" charset="0"/>
                </a:rPr>
                <a:t>-1</a:t>
              </a:r>
              <a:endParaRPr lang="en-US" baseline="30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76459" y="113017"/>
            <a:ext cx="3067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Blanca (2015)</a:t>
            </a:r>
            <a:endParaRPr lang="en-US" sz="4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72404" y="895739"/>
            <a:ext cx="1444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06/02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126" y="59064"/>
            <a:ext cx="12143874" cy="6798936"/>
          </a:xfrm>
          <a:prstGeom prst="rect">
            <a:avLst/>
          </a:prstGeom>
          <a:noFill/>
          <a:ln w="1016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610599" y="6494796"/>
            <a:ext cx="3576855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HWRF 2016, no GSI (no data </a:t>
            </a:r>
            <a:r>
              <a:rPr lang="en-US" b="1" smtClean="0">
                <a:solidFill>
                  <a:srgbClr val="7030A0"/>
                </a:solidFill>
              </a:rPr>
              <a:t>for it)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24</a:t>
            </a:fld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653243" y="3231224"/>
            <a:ext cx="9851544" cy="899965"/>
            <a:chOff x="1756642" y="4502690"/>
            <a:chExt cx="9851544" cy="1626552"/>
          </a:xfrm>
        </p:grpSpPr>
        <p:sp>
          <p:nvSpPr>
            <p:cNvPr id="23" name="TextBox 22"/>
            <p:cNvSpPr txBox="1"/>
            <p:nvPr/>
          </p:nvSpPr>
          <p:spPr>
            <a:xfrm>
              <a:off x="1756642" y="4502690"/>
              <a:ext cx="5790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SE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782928" y="4543038"/>
              <a:ext cx="9825258" cy="1586204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655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165" y="1163170"/>
            <a:ext cx="739331" cy="5005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288" y="94476"/>
            <a:ext cx="2044700" cy="576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48" y="387462"/>
            <a:ext cx="2070100" cy="5803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577" y="912056"/>
            <a:ext cx="2006600" cy="5740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062" y="637630"/>
            <a:ext cx="2006600" cy="57404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1608186" y="775177"/>
            <a:ext cx="583814" cy="3688627"/>
            <a:chOff x="9725899" y="778026"/>
            <a:chExt cx="583814" cy="368862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1299" y="1147358"/>
              <a:ext cx="298967" cy="331929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25899" y="778026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ms</a:t>
              </a:r>
              <a:r>
                <a:rPr lang="en-US" baseline="30000" dirty="0" smtClean="0">
                  <a:latin typeface="Times New Roman" charset="0"/>
                  <a:ea typeface="Times New Roman" charset="0"/>
                  <a:cs typeface="Times New Roman" charset="0"/>
                </a:rPr>
                <a:t>-1</a:t>
              </a:r>
              <a:endParaRPr lang="en-US" baseline="30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76459" y="113017"/>
            <a:ext cx="3067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Blanca (2015)</a:t>
            </a:r>
            <a:endParaRPr lang="en-US" sz="4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72404" y="895739"/>
            <a:ext cx="1444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06/02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126" y="59064"/>
            <a:ext cx="12143874" cy="6798936"/>
          </a:xfrm>
          <a:prstGeom prst="rect">
            <a:avLst/>
          </a:prstGeom>
          <a:noFill/>
          <a:ln w="1016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610599" y="6494796"/>
            <a:ext cx="3576855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HWRF 2016, no GSI (no data </a:t>
            </a:r>
            <a:r>
              <a:rPr lang="en-US" b="1" smtClean="0">
                <a:solidFill>
                  <a:srgbClr val="7030A0"/>
                </a:solidFill>
              </a:rPr>
              <a:t>for it)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25</a:t>
            </a:fld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653243" y="3231224"/>
            <a:ext cx="9851544" cy="899965"/>
            <a:chOff x="1756642" y="4502690"/>
            <a:chExt cx="9851544" cy="1626552"/>
          </a:xfrm>
        </p:grpSpPr>
        <p:sp>
          <p:nvSpPr>
            <p:cNvPr id="23" name="TextBox 22"/>
            <p:cNvSpPr txBox="1"/>
            <p:nvPr/>
          </p:nvSpPr>
          <p:spPr>
            <a:xfrm>
              <a:off x="1756642" y="4502690"/>
              <a:ext cx="5790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SE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782928" y="4543038"/>
              <a:ext cx="9825258" cy="1586204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88" y="4329634"/>
            <a:ext cx="2129294" cy="199866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393110" y="4336290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66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89" y="4336290"/>
            <a:ext cx="2172365" cy="202440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563072" y="4289602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48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154" y="4349500"/>
            <a:ext cx="2105637" cy="197485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700347" y="4289602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51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788" y="4349500"/>
            <a:ext cx="2163317" cy="201955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908956" y="4301633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69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6687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939" y="240114"/>
            <a:ext cx="2019300" cy="5727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531" y="959349"/>
            <a:ext cx="2044700" cy="574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875" y="728996"/>
            <a:ext cx="2032000" cy="576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35" y="481100"/>
            <a:ext cx="2006600" cy="5727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165" y="1163170"/>
            <a:ext cx="739331" cy="500520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1608186" y="775177"/>
            <a:ext cx="583814" cy="3688627"/>
            <a:chOff x="9725899" y="778026"/>
            <a:chExt cx="583814" cy="368862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1299" y="1147358"/>
              <a:ext cx="298967" cy="331929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25899" y="778026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ms</a:t>
              </a:r>
              <a:r>
                <a:rPr lang="en-US" baseline="30000" dirty="0" smtClean="0">
                  <a:latin typeface="Times New Roman" charset="0"/>
                  <a:ea typeface="Times New Roman" charset="0"/>
                  <a:cs typeface="Times New Roman" charset="0"/>
                </a:rPr>
                <a:t>-1</a:t>
              </a:r>
              <a:endParaRPr lang="en-US" baseline="30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76459" y="113017"/>
            <a:ext cx="3067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Blanca (2015)</a:t>
            </a:r>
            <a:endParaRPr lang="en-US" sz="4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72404" y="895739"/>
            <a:ext cx="1444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06/03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126" y="59064"/>
            <a:ext cx="12143874" cy="6798936"/>
          </a:xfrm>
          <a:prstGeom prst="rect">
            <a:avLst/>
          </a:prstGeom>
          <a:noFill/>
          <a:ln w="1016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610599" y="6494796"/>
            <a:ext cx="3576855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HWRF 2016, no GSI (no data </a:t>
            </a:r>
            <a:r>
              <a:rPr lang="en-US" b="1" smtClean="0">
                <a:solidFill>
                  <a:srgbClr val="7030A0"/>
                </a:solidFill>
              </a:rPr>
              <a:t>for it)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26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522595" y="4162093"/>
            <a:ext cx="9851544" cy="899965"/>
            <a:chOff x="1756642" y="4502690"/>
            <a:chExt cx="9851544" cy="1626552"/>
          </a:xfrm>
        </p:grpSpPr>
        <p:sp>
          <p:nvSpPr>
            <p:cNvPr id="17" name="TextBox 16"/>
            <p:cNvSpPr txBox="1"/>
            <p:nvPr/>
          </p:nvSpPr>
          <p:spPr>
            <a:xfrm>
              <a:off x="1756642" y="4502690"/>
              <a:ext cx="5790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SE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782928" y="4543038"/>
              <a:ext cx="9825258" cy="1586204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8600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939" y="240114"/>
            <a:ext cx="2019300" cy="5727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531" y="959349"/>
            <a:ext cx="2044700" cy="574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875" y="728996"/>
            <a:ext cx="2032000" cy="576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35" y="481100"/>
            <a:ext cx="2006600" cy="5727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165" y="1163170"/>
            <a:ext cx="739331" cy="500520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1608186" y="775177"/>
            <a:ext cx="583814" cy="3688627"/>
            <a:chOff x="9725899" y="778026"/>
            <a:chExt cx="583814" cy="368862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1299" y="1147358"/>
              <a:ext cx="298967" cy="331929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25899" y="778026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ms</a:t>
              </a:r>
              <a:r>
                <a:rPr lang="en-US" baseline="30000" dirty="0" smtClean="0">
                  <a:latin typeface="Times New Roman" charset="0"/>
                  <a:ea typeface="Times New Roman" charset="0"/>
                  <a:cs typeface="Times New Roman" charset="0"/>
                </a:rPr>
                <a:t>-1</a:t>
              </a:r>
              <a:endParaRPr lang="en-US" baseline="30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76459" y="113017"/>
            <a:ext cx="3067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Blanca (2015)</a:t>
            </a:r>
            <a:endParaRPr lang="en-US" sz="4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72404" y="895739"/>
            <a:ext cx="1444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06/03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126" y="59064"/>
            <a:ext cx="12143874" cy="6798936"/>
          </a:xfrm>
          <a:prstGeom prst="rect">
            <a:avLst/>
          </a:prstGeom>
          <a:noFill/>
          <a:ln w="1016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610599" y="6494796"/>
            <a:ext cx="3576855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HWRF 2016, no GSI (no data </a:t>
            </a:r>
            <a:r>
              <a:rPr lang="en-US" b="1" smtClean="0">
                <a:solidFill>
                  <a:srgbClr val="7030A0"/>
                </a:solidFill>
              </a:rPr>
              <a:t>for it)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27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522595" y="4162093"/>
            <a:ext cx="9851544" cy="899965"/>
            <a:chOff x="1756642" y="4502690"/>
            <a:chExt cx="9851544" cy="1626552"/>
          </a:xfrm>
        </p:grpSpPr>
        <p:sp>
          <p:nvSpPr>
            <p:cNvPr id="17" name="TextBox 16"/>
            <p:cNvSpPr txBox="1"/>
            <p:nvPr/>
          </p:nvSpPr>
          <p:spPr>
            <a:xfrm>
              <a:off x="1756642" y="4502690"/>
              <a:ext cx="5790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SE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782928" y="4543038"/>
              <a:ext cx="9825258" cy="1586204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82" y="5040185"/>
            <a:ext cx="1859547" cy="175083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479270" y="5058994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66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278482" y="5121453"/>
            <a:ext cx="6355104" cy="1384995"/>
          </a:xfrm>
          <a:prstGeom prst="rect">
            <a:avLst/>
          </a:prstGeom>
          <a:solidFill>
            <a:srgbClr val="EAC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SE is less clear. Often two transient wind max are identified (they re-</a:t>
            </a:r>
            <a:r>
              <a:rPr lang="en-US" sz="2400" b="1" dirty="0" err="1" smtClean="0"/>
              <a:t>apear</a:t>
            </a:r>
            <a:r>
              <a:rPr lang="en-US" sz="2400" b="1" dirty="0" smtClean="0"/>
              <a:t> ~the same radii)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51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149" y="1163170"/>
            <a:ext cx="739331" cy="500520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1608186" y="775177"/>
            <a:ext cx="583814" cy="3688627"/>
            <a:chOff x="9725899" y="778026"/>
            <a:chExt cx="583814" cy="368862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1299" y="1147358"/>
              <a:ext cx="298967" cy="331929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25899" y="778026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ms</a:t>
              </a:r>
              <a:r>
                <a:rPr lang="en-US" baseline="30000" dirty="0" smtClean="0">
                  <a:latin typeface="Times New Roman" charset="0"/>
                  <a:ea typeface="Times New Roman" charset="0"/>
                  <a:cs typeface="Times New Roman" charset="0"/>
                </a:rPr>
                <a:t>-1</a:t>
              </a:r>
              <a:endParaRPr lang="en-US" baseline="30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76459" y="113017"/>
            <a:ext cx="3067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Blanca (2015)</a:t>
            </a:r>
            <a:endParaRPr lang="en-US" sz="4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72404" y="895739"/>
            <a:ext cx="1444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06/04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126" y="59064"/>
            <a:ext cx="12143874" cy="6798936"/>
          </a:xfrm>
          <a:prstGeom prst="rect">
            <a:avLst/>
          </a:prstGeom>
          <a:noFill/>
          <a:ln w="1016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610599" y="6494796"/>
            <a:ext cx="3576855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HWRF 2016, no GSI (no data </a:t>
            </a:r>
            <a:r>
              <a:rPr lang="en-US" b="1" smtClean="0">
                <a:solidFill>
                  <a:srgbClr val="7030A0"/>
                </a:solidFill>
              </a:rPr>
              <a:t>for it)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593" y="113017"/>
            <a:ext cx="2019300" cy="579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541" y="942975"/>
            <a:ext cx="1981200" cy="5778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556" y="704823"/>
            <a:ext cx="1993900" cy="5778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746" y="427972"/>
            <a:ext cx="1981200" cy="57404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516544" y="5029318"/>
            <a:ext cx="9851544" cy="899965"/>
            <a:chOff x="1756642" y="4502690"/>
            <a:chExt cx="9851544" cy="1626552"/>
          </a:xfrm>
        </p:grpSpPr>
        <p:sp>
          <p:nvSpPr>
            <p:cNvPr id="17" name="TextBox 16"/>
            <p:cNvSpPr txBox="1"/>
            <p:nvPr/>
          </p:nvSpPr>
          <p:spPr>
            <a:xfrm>
              <a:off x="1756642" y="4502690"/>
              <a:ext cx="5790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SE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782928" y="4543038"/>
              <a:ext cx="9825258" cy="1586204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242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790" y="1213045"/>
            <a:ext cx="739331" cy="500520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1608186" y="775177"/>
            <a:ext cx="583814" cy="3688627"/>
            <a:chOff x="9725899" y="778026"/>
            <a:chExt cx="583814" cy="368862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1299" y="1147358"/>
              <a:ext cx="298967" cy="331929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25899" y="778026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ms</a:t>
              </a:r>
              <a:r>
                <a:rPr lang="en-US" baseline="30000" dirty="0" smtClean="0">
                  <a:latin typeface="Times New Roman" charset="0"/>
                  <a:ea typeface="Times New Roman" charset="0"/>
                  <a:cs typeface="Times New Roman" charset="0"/>
                </a:rPr>
                <a:t>-1</a:t>
              </a:r>
              <a:endParaRPr lang="en-US" baseline="30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76459" y="113017"/>
            <a:ext cx="3067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Blanca (2015)</a:t>
            </a:r>
            <a:endParaRPr lang="en-US" sz="4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72404" y="895739"/>
            <a:ext cx="1444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06/04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126" y="59064"/>
            <a:ext cx="12143874" cy="6798936"/>
          </a:xfrm>
          <a:prstGeom prst="rect">
            <a:avLst/>
          </a:prstGeom>
          <a:noFill/>
          <a:ln w="1016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610599" y="6494796"/>
            <a:ext cx="3576855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HWRF 2016, no GSI (no data for it)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593" y="113017"/>
            <a:ext cx="2019300" cy="579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541" y="942975"/>
            <a:ext cx="1981200" cy="5778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556" y="704823"/>
            <a:ext cx="1993900" cy="5778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746" y="427972"/>
            <a:ext cx="1981200" cy="57404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522595" y="4162093"/>
            <a:ext cx="9851544" cy="899965"/>
            <a:chOff x="1756642" y="4502690"/>
            <a:chExt cx="9851544" cy="1626552"/>
          </a:xfrm>
        </p:grpSpPr>
        <p:sp>
          <p:nvSpPr>
            <p:cNvPr id="17" name="TextBox 16"/>
            <p:cNvSpPr txBox="1"/>
            <p:nvPr/>
          </p:nvSpPr>
          <p:spPr>
            <a:xfrm>
              <a:off x="1756642" y="4502690"/>
              <a:ext cx="5790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SE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782928" y="4543038"/>
              <a:ext cx="9825258" cy="1586204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741" y="4655126"/>
            <a:ext cx="2063605" cy="189645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24406" y="4627136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42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53" y="4655126"/>
            <a:ext cx="2038350" cy="187325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488739" y="4613532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12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831" y="4551487"/>
            <a:ext cx="2138603" cy="196255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502250" y="4485647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00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 rot="5400000">
            <a:off x="4088745" y="5027957"/>
            <a:ext cx="595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=(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1029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44784" y="372468"/>
            <a:ext cx="3209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HWRF 2016 PBL</a:t>
            </a:r>
            <a:endParaRPr lang="en-US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2" y="1380856"/>
            <a:ext cx="5943600" cy="1244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69851" y="5710019"/>
            <a:ext cx="5761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M</a:t>
            </a:r>
            <a:r>
              <a:rPr lang="en-US" i="1" baseline="-25000" dirty="0" err="1" smtClean="0"/>
              <a:t>i</a:t>
            </a:r>
            <a:r>
              <a:rPr lang="en-US" dirty="0" smtClean="0"/>
              <a:t>-Mass flux (product horizontal area and </a:t>
            </a:r>
            <a:r>
              <a:rPr lang="en-US" dirty="0"/>
              <a:t>vertical </a:t>
            </a:r>
            <a:r>
              <a:rPr lang="en-US" dirty="0" smtClean="0"/>
              <a:t>velocity) 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33614" y="2533266"/>
            <a:ext cx="412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Eddy diffusivity + Mass flux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657857" y="3054383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“EDMS”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8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9478" y="1704594"/>
            <a:ext cx="212246" cy="47301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29076" y="587860"/>
            <a:ext cx="429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H4</a:t>
            </a: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94" y="0"/>
            <a:ext cx="5403273" cy="3708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791" y="653"/>
            <a:ext cx="5308600" cy="53213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3405352" y="892524"/>
            <a:ext cx="5469707" cy="176877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9478" y="1386490"/>
            <a:ext cx="212246" cy="28991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9478" y="942342"/>
            <a:ext cx="212246" cy="44920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478" y="488708"/>
            <a:ext cx="212246" cy="44920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29076" y="1795321"/>
            <a:ext cx="429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H1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29076" y="1371142"/>
            <a:ext cx="429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H2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65835" y="990650"/>
            <a:ext cx="503452" cy="30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H3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11192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816" y="170643"/>
            <a:ext cx="1859095" cy="546933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790" y="275005"/>
            <a:ext cx="1895078" cy="55532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09" y="1214591"/>
            <a:ext cx="1883083" cy="55652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192" y="1063232"/>
            <a:ext cx="1871089" cy="54333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55" y="820903"/>
            <a:ext cx="1907072" cy="54453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701" y="587390"/>
            <a:ext cx="1871089" cy="54573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9" y="1429797"/>
            <a:ext cx="713969" cy="48335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6459" y="113017"/>
            <a:ext cx="3390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Gonzalo (2014)</a:t>
            </a:r>
            <a:endParaRPr lang="en-US" sz="4000" b="1" dirty="0"/>
          </a:p>
        </p:txBody>
      </p:sp>
      <p:sp>
        <p:nvSpPr>
          <p:cNvPr id="18" name="Rectangle 17"/>
          <p:cNvSpPr/>
          <p:nvPr/>
        </p:nvSpPr>
        <p:spPr>
          <a:xfrm>
            <a:off x="48126" y="59064"/>
            <a:ext cx="12143874" cy="6798936"/>
          </a:xfrm>
          <a:prstGeom prst="rect">
            <a:avLst/>
          </a:prstGeom>
          <a:noFill/>
          <a:ln w="1016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31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71116" y="2806263"/>
            <a:ext cx="11984859" cy="1403130"/>
            <a:chOff x="1759932" y="4543038"/>
            <a:chExt cx="9848254" cy="1586204"/>
          </a:xfrm>
        </p:grpSpPr>
        <p:sp>
          <p:nvSpPr>
            <p:cNvPr id="17" name="TextBox 16"/>
            <p:cNvSpPr txBox="1"/>
            <p:nvPr/>
          </p:nvSpPr>
          <p:spPr>
            <a:xfrm>
              <a:off x="1759932" y="4588174"/>
              <a:ext cx="5790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SE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782928" y="4543038"/>
              <a:ext cx="9825258" cy="1586204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906071" y="6499606"/>
            <a:ext cx="1297150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HWRF 2016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17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816" y="170643"/>
            <a:ext cx="1859095" cy="546933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790" y="275005"/>
            <a:ext cx="1895078" cy="55532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09" y="1214591"/>
            <a:ext cx="1883083" cy="55652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192" y="1063232"/>
            <a:ext cx="1871089" cy="54333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55" y="820903"/>
            <a:ext cx="1907072" cy="54453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701" y="587390"/>
            <a:ext cx="1871089" cy="54573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9" y="1429797"/>
            <a:ext cx="713969" cy="48335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6459" y="113017"/>
            <a:ext cx="3390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Gonzalo (2014)</a:t>
            </a:r>
            <a:endParaRPr lang="en-US" sz="4000" b="1" dirty="0"/>
          </a:p>
        </p:txBody>
      </p:sp>
      <p:sp>
        <p:nvSpPr>
          <p:cNvPr id="18" name="Rectangle 17"/>
          <p:cNvSpPr/>
          <p:nvPr/>
        </p:nvSpPr>
        <p:spPr>
          <a:xfrm>
            <a:off x="48126" y="59064"/>
            <a:ext cx="12143874" cy="6798936"/>
          </a:xfrm>
          <a:prstGeom prst="rect">
            <a:avLst/>
          </a:prstGeom>
          <a:noFill/>
          <a:ln w="1016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32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71116" y="2806263"/>
            <a:ext cx="11984859" cy="1403130"/>
            <a:chOff x="1759932" y="4543038"/>
            <a:chExt cx="9848254" cy="1586204"/>
          </a:xfrm>
        </p:grpSpPr>
        <p:sp>
          <p:nvSpPr>
            <p:cNvPr id="17" name="TextBox 16"/>
            <p:cNvSpPr txBox="1"/>
            <p:nvPr/>
          </p:nvSpPr>
          <p:spPr>
            <a:xfrm>
              <a:off x="1759932" y="4588174"/>
              <a:ext cx="5790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SE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782928" y="4543038"/>
              <a:ext cx="9825258" cy="1586204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906071" y="6499606"/>
            <a:ext cx="1297150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HWRF 2016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5" y="4486390"/>
            <a:ext cx="2026227" cy="183919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09375" y="4434275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77</a:t>
            </a:r>
            <a:endParaRPr lang="en-US" b="1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74" y="4512852"/>
            <a:ext cx="1937153" cy="18526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04" y="4512852"/>
            <a:ext cx="1937153" cy="185266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039058" y="4449590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75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5957135" y="4464493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69</a:t>
            </a:r>
            <a:endParaRPr lang="en-US" b="1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391" y="4512852"/>
            <a:ext cx="1992405" cy="182047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751358" y="4464493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87</a:t>
            </a:r>
            <a:endParaRPr lang="en-US" b="1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913" y="4660550"/>
            <a:ext cx="1784666" cy="167277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1458881" y="4396367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69</a:t>
            </a:r>
            <a:endParaRPr lang="en-US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836" y="4529663"/>
            <a:ext cx="1832566" cy="180366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9636212" y="4459818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Hr</a:t>
            </a:r>
            <a:r>
              <a:rPr lang="en-US" b="1" dirty="0" smtClean="0"/>
              <a:t> 84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4136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33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813303" y="2127513"/>
            <a:ext cx="10104894" cy="20725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 smtClean="0"/>
              <a:t>Let’s focus on </a:t>
            </a:r>
            <a:r>
              <a:rPr lang="en-US" sz="4000" b="1" dirty="0" smtClean="0"/>
              <a:t>Blanca 2015 06 01 00</a:t>
            </a:r>
            <a:endParaRPr lang="en-US" sz="4000" b="1" dirty="0"/>
          </a:p>
          <a:p>
            <a:pPr lvl="1"/>
            <a:r>
              <a:rPr lang="en-US" sz="2800" b="1" dirty="0" smtClean="0"/>
              <a:t>Began as tropical depression</a:t>
            </a:r>
          </a:p>
          <a:p>
            <a:pPr lvl="1"/>
            <a:r>
              <a:rPr lang="en-US" sz="2800" b="1" dirty="0" smtClean="0"/>
              <a:t>No GSI </a:t>
            </a:r>
            <a:r>
              <a:rPr lang="en-US" sz="2800" b="1" dirty="0" smtClean="0"/>
              <a:t>(no TDR data)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808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42" y="-1723370"/>
            <a:ext cx="7704945" cy="997110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8251" y="178740"/>
            <a:ext cx="2231097" cy="1119027"/>
          </a:xfrm>
        </p:spPr>
        <p:txBody>
          <a:bodyPr/>
          <a:lstStyle/>
          <a:p>
            <a:pPr marL="0" indent="0">
              <a:buNone/>
            </a:pPr>
            <a:r>
              <a:rPr lang="en-US" smtClean="0"/>
              <a:t>Blanca</a:t>
            </a:r>
            <a:endParaRPr lang="en-US" dirty="0"/>
          </a:p>
          <a:p>
            <a:r>
              <a:rPr lang="en-US" sz="1200" dirty="0" smtClean="0"/>
              <a:t>Began as tropical depression</a:t>
            </a:r>
          </a:p>
          <a:p>
            <a:r>
              <a:rPr lang="en-US" sz="1200" dirty="0" smtClean="0"/>
              <a:t>No GSI (unless TDR data?)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34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6195935" cy="6858000"/>
            <a:chOff x="4445000" y="0"/>
            <a:chExt cx="6195935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5000" y="0"/>
              <a:ext cx="3278909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3909" y="0"/>
              <a:ext cx="2513463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1633" y="1596463"/>
              <a:ext cx="309302" cy="3331441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5733554" y="963878"/>
            <a:ext cx="829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&lt;V&gt;</a:t>
            </a:r>
            <a:r>
              <a:rPr lang="en-US" b="1" baseline="-25000" dirty="0" smtClean="0"/>
              <a:t>2km</a:t>
            </a:r>
            <a:endParaRPr lang="en-US" b="1" dirty="0" smtClean="0"/>
          </a:p>
          <a:p>
            <a:pPr algn="ctr"/>
            <a:r>
              <a:rPr lang="en-US" b="1" dirty="0" smtClean="0"/>
              <a:t>[ms</a:t>
            </a:r>
            <a:r>
              <a:rPr lang="en-US" b="1" baseline="30000" dirty="0" smtClean="0"/>
              <a:t>-1</a:t>
            </a:r>
            <a:r>
              <a:rPr lang="en-US" b="1" dirty="0" smtClean="0"/>
              <a:t>]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315145" y="-48490"/>
            <a:ext cx="14280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HWRF 2015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80026" y="-48490"/>
            <a:ext cx="14280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HWRF 2016</a:t>
            </a:r>
            <a:endParaRPr lang="en-US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15298" y="1236804"/>
            <a:ext cx="5718256" cy="877641"/>
            <a:chOff x="1782928" y="4543038"/>
            <a:chExt cx="9825258" cy="1586204"/>
          </a:xfrm>
        </p:grpSpPr>
        <p:sp>
          <p:nvSpPr>
            <p:cNvPr id="21" name="TextBox 20"/>
            <p:cNvSpPr txBox="1"/>
            <p:nvPr/>
          </p:nvSpPr>
          <p:spPr>
            <a:xfrm>
              <a:off x="2003194" y="4653219"/>
              <a:ext cx="1203528" cy="14462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SE</a:t>
              </a:r>
            </a:p>
            <a:p>
              <a:r>
                <a:rPr lang="en-US" sz="1400" b="1" dirty="0" smtClean="0">
                  <a:solidFill>
                    <a:srgbClr val="FF0000"/>
                  </a:solidFill>
                </a:rPr>
                <a:t>Nature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782928" y="4543038"/>
              <a:ext cx="9825258" cy="1586204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533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35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6195935" cy="6858000"/>
            <a:chOff x="4445000" y="0"/>
            <a:chExt cx="6195935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5000" y="0"/>
              <a:ext cx="3278909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3909" y="0"/>
              <a:ext cx="2513463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1633" y="1596463"/>
              <a:ext cx="309302" cy="3331441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5733554" y="963878"/>
            <a:ext cx="829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&lt;V&gt;</a:t>
            </a:r>
            <a:r>
              <a:rPr lang="en-US" b="1" baseline="-25000" dirty="0" smtClean="0"/>
              <a:t>2km</a:t>
            </a:r>
            <a:endParaRPr lang="en-US" b="1" dirty="0" smtClean="0"/>
          </a:p>
          <a:p>
            <a:pPr algn="ctr"/>
            <a:r>
              <a:rPr lang="en-US" b="1" dirty="0" smtClean="0"/>
              <a:t>[ms</a:t>
            </a:r>
            <a:r>
              <a:rPr lang="en-US" b="1" baseline="30000" dirty="0" smtClean="0"/>
              <a:t>-1</a:t>
            </a:r>
            <a:r>
              <a:rPr lang="en-US" b="1" dirty="0" smtClean="0"/>
              <a:t>]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315145" y="-48490"/>
            <a:ext cx="14280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HWRF 2015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80026" y="-48490"/>
            <a:ext cx="14280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HWRF 2016</a:t>
            </a:r>
            <a:endParaRPr lang="en-US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15298" y="1236804"/>
            <a:ext cx="5718256" cy="877641"/>
            <a:chOff x="1782928" y="4543038"/>
            <a:chExt cx="9825258" cy="1586204"/>
          </a:xfrm>
        </p:grpSpPr>
        <p:sp>
          <p:nvSpPr>
            <p:cNvPr id="21" name="TextBox 20"/>
            <p:cNvSpPr txBox="1"/>
            <p:nvPr/>
          </p:nvSpPr>
          <p:spPr>
            <a:xfrm>
              <a:off x="2003194" y="4653219"/>
              <a:ext cx="1203528" cy="14462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SE</a:t>
              </a:r>
            </a:p>
            <a:p>
              <a:r>
                <a:rPr lang="en-US" sz="1400" b="1" dirty="0" smtClean="0">
                  <a:solidFill>
                    <a:srgbClr val="FF0000"/>
                  </a:solidFill>
                </a:rPr>
                <a:t>Nature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782928" y="4543038"/>
              <a:ext cx="9825258" cy="1586204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427018" y="3048000"/>
            <a:ext cx="3186780" cy="976183"/>
            <a:chOff x="1427018" y="3048000"/>
            <a:chExt cx="3186780" cy="976183"/>
          </a:xfrm>
        </p:grpSpPr>
        <p:cxnSp>
          <p:nvCxnSpPr>
            <p:cNvPr id="24" name="Straight Connector 23"/>
            <p:cNvCxnSpPr/>
            <p:nvPr/>
          </p:nvCxnSpPr>
          <p:spPr>
            <a:xfrm flipV="1">
              <a:off x="1427018" y="3048000"/>
              <a:ext cx="602154" cy="762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011644" y="3262183"/>
              <a:ext cx="602154" cy="762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2508653" y="1413164"/>
            <a:ext cx="3029773" cy="1142437"/>
            <a:chOff x="2508653" y="1413164"/>
            <a:chExt cx="3029773" cy="1142437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4936272" y="1793601"/>
              <a:ext cx="602154" cy="762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2508653" y="1413164"/>
              <a:ext cx="234547" cy="94529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671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26" y="-148634"/>
            <a:ext cx="3441648" cy="70066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4" y="-166818"/>
            <a:ext cx="3260825" cy="702481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36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33554" y="963878"/>
            <a:ext cx="829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&lt;V&gt;</a:t>
            </a:r>
            <a:r>
              <a:rPr lang="en-US" b="1" baseline="-25000" dirty="0" smtClean="0"/>
              <a:t>2km</a:t>
            </a:r>
            <a:endParaRPr lang="en-US" b="1" dirty="0" smtClean="0"/>
          </a:p>
          <a:p>
            <a:pPr algn="ctr"/>
            <a:r>
              <a:rPr lang="en-US" b="1" dirty="0" smtClean="0"/>
              <a:t>[ms</a:t>
            </a:r>
            <a:r>
              <a:rPr lang="en-US" b="1" baseline="30000" dirty="0" smtClean="0"/>
              <a:t>-1</a:t>
            </a:r>
            <a:r>
              <a:rPr lang="en-US" b="1" dirty="0" smtClean="0"/>
              <a:t>]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24657" y="-48490"/>
            <a:ext cx="28233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HWRF 2015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13024" y="-48490"/>
            <a:ext cx="30716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HWRF 2016</a:t>
            </a:r>
            <a:endParaRPr lang="en-US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298" y="1236804"/>
            <a:ext cx="5718256" cy="877641"/>
            <a:chOff x="1782928" y="4543038"/>
            <a:chExt cx="9825258" cy="1586204"/>
          </a:xfrm>
        </p:grpSpPr>
        <p:sp>
          <p:nvSpPr>
            <p:cNvPr id="14" name="TextBox 13"/>
            <p:cNvSpPr txBox="1"/>
            <p:nvPr/>
          </p:nvSpPr>
          <p:spPr>
            <a:xfrm>
              <a:off x="2003194" y="4653219"/>
              <a:ext cx="1203528" cy="14462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SE</a:t>
              </a:r>
            </a:p>
            <a:p>
              <a:r>
                <a:rPr lang="en-US" sz="1400" b="1" dirty="0" smtClean="0">
                  <a:solidFill>
                    <a:srgbClr val="FF0000"/>
                  </a:solidFill>
                </a:rPr>
                <a:t>Nature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782928" y="4543038"/>
              <a:ext cx="9825258" cy="1586204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27018" y="3048000"/>
            <a:ext cx="3186780" cy="976183"/>
            <a:chOff x="1427018" y="3048000"/>
            <a:chExt cx="3186780" cy="976183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1427018" y="3048000"/>
              <a:ext cx="602154" cy="762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011644" y="3262183"/>
              <a:ext cx="602154" cy="762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2508653" y="1413164"/>
            <a:ext cx="3029773" cy="1142437"/>
            <a:chOff x="2508653" y="1413164"/>
            <a:chExt cx="3029773" cy="1142437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4936272" y="1793601"/>
              <a:ext cx="602154" cy="762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2508653" y="1413164"/>
              <a:ext cx="234547" cy="94529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087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33" y="67310"/>
            <a:ext cx="3181947" cy="6752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66" y="-1880"/>
            <a:ext cx="3244640" cy="68648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22" y="529953"/>
            <a:ext cx="889000" cy="5207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73142" y="341239"/>
            <a:ext cx="2423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Agradient Force, z=1km</a:t>
            </a:r>
          </a:p>
          <a:p>
            <a:pPr algn="ctr"/>
            <a:r>
              <a:rPr lang="en-US" b="1" dirty="0" smtClean="0"/>
              <a:t>ms</a:t>
            </a:r>
            <a:r>
              <a:rPr lang="en-US" b="1" baseline="30000" dirty="0" smtClean="0"/>
              <a:t>-1</a:t>
            </a:r>
            <a:r>
              <a:rPr lang="en-US" b="1" dirty="0" smtClean="0"/>
              <a:t>hr</a:t>
            </a:r>
            <a:r>
              <a:rPr lang="en-US" b="1" baseline="30000" dirty="0" smtClean="0"/>
              <a:t>-1</a:t>
            </a:r>
            <a:endParaRPr lang="en-US" b="1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524657" y="-35427"/>
            <a:ext cx="28233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HWRF 2015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013024" y="-35427"/>
            <a:ext cx="30716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HWRF 2016</a:t>
            </a:r>
            <a:endParaRPr lang="en-US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15298" y="1236804"/>
            <a:ext cx="5718256" cy="877641"/>
            <a:chOff x="1782928" y="4543038"/>
            <a:chExt cx="9825258" cy="1586204"/>
          </a:xfrm>
        </p:grpSpPr>
        <p:sp>
          <p:nvSpPr>
            <p:cNvPr id="13" name="TextBox 12"/>
            <p:cNvSpPr txBox="1"/>
            <p:nvPr/>
          </p:nvSpPr>
          <p:spPr>
            <a:xfrm>
              <a:off x="2003194" y="4653219"/>
              <a:ext cx="1203528" cy="14462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SE</a:t>
              </a:r>
            </a:p>
            <a:p>
              <a:r>
                <a:rPr lang="en-US" sz="1400" b="1" dirty="0" smtClean="0">
                  <a:solidFill>
                    <a:srgbClr val="FF0000"/>
                  </a:solidFill>
                </a:rPr>
                <a:t>Nature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782928" y="4543038"/>
              <a:ext cx="9825258" cy="1586204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427018" y="3048000"/>
            <a:ext cx="3186780" cy="976183"/>
            <a:chOff x="1427018" y="3048000"/>
            <a:chExt cx="3186780" cy="976183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1427018" y="3048000"/>
              <a:ext cx="602154" cy="762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011644" y="3262183"/>
              <a:ext cx="602154" cy="762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508653" y="1413164"/>
            <a:ext cx="3029773" cy="1142437"/>
            <a:chOff x="2508653" y="1413164"/>
            <a:chExt cx="3029773" cy="1142437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4936272" y="1793601"/>
              <a:ext cx="602154" cy="762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2508653" y="1413164"/>
              <a:ext cx="234547" cy="94529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349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59" y="69275"/>
            <a:ext cx="328086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526" y="41565"/>
            <a:ext cx="2534237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170" y="1822905"/>
            <a:ext cx="332275" cy="266842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814161" y="1029293"/>
            <a:ext cx="103746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&lt;</a:t>
            </a:r>
            <a:r>
              <a:rPr lang="en-US" sz="2800" b="1" dirty="0" smtClean="0"/>
              <a:t>𝜍</a:t>
            </a:r>
            <a:r>
              <a:rPr lang="en-US" sz="2800" b="1" baseline="-25000" dirty="0" smtClean="0"/>
              <a:t>a</a:t>
            </a:r>
            <a:r>
              <a:rPr lang="en-US" b="1" dirty="0" smtClean="0"/>
              <a:t>&gt;</a:t>
            </a:r>
            <a:r>
              <a:rPr lang="en-US" b="1" baseline="-25000" dirty="0" smtClean="0"/>
              <a:t>2km</a:t>
            </a:r>
            <a:endParaRPr lang="en-US" b="1" dirty="0" smtClean="0"/>
          </a:p>
          <a:p>
            <a:pPr algn="ctr"/>
            <a:r>
              <a:rPr lang="en-US" b="1" dirty="0" smtClean="0"/>
              <a:t>[X10</a:t>
            </a:r>
            <a:r>
              <a:rPr lang="en-US" b="1" baseline="30000" dirty="0" smtClean="0"/>
              <a:t>-4</a:t>
            </a:r>
            <a:r>
              <a:rPr lang="en-US" b="1" dirty="0" smtClean="0"/>
              <a:t>s</a:t>
            </a:r>
            <a:r>
              <a:rPr lang="en-US" b="1" baseline="30000" dirty="0" smtClean="0"/>
              <a:t>-1</a:t>
            </a:r>
            <a:r>
              <a:rPr lang="en-US" b="1" dirty="0" smtClean="0"/>
              <a:t>]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163784" y="-34635"/>
            <a:ext cx="16625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HWRF 2015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3602185" y="6930"/>
            <a:ext cx="17751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HWRF 2016</a:t>
            </a:r>
            <a:endParaRPr lang="en-US" b="1" dirty="0"/>
          </a:p>
        </p:txBody>
      </p:sp>
      <p:grpSp>
        <p:nvGrpSpPr>
          <p:cNvPr id="37" name="Group 36"/>
          <p:cNvGrpSpPr/>
          <p:nvPr/>
        </p:nvGrpSpPr>
        <p:grpSpPr>
          <a:xfrm>
            <a:off x="15298" y="1236804"/>
            <a:ext cx="5718256" cy="877641"/>
            <a:chOff x="1782928" y="4543038"/>
            <a:chExt cx="9825258" cy="1586204"/>
          </a:xfrm>
        </p:grpSpPr>
        <p:sp>
          <p:nvSpPr>
            <p:cNvPr id="38" name="TextBox 37"/>
            <p:cNvSpPr txBox="1"/>
            <p:nvPr/>
          </p:nvSpPr>
          <p:spPr>
            <a:xfrm>
              <a:off x="2003194" y="4653219"/>
              <a:ext cx="1203528" cy="14462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SE</a:t>
              </a:r>
            </a:p>
            <a:p>
              <a:r>
                <a:rPr lang="en-US" sz="1400" b="1" dirty="0" smtClean="0">
                  <a:solidFill>
                    <a:srgbClr val="FF0000"/>
                  </a:solidFill>
                </a:rPr>
                <a:t>Nature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782928" y="4543038"/>
              <a:ext cx="9825258" cy="1586204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427018" y="3048000"/>
            <a:ext cx="3186780" cy="976183"/>
            <a:chOff x="1427018" y="3048000"/>
            <a:chExt cx="3186780" cy="976183"/>
          </a:xfrm>
        </p:grpSpPr>
        <p:cxnSp>
          <p:nvCxnSpPr>
            <p:cNvPr id="41" name="Straight Connector 40"/>
            <p:cNvCxnSpPr/>
            <p:nvPr/>
          </p:nvCxnSpPr>
          <p:spPr>
            <a:xfrm flipV="1">
              <a:off x="1427018" y="3048000"/>
              <a:ext cx="602154" cy="762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4011644" y="3262183"/>
              <a:ext cx="602154" cy="762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2508653" y="1413164"/>
            <a:ext cx="3029773" cy="1142437"/>
            <a:chOff x="2508653" y="1413164"/>
            <a:chExt cx="3029773" cy="1142437"/>
          </a:xfrm>
        </p:grpSpPr>
        <p:cxnSp>
          <p:nvCxnSpPr>
            <p:cNvPr id="44" name="Straight Connector 43"/>
            <p:cNvCxnSpPr/>
            <p:nvPr/>
          </p:nvCxnSpPr>
          <p:spPr>
            <a:xfrm flipV="1">
              <a:off x="4936272" y="1793601"/>
              <a:ext cx="602154" cy="762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2508653" y="1413164"/>
              <a:ext cx="234547" cy="94529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93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360" y="83130"/>
            <a:ext cx="324560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4" y="112525"/>
            <a:ext cx="3290685" cy="686467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668" y="1885813"/>
            <a:ext cx="343893" cy="32073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23633" y="1040566"/>
            <a:ext cx="156017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𝜍</a:t>
            </a:r>
            <a:r>
              <a:rPr lang="en-US" sz="2800" b="1" baseline="-25000" dirty="0" smtClean="0"/>
              <a:t>a</a:t>
            </a:r>
            <a:r>
              <a:rPr lang="en-US" b="1" baseline="-25000" dirty="0" smtClean="0"/>
              <a:t>2km</a:t>
            </a:r>
            <a:r>
              <a:rPr lang="en-US" b="1" dirty="0" smtClean="0"/>
              <a:t>Variance</a:t>
            </a:r>
          </a:p>
          <a:p>
            <a:pPr algn="ctr"/>
            <a:r>
              <a:rPr lang="en-US" b="1" dirty="0" smtClean="0"/>
              <a:t>[X10</a:t>
            </a:r>
            <a:r>
              <a:rPr lang="en-US" b="1" baseline="30000" dirty="0" smtClean="0"/>
              <a:t>-4</a:t>
            </a:r>
            <a:r>
              <a:rPr lang="en-US" b="1" dirty="0" smtClean="0"/>
              <a:t>s</a:t>
            </a:r>
            <a:r>
              <a:rPr lang="en-US" b="1" baseline="30000" dirty="0" smtClean="0"/>
              <a:t>-2</a:t>
            </a:r>
            <a:r>
              <a:rPr lang="en-US" b="1" dirty="0" smtClean="0"/>
              <a:t>]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77639" y="-6925"/>
            <a:ext cx="16625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HWRF 2015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602185" y="-6925"/>
            <a:ext cx="17751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HWRF 2016</a:t>
            </a:r>
            <a:endParaRPr lang="en-US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1427018" y="3048000"/>
            <a:ext cx="3186780" cy="976183"/>
            <a:chOff x="1427018" y="3048000"/>
            <a:chExt cx="3186780" cy="976183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1427018" y="3048000"/>
              <a:ext cx="602154" cy="762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011644" y="3262183"/>
              <a:ext cx="602154" cy="762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2508653" y="1413164"/>
            <a:ext cx="3029773" cy="1142437"/>
            <a:chOff x="2508653" y="1413164"/>
            <a:chExt cx="3029773" cy="1142437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4936272" y="1793601"/>
              <a:ext cx="602154" cy="762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2508653" y="1413164"/>
              <a:ext cx="234547" cy="94529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15298" y="1236804"/>
            <a:ext cx="5718256" cy="877641"/>
            <a:chOff x="1782928" y="4543038"/>
            <a:chExt cx="9825258" cy="1586204"/>
          </a:xfrm>
        </p:grpSpPr>
        <p:sp>
          <p:nvSpPr>
            <p:cNvPr id="21" name="TextBox 20"/>
            <p:cNvSpPr txBox="1"/>
            <p:nvPr/>
          </p:nvSpPr>
          <p:spPr>
            <a:xfrm>
              <a:off x="2003194" y="4653219"/>
              <a:ext cx="1203528" cy="14462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SE</a:t>
              </a:r>
            </a:p>
            <a:p>
              <a:r>
                <a:rPr lang="en-US" sz="1400" b="1" dirty="0" smtClean="0">
                  <a:solidFill>
                    <a:srgbClr val="FF0000"/>
                  </a:solidFill>
                </a:rPr>
                <a:t>Nature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782928" y="4543038"/>
              <a:ext cx="9825258" cy="1586204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211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2598" y="117693"/>
            <a:ext cx="10852094" cy="5749266"/>
          </a:xfrm>
          <a:prstGeom prst="rect">
            <a:avLst/>
          </a:prstGeom>
          <a:ln w="152400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algn="just">
              <a:lnSpc>
                <a:spcPct val="130000"/>
              </a:lnSpc>
            </a:pPr>
            <a:r>
              <a:rPr lang="en-US" sz="3600" b="1" dirty="0" smtClean="0">
                <a:latin typeface="Times New Roman" charset="0"/>
                <a:ea typeface="Times New Roman" charset="0"/>
                <a:cs typeface="Times New Roman" charset="0"/>
              </a:rPr>
              <a:t>Assessment of secondary eyewalls (HWRF 2015)</a:t>
            </a: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) Rare</a:t>
            </a:r>
          </a:p>
          <a:p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b) Too close to the primary eyewall</a:t>
            </a:r>
          </a:p>
          <a:p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c) Too quick to replace the primary </a:t>
            </a: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eyewall</a:t>
            </a:r>
          </a:p>
          <a:p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In the region of SEF, 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secondary maxima of </a:t>
            </a:r>
            <a:r>
              <a:rPr lang="en-US" sz="2800" dirty="0" err="1" smtClean="0">
                <a:latin typeface="Times New Roman" charset="0"/>
                <a:ea typeface="Times New Roman" charset="0"/>
                <a:cs typeface="Times New Roman" charset="0"/>
              </a:rPr>
              <a:t>supergradient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winds exist prior to the SE but not prior to the </a:t>
            </a:r>
            <a:r>
              <a:rPr lang="en-US" sz="2800" i="1" dirty="0">
                <a:latin typeface="Times New Roman" charset="0"/>
                <a:ea typeface="Times New Roman" charset="0"/>
                <a:cs typeface="Times New Roman" charset="0"/>
              </a:rPr>
              <a:t>dv/</a:t>
            </a:r>
            <a:r>
              <a:rPr lang="en-US" sz="2800" i="1" dirty="0" err="1">
                <a:latin typeface="Times New Roman" charset="0"/>
                <a:ea typeface="Times New Roman" charset="0"/>
                <a:cs typeface="Times New Roman" charset="0"/>
              </a:rPr>
              <a:t>dt</a:t>
            </a:r>
            <a:r>
              <a:rPr lang="en-US" sz="2800" i="1" dirty="0">
                <a:latin typeface="Times New Roman" charset="0"/>
                <a:ea typeface="Times New Roman" charset="0"/>
                <a:cs typeface="Times New Roman" charset="0"/>
              </a:rPr>
              <a:t>&gt;0</a:t>
            </a:r>
          </a:p>
          <a:p>
            <a:endParaRPr lang="en-US" sz="28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28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ct val="130000"/>
              </a:lnSpc>
            </a:pP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126" y="59064"/>
            <a:ext cx="12143874" cy="6798936"/>
          </a:xfrm>
          <a:prstGeom prst="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906071" y="6499606"/>
            <a:ext cx="1285929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HWRF 2015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7500" y="1120776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Secondary Eyewall in idealized HWRF simulations 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3048000"/>
            <a:ext cx="7010400" cy="24384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 Zhu</a:t>
            </a:r>
            <a:r>
              <a:rPr lang="en-US" sz="28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Sergio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Abarca</a:t>
            </a:r>
            <a:r>
              <a:rPr lang="en-US" sz="28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Weiguo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Wang</a:t>
            </a:r>
            <a:r>
              <a:rPr lang="en-US" sz="28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Zhan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Zhang</a:t>
            </a:r>
            <a:r>
              <a:rPr lang="en-US" sz="28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Vijay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Tallapragada</a:t>
            </a:r>
            <a:r>
              <a:rPr lang="en-US" sz="28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IMSG at EMC/NCEP/NOAA, College Park, MD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EMC/NCEP/NOAA, College Park, MD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91001" y="6490603"/>
            <a:ext cx="5629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AMS 32</a:t>
            </a:r>
            <a:r>
              <a:rPr lang="en-US" sz="1600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nd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Hurricane Conference, San Juan PR, April 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18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2016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534B7-A3D8-4C08-98A1-456FD6BE7F18}" type="slidenum">
              <a:rPr lang="en-US" smtClean="0"/>
              <a:t>40</a:t>
            </a:fld>
            <a:endParaRPr lang="en-US" dirty="0"/>
          </a:p>
        </p:txBody>
      </p:sp>
      <p:pic>
        <p:nvPicPr>
          <p:cNvPr id="6" name="Picture 5" descr="HFIP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5562600"/>
            <a:ext cx="533400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hape 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11680" y="228600"/>
            <a:ext cx="1645920" cy="64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9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4800" y="198120"/>
            <a:ext cx="929640" cy="792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9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10400" y="274320"/>
            <a:ext cx="3200400" cy="64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Screen Shot 2015-10-27 at 10.13.56 PM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28600"/>
            <a:ext cx="838200" cy="7162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299067" y="6488668"/>
            <a:ext cx="917687" cy="369332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Lin et 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1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Configurations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057400" y="1219202"/>
          <a:ext cx="8305800" cy="414469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286000"/>
                <a:gridCol w="3124200"/>
                <a:gridCol w="127000"/>
                <a:gridCol w="2768600"/>
              </a:tblGrid>
              <a:tr h="39089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Experiment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CTL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NEWPBL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47309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Initial condition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Vt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20 m/s, RMW=45km,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 mean flow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27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Grid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number (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nx×ny×nz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265×472×62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43800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Resolutions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/6/2 km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3800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Microphysics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Thompson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43800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Radiation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scheme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RRTM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43800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Convection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scheme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Kain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-Fritsch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904682"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PBL scheme</a:t>
                      </a:r>
                      <a:endParaRPr 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GFS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eddy-diffusivity counter-gradient (EDCG) PBL   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(as operational HWRF 2015)</a:t>
                      </a:r>
                      <a:endParaRPr 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GFS eddy-diffusivity mass-flux (EDMF) PBL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(as operational HWRF 2016)</a:t>
                      </a:r>
                      <a:endParaRPr lang="en-US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534B7-A3D8-4C08-98A1-456FD6BE7F18}" type="slidenum">
              <a:rPr lang="en-US" smtClean="0"/>
              <a:t>41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57425" y="5715001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GFS EDMF improves convective boundary layer growth, which improve the convective develop in the strain-dominate flow.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299067" y="6488668"/>
            <a:ext cx="917687" cy="369332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Lin et 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2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127" y="1143001"/>
            <a:ext cx="8032750" cy="4557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733801" y="4321116"/>
            <a:ext cx="4253699" cy="708085"/>
            <a:chOff x="2076554" y="5800307"/>
            <a:chExt cx="4253699" cy="708085"/>
          </a:xfrm>
        </p:grpSpPr>
        <p:sp>
          <p:nvSpPr>
            <p:cNvPr id="4" name="TextBox 3"/>
            <p:cNvSpPr txBox="1"/>
            <p:nvPr/>
          </p:nvSpPr>
          <p:spPr>
            <a:xfrm>
              <a:off x="2590800" y="5800307"/>
              <a:ext cx="12314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MIN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_CTL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509812" y="5802868"/>
              <a:ext cx="17572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_NEWPBL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76554" y="6139060"/>
              <a:ext cx="18235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 V</a:t>
              </a:r>
              <a:r>
                <a:rPr lang="en-US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MAX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_CTL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038600" y="6107668"/>
              <a:ext cx="2291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…... V</a:t>
              </a:r>
              <a:r>
                <a:rPr lang="en-US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MAX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_NEWPBL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4128812" y="5999897"/>
              <a:ext cx="381000" cy="0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209800" y="6019800"/>
              <a:ext cx="381000" cy="0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/>
          <p:cNvCxnSpPr/>
          <p:nvPr/>
        </p:nvCxnSpPr>
        <p:spPr>
          <a:xfrm flipV="1">
            <a:off x="7924800" y="1295400"/>
            <a:ext cx="0" cy="38100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610600" y="1295400"/>
            <a:ext cx="0" cy="38100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772401" y="381001"/>
            <a:ext cx="2176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 Eyewall Formation (SEF)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eft Brace 14"/>
          <p:cNvSpPr/>
          <p:nvPr/>
        </p:nvSpPr>
        <p:spPr>
          <a:xfrm rot="5400000">
            <a:off x="8114023" y="801378"/>
            <a:ext cx="306503" cy="684949"/>
          </a:xfrm>
          <a:prstGeom prst="leftBrac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534B7-A3D8-4C08-98A1-456FD6BE7F18}" type="slidenum">
              <a:rPr lang="en-US" smtClean="0"/>
              <a:t>42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819402" y="5754470"/>
            <a:ext cx="6781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The interesting thing is no big difference in intensity between CTL and NEWPBL, even during SEF and ERC. 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299067" y="6488668"/>
            <a:ext cx="917687" cy="369332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Lin et 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7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036" y="1399432"/>
            <a:ext cx="4257964" cy="364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373" y="1413287"/>
            <a:ext cx="4267200" cy="364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254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Primary results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9584" y="4964668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Radius (km)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87784" y="4964668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Radius (km)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635556" y="3160051"/>
            <a:ext cx="216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hours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5192344" y="3047446"/>
            <a:ext cx="216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hours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1323" y="5410200"/>
            <a:ext cx="7746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Hovmoller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diagrams of  vertical motion (shading, m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tangential velocity 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contoured, m s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at 1 km.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53400" y="106680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NEWPBL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7677" y="107583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CTL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534B7-A3D8-4C08-98A1-456FD6BE7F18}" type="slidenum">
              <a:rPr lang="en-US" smtClean="0"/>
              <a:t>43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 rot="20336134">
            <a:off x="3828463" y="3246185"/>
            <a:ext cx="1962186" cy="5338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20606328">
            <a:off x="4255466" y="1647662"/>
            <a:ext cx="1500948" cy="6775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20606328">
            <a:off x="8417925" y="3389051"/>
            <a:ext cx="1936029" cy="5338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20606328">
            <a:off x="8743271" y="1803177"/>
            <a:ext cx="1554745" cy="6670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19727265">
            <a:off x="4796045" y="1438149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0462345">
            <a:off x="3422064" y="1914829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Secondary Eyewall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20427853">
            <a:off x="8384361" y="1963305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 Eyewall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20462345">
            <a:off x="4069092" y="3427569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expansion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20462345">
            <a:off x="8412492" y="3533527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expansion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37230" y="1383268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906000" y="1371600"/>
            <a:ext cx="497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14990"/>
            <a:ext cx="12192000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1299067" y="6503658"/>
            <a:ext cx="917687" cy="369332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Lin et 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6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0"/>
            <a:ext cx="8229600" cy="838200"/>
          </a:xfrm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Agradient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Force Hypothesis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77000" y="762000"/>
            <a:ext cx="3217894" cy="6019800"/>
            <a:chOff x="5105400" y="838200"/>
            <a:chExt cx="3217894" cy="6019800"/>
          </a:xfrm>
        </p:grpSpPr>
        <p:sp>
          <p:nvSpPr>
            <p:cNvPr id="6" name="TextBox 5"/>
            <p:cNvSpPr txBox="1"/>
            <p:nvPr/>
          </p:nvSpPr>
          <p:spPr>
            <a:xfrm rot="16200000">
              <a:off x="4630270" y="1497996"/>
              <a:ext cx="13195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Height (km)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63784" y="6400800"/>
              <a:ext cx="13324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Radius (km)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4630270" y="3370730"/>
              <a:ext cx="13195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Height (km)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2923" y="838200"/>
              <a:ext cx="2769373" cy="1809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7185724" y="838200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(a) 135 h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4630270" y="5283917"/>
              <a:ext cx="13195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Height (km)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658" y="6673334"/>
              <a:ext cx="263863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2923" y="2561667"/>
              <a:ext cx="2775658" cy="2086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2923" y="4560332"/>
              <a:ext cx="2769373" cy="1916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7185724" y="2526268"/>
              <a:ext cx="11200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(b) 138 h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239000" y="4583668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(c) 141 h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534B7-A3D8-4C08-98A1-456FD6BE7F18}" type="slidenum">
              <a:rPr lang="en-US" smtClean="0"/>
              <a:t>44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286001" y="5130226"/>
            <a:ext cx="3634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Agradient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force (shading, m s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hr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Tangential velocity (black contour, m s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600201" y="937736"/>
            <a:ext cx="4806997" cy="4243864"/>
            <a:chOff x="146003" y="1013936"/>
            <a:chExt cx="4806997" cy="4243864"/>
          </a:xfrm>
        </p:grpSpPr>
        <p:grpSp>
          <p:nvGrpSpPr>
            <p:cNvPr id="5" name="Group 4"/>
            <p:cNvGrpSpPr/>
            <p:nvPr/>
          </p:nvGrpSpPr>
          <p:grpSpPr>
            <a:xfrm>
              <a:off x="146003" y="1013936"/>
              <a:ext cx="4806997" cy="4243864"/>
              <a:chOff x="152401" y="1230868"/>
              <a:chExt cx="4806997" cy="4243864"/>
            </a:xfrm>
          </p:grpSpPr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524001"/>
                <a:ext cx="4502198" cy="3657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1828800" y="5105400"/>
                <a:ext cx="13324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Radius (km)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16200000">
                <a:off x="-745281" y="3304986"/>
                <a:ext cx="2164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Simulation hours (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hr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3743041" y="1230868"/>
                <a:ext cx="9813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 = 1km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Oval 22"/>
            <p:cNvSpPr/>
            <p:nvPr/>
          </p:nvSpPr>
          <p:spPr>
            <a:xfrm rot="20336134">
              <a:off x="2372130" y="3038841"/>
              <a:ext cx="2291983" cy="7658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372600" y="5257801"/>
            <a:ext cx="129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/>
                <a:cs typeface="Times New Roman"/>
              </a:rPr>
              <a:t>Secondary maximum of </a:t>
            </a:r>
            <a:r>
              <a:rPr lang="en-US" sz="1400" b="1" dirty="0" err="1">
                <a:latin typeface="Times New Roman"/>
                <a:cs typeface="Times New Roman"/>
              </a:rPr>
              <a:t>agradient</a:t>
            </a:r>
            <a:r>
              <a:rPr lang="en-US" sz="1400" b="1" dirty="0">
                <a:latin typeface="Times New Roman"/>
                <a:cs typeface="Times New Roman"/>
              </a:rPr>
              <a:t> force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9220200" y="3733800"/>
            <a:ext cx="445008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8763000" y="5791200"/>
            <a:ext cx="597408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601200" y="3352800"/>
            <a:ext cx="99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/>
                <a:cs typeface="Times New Roman"/>
              </a:rPr>
              <a:t>Secondary maximum of </a:t>
            </a:r>
            <a:r>
              <a:rPr lang="en-US" sz="1400" b="1" dirty="0" err="1">
                <a:latin typeface="Times New Roman"/>
                <a:cs typeface="Times New Roman"/>
              </a:rPr>
              <a:t>Vt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981200" y="598307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Secondary maximum of </a:t>
            </a:r>
            <a:r>
              <a:rPr lang="en-US" b="1" dirty="0" err="1">
                <a:latin typeface="Times New Roman"/>
                <a:cs typeface="Times New Roman"/>
              </a:rPr>
              <a:t>Vt</a:t>
            </a:r>
            <a:r>
              <a:rPr lang="en-US" b="1" dirty="0">
                <a:latin typeface="Times New Roman"/>
                <a:cs typeface="Times New Roman"/>
              </a:rPr>
              <a:t> shows early than secondary maximum of </a:t>
            </a:r>
            <a:r>
              <a:rPr lang="en-US" b="1" dirty="0" err="1">
                <a:latin typeface="Times New Roman"/>
                <a:cs typeface="Times New Roman"/>
              </a:rPr>
              <a:t>agradient</a:t>
            </a:r>
            <a:r>
              <a:rPr lang="en-US" b="1" dirty="0">
                <a:latin typeface="Times New Roman"/>
                <a:cs typeface="Times New Roman"/>
              </a:rPr>
              <a:t> force.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299067" y="6488668"/>
            <a:ext cx="917687" cy="369332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Lin et 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3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Okubo-Weiss parameter at 850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hPa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30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932" y="4495800"/>
            <a:ext cx="2095869" cy="17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1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730" y="2667000"/>
            <a:ext cx="2084070" cy="1745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991601" y="2305347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141 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362200" y="990600"/>
            <a:ext cx="7848600" cy="1143000"/>
            <a:chOff x="533400" y="1219200"/>
            <a:chExt cx="7848600" cy="1143000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1219200" y="1295400"/>
            <a:ext cx="2895600" cy="501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9" name="Equation" r:id="rId5" imgW="1320480" imgH="228600" progId="Equation.3">
                    <p:embed/>
                  </p:oleObj>
                </mc:Choice>
                <mc:Fallback>
                  <p:oleObj name="Equation" r:id="rId5" imgW="132048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219200" y="1295400"/>
                          <a:ext cx="2895600" cy="5011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/>
            </p:cNvGraphicFramePr>
            <p:nvPr>
              <p:extLst/>
            </p:nvPr>
          </p:nvGraphicFramePr>
          <p:xfrm>
            <a:off x="622603" y="1864162"/>
            <a:ext cx="118872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0" name="Equation" r:id="rId7" imgW="723600" imgH="241200" progId="Equation.3">
                    <p:embed/>
                  </p:oleObj>
                </mc:Choice>
                <mc:Fallback>
                  <p:oleObj name="Equation" r:id="rId7" imgW="723600" imgH="241200" progId="Equation.3">
                    <p:embed/>
                    <p:pic>
                      <p:nvPicPr>
                        <p:cNvPr id="0" name=""/>
                        <p:cNvPicPr preferRelativeResize="0"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22603" y="1864162"/>
                          <a:ext cx="1188720" cy="457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/>
            </p:cNvGraphicFramePr>
            <p:nvPr>
              <p:extLst/>
            </p:nvPr>
          </p:nvGraphicFramePr>
          <p:xfrm>
            <a:off x="2057400" y="1865531"/>
            <a:ext cx="118872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1" name="Equation" r:id="rId9" imgW="736560" imgH="241200" progId="Equation.3">
                    <p:embed/>
                  </p:oleObj>
                </mc:Choice>
                <mc:Fallback>
                  <p:oleObj name="Equation" r:id="rId9" imgW="736560" imgH="241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057400" y="1865531"/>
                          <a:ext cx="1188720" cy="457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/>
            </p:cNvGraphicFramePr>
            <p:nvPr>
              <p:extLst/>
            </p:nvPr>
          </p:nvGraphicFramePr>
          <p:xfrm>
            <a:off x="3487723" y="1828800"/>
            <a:ext cx="118872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2" name="Equation" r:id="rId11" imgW="685800" imgH="241200" progId="Equation.3">
                    <p:embed/>
                  </p:oleObj>
                </mc:Choice>
                <mc:Fallback>
                  <p:oleObj name="Equation" r:id="rId11" imgW="685800" imgH="241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487723" y="1828800"/>
                          <a:ext cx="1188720" cy="457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4724400" y="1371600"/>
              <a:ext cx="363817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OW &gt; 0, rotation dominate (red, s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-2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OW &lt; 0, strain dominate (blue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s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-2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33400" y="1219200"/>
              <a:ext cx="7848600" cy="1143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36" name="Picture 4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930" y="4495800"/>
            <a:ext cx="2084070" cy="17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" name="Picture 4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930" y="2667001"/>
            <a:ext cx="2084070" cy="1745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086601" y="2305347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138 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52601" y="318176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CTL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58607" y="499514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NEWPBL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130" y="4495800"/>
            <a:ext cx="2084070" cy="17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130" y="2674679"/>
            <a:ext cx="2084070" cy="17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358515" y="2307133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135 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4511040"/>
            <a:ext cx="2053228" cy="17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470" y="2670572"/>
            <a:ext cx="2084070" cy="174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505201" y="2305347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132 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0" name="Picture 10"/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660" y="6324600"/>
            <a:ext cx="3108960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534B7-A3D8-4C08-98A1-456FD6BE7F18}" type="slidenum">
              <a:rPr lang="en-US" smtClean="0"/>
              <a:t>45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257800" y="4343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convections survive in strain-dominate flow </a:t>
            </a:r>
            <a:endParaRPr lang="en-US" b="1" dirty="0">
              <a:latin typeface="Times New Roman"/>
              <a:cs typeface="Times New Roman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7239000" y="4724400"/>
            <a:ext cx="1524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7924800" y="4724400"/>
            <a:ext cx="12954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5562600" y="4724400"/>
            <a:ext cx="4572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495800" y="2676465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large strain-dominate flow outside RMW</a:t>
            </a:r>
            <a:endParaRPr lang="en-US" b="1" dirty="0">
              <a:latin typeface="Times New Roman"/>
              <a:cs typeface="Times New Roman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7445031" y="3013115"/>
            <a:ext cx="76200" cy="3206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8229600" y="3013114"/>
            <a:ext cx="990602" cy="3396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764570" y="3013115"/>
            <a:ext cx="308570" cy="3533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3962400" y="3013115"/>
            <a:ext cx="914400" cy="3860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1299067" y="6488668"/>
            <a:ext cx="917687" cy="369332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Lin et 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9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0923" y="-170293"/>
            <a:ext cx="6371785" cy="82458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3036" y="-13275"/>
            <a:ext cx="8586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In an annular region where SEF occurs</a:t>
            </a:r>
            <a:r>
              <a:rPr lang="is-IS" sz="4000" dirty="0" smtClean="0"/>
              <a:t>…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828799" y="944381"/>
            <a:ext cx="4077325" cy="449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18949" y="2031886"/>
            <a:ext cx="4038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Total number of </a:t>
            </a:r>
            <a:r>
              <a:rPr lang="en-US" dirty="0" err="1" smtClean="0"/>
              <a:t>gridpoints</a:t>
            </a:r>
            <a:r>
              <a:rPr lang="en-US" dirty="0" smtClean="0"/>
              <a:t> with </a:t>
            </a:r>
            <a:r>
              <a:rPr lang="en-US" sz="2800" b="1" dirty="0"/>
              <a:t>𝜍</a:t>
            </a:r>
            <a:r>
              <a:rPr lang="en-US" sz="2800" b="1" baseline="-25000" dirty="0" smtClean="0"/>
              <a:t>a</a:t>
            </a:r>
            <a:r>
              <a:rPr lang="en-US" b="1" baseline="-25000" dirty="0" smtClean="0"/>
              <a:t>1km</a:t>
            </a:r>
            <a:r>
              <a:rPr lang="en-US" b="1" dirty="0" smtClean="0"/>
              <a:t> </a:t>
            </a:r>
            <a:r>
              <a:rPr lang="en-US" b="1" dirty="0"/>
              <a:t>&gt;0</a:t>
            </a:r>
            <a:endParaRPr lang="en-US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443396" y="2563319"/>
            <a:ext cx="434715" cy="56962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019735" y="5302240"/>
            <a:ext cx="3205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Azimuthally accumulated </a:t>
            </a:r>
            <a:r>
              <a:rPr lang="en-US" sz="2800" b="1" dirty="0"/>
              <a:t>𝜍</a:t>
            </a:r>
            <a:r>
              <a:rPr lang="en-US" sz="2800" b="1" baseline="-25000" dirty="0" smtClean="0"/>
              <a:t>a</a:t>
            </a:r>
            <a:r>
              <a:rPr lang="en-US" b="1" baseline="-25000" dirty="0" smtClean="0"/>
              <a:t>1km</a:t>
            </a:r>
            <a:r>
              <a:rPr lang="en-US" b="1" dirty="0" smtClean="0"/>
              <a:t> 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381469" y="5302240"/>
            <a:ext cx="2486023" cy="26161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70812" y="6351184"/>
            <a:ext cx="1374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Time [hours]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1120307" y="3458045"/>
            <a:ext cx="2549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Normalized vorticity [s</a:t>
            </a:r>
            <a:r>
              <a:rPr lang="en-US" baseline="30000" dirty="0" smtClean="0"/>
              <a:t>-1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6555176" y="3574545"/>
            <a:ext cx="2255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of grid points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868416" y="1497265"/>
            <a:ext cx="102072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Control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New-PBL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50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47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53652" y="359764"/>
            <a:ext cx="51356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Concluding remarks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1289154" y="1708879"/>
            <a:ext cx="107329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4000" dirty="0" smtClean="0"/>
              <a:t>Secondary eyewalls in HWRF 2016: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4000" dirty="0" smtClean="0"/>
              <a:t>Common in the model! (a first in the world!)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4000" dirty="0" smtClean="0"/>
              <a:t>Exhibit realistic features (timing and evolution)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4000" dirty="0" smtClean="0"/>
              <a:t>Can not explain yet the intensity evolution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4000" dirty="0" smtClean="0"/>
              <a:t>Can be traced back to changes in the PBL</a:t>
            </a:r>
          </a:p>
        </p:txBody>
      </p:sp>
    </p:spTree>
    <p:extLst>
      <p:ext uri="{BB962C8B-B14F-4D97-AF65-F5344CB8AC3E}">
        <p14:creationId xmlns:p14="http://schemas.microsoft.com/office/powerpoint/2010/main" val="204731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 &amp; Convection at 850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492876"/>
            <a:ext cx="2133600" cy="365125"/>
          </a:xfrm>
        </p:spPr>
        <p:txBody>
          <a:bodyPr/>
          <a:lstStyle/>
          <a:p>
            <a:fld id="{A18534B7-A3D8-4C08-98A1-456FD6BE7F18}" type="slidenum">
              <a:rPr lang="en-US" smtClean="0"/>
              <a:t>48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62801" y="75676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CTL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58200" y="77212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NEWPBL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8938" y="7736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CTL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30060" y="77366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NEWPBL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460" y="1143000"/>
            <a:ext cx="2110740" cy="174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20" y="1143000"/>
            <a:ext cx="2110740" cy="175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660" y="1175147"/>
            <a:ext cx="2110740" cy="174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20" y="1175147"/>
            <a:ext cx="2110740" cy="174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69138" y="1611868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135 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45921" y="3831193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138 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69721" y="5682734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141 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460" y="2970252"/>
            <a:ext cx="2110740" cy="175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661" y="2970252"/>
            <a:ext cx="2110739" cy="175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20" y="2960488"/>
            <a:ext cx="2110740" cy="17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20" y="2970252"/>
            <a:ext cx="2110740" cy="175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460" y="4789288"/>
            <a:ext cx="2110740" cy="17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2" y="4789288"/>
            <a:ext cx="2133598" cy="17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21" y="4789288"/>
            <a:ext cx="2110739" cy="17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21" y="4789288"/>
            <a:ext cx="2110739" cy="17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160" y="6598920"/>
            <a:ext cx="2377440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780" y="6592824"/>
            <a:ext cx="2194560" cy="16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1454" y="685800"/>
            <a:ext cx="1209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Absolute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voriticity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652666" y="586442"/>
            <a:ext cx="1015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Radar reflectivity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1299067" y="6488668"/>
            <a:ext cx="917687" cy="369332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Lin et 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4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1524000"/>
            <a:ext cx="3848100" cy="379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12900"/>
            <a:ext cx="3556000" cy="3619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8072" y="1612900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f000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493239" y="1612687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f024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60" y="454426"/>
            <a:ext cx="2019300" cy="5803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99" y="698474"/>
            <a:ext cx="739331" cy="50052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299067" y="6488668"/>
            <a:ext cx="917687" cy="369332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Lin et 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8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88" y="0"/>
            <a:ext cx="5636381" cy="68189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03958" y="2454442"/>
            <a:ext cx="38620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Well observed case:</a:t>
            </a:r>
          </a:p>
          <a:p>
            <a:r>
              <a:rPr lang="en-US" dirty="0"/>
              <a:t>	</a:t>
            </a:r>
            <a:r>
              <a:rPr lang="en-US" dirty="0" smtClean="0"/>
              <a:t>NOAA- reconnaissance flights</a:t>
            </a:r>
          </a:p>
          <a:p>
            <a:r>
              <a:rPr lang="en-US" dirty="0"/>
              <a:t>	</a:t>
            </a:r>
            <a:r>
              <a:rPr lang="en-US" dirty="0" smtClean="0"/>
              <a:t>NASA- Global Hawk (HS3)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9452" y="312820"/>
            <a:ext cx="27852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Edouard (2014)</a:t>
            </a:r>
            <a:endParaRPr lang="en-US" sz="32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00" y="96985"/>
            <a:ext cx="3313298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95"/>
            <a:ext cx="32491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56059" y="612945"/>
            <a:ext cx="210833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Total added positive</a:t>
            </a:r>
          </a:p>
          <a:p>
            <a:pPr algn="ctr"/>
            <a:r>
              <a:rPr lang="en-US" b="1" dirty="0" smtClean="0"/>
              <a:t> </a:t>
            </a:r>
            <a:r>
              <a:rPr lang="en-US" sz="2800" b="1" dirty="0" smtClean="0"/>
              <a:t>𝜍</a:t>
            </a:r>
            <a:r>
              <a:rPr lang="en-US" sz="2800" b="1" baseline="-25000" dirty="0" smtClean="0"/>
              <a:t>a</a:t>
            </a:r>
            <a:r>
              <a:rPr lang="en-US" b="1" baseline="-25000" dirty="0" smtClean="0"/>
              <a:t>2km </a:t>
            </a:r>
          </a:p>
          <a:p>
            <a:pPr algn="ctr"/>
            <a:r>
              <a:rPr lang="en-US" b="1" dirty="0" smtClean="0"/>
              <a:t>[</a:t>
            </a:r>
            <a:r>
              <a:rPr lang="en-US" b="1" dirty="0"/>
              <a:t>X10</a:t>
            </a:r>
            <a:r>
              <a:rPr lang="en-US" b="1" baseline="30000" dirty="0"/>
              <a:t>-4</a:t>
            </a:r>
            <a:r>
              <a:rPr lang="en-US" b="1" dirty="0"/>
              <a:t>s</a:t>
            </a:r>
            <a:r>
              <a:rPr lang="en-US" b="1" baseline="30000" dirty="0"/>
              <a:t>-1</a:t>
            </a:r>
            <a:r>
              <a:rPr lang="en-US" b="1" dirty="0"/>
              <a:t>]</a:t>
            </a:r>
          </a:p>
          <a:p>
            <a:pPr algn="ctr"/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81289" y="-62345"/>
            <a:ext cx="33208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HWRF 2015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006436" y="-34635"/>
            <a:ext cx="32752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HWRF 2016</a:t>
            </a:r>
            <a:endParaRPr lang="en-US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1427018" y="3048000"/>
            <a:ext cx="3186780" cy="976183"/>
            <a:chOff x="1427018" y="3048000"/>
            <a:chExt cx="3186780" cy="976183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1427018" y="3048000"/>
              <a:ext cx="602154" cy="762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4011644" y="3262183"/>
              <a:ext cx="602154" cy="762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508653" y="1413164"/>
            <a:ext cx="3029773" cy="1142437"/>
            <a:chOff x="2508653" y="1413164"/>
            <a:chExt cx="3029773" cy="1142437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4936272" y="1793601"/>
              <a:ext cx="602154" cy="762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2508653" y="1413164"/>
              <a:ext cx="234547" cy="94529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5298" y="1236804"/>
            <a:ext cx="5718256" cy="877641"/>
            <a:chOff x="1782928" y="4543038"/>
            <a:chExt cx="9825258" cy="1586204"/>
          </a:xfrm>
        </p:grpSpPr>
        <p:sp>
          <p:nvSpPr>
            <p:cNvPr id="18" name="TextBox 17"/>
            <p:cNvSpPr txBox="1"/>
            <p:nvPr/>
          </p:nvSpPr>
          <p:spPr>
            <a:xfrm>
              <a:off x="2003194" y="4653219"/>
              <a:ext cx="1203528" cy="14462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SE</a:t>
              </a:r>
            </a:p>
            <a:p>
              <a:r>
                <a:rPr lang="en-US" sz="1400" b="1" dirty="0" smtClean="0">
                  <a:solidFill>
                    <a:srgbClr val="FF0000"/>
                  </a:solidFill>
                </a:rPr>
                <a:t>Nature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82928" y="4543038"/>
              <a:ext cx="9825258" cy="1586204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107" y="2104916"/>
            <a:ext cx="382155" cy="256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5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251" y="64942"/>
            <a:ext cx="4131386" cy="68900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" y="58235"/>
            <a:ext cx="3348908" cy="694285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51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81655" y="612945"/>
            <a:ext cx="177279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Num</a:t>
            </a:r>
            <a:r>
              <a:rPr lang="en-US" b="1" dirty="0" smtClean="0"/>
              <a:t> grid points </a:t>
            </a:r>
          </a:p>
          <a:p>
            <a:pPr algn="ctr"/>
            <a:r>
              <a:rPr lang="en-US" b="1" dirty="0" smtClean="0"/>
              <a:t>with </a:t>
            </a:r>
            <a:r>
              <a:rPr lang="en-US" sz="2800" b="1" dirty="0" smtClean="0"/>
              <a:t>𝜍</a:t>
            </a:r>
            <a:r>
              <a:rPr lang="en-US" sz="2800" b="1" baseline="-25000" dirty="0" smtClean="0"/>
              <a:t>a</a:t>
            </a:r>
            <a:r>
              <a:rPr lang="en-US" b="1" baseline="-25000" dirty="0" smtClean="0"/>
              <a:t>2km</a:t>
            </a:r>
            <a:r>
              <a:rPr lang="en-US" b="1" dirty="0" smtClean="0"/>
              <a:t> &gt;0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81289" y="-62345"/>
            <a:ext cx="33208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HWRF 2015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006436" y="-34635"/>
            <a:ext cx="32752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HWRF 2016</a:t>
            </a:r>
            <a:endParaRPr lang="en-US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1427018" y="3048000"/>
            <a:ext cx="3186780" cy="976183"/>
            <a:chOff x="1427018" y="3048000"/>
            <a:chExt cx="3186780" cy="976183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1427018" y="3048000"/>
              <a:ext cx="602154" cy="762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011644" y="3262183"/>
              <a:ext cx="602154" cy="762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2508653" y="1413164"/>
            <a:ext cx="3029773" cy="1142437"/>
            <a:chOff x="2508653" y="1413164"/>
            <a:chExt cx="3029773" cy="1142437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4936272" y="1793601"/>
              <a:ext cx="602154" cy="762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2508653" y="1413164"/>
              <a:ext cx="234547" cy="94529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15298" y="1236804"/>
            <a:ext cx="5718256" cy="877641"/>
            <a:chOff x="1782928" y="4543038"/>
            <a:chExt cx="9825258" cy="1586204"/>
          </a:xfrm>
        </p:grpSpPr>
        <p:sp>
          <p:nvSpPr>
            <p:cNvPr id="21" name="TextBox 20"/>
            <p:cNvSpPr txBox="1"/>
            <p:nvPr/>
          </p:nvSpPr>
          <p:spPr>
            <a:xfrm>
              <a:off x="2003194" y="4653219"/>
              <a:ext cx="1203528" cy="14462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SE</a:t>
              </a:r>
            </a:p>
            <a:p>
              <a:r>
                <a:rPr lang="en-US" sz="1400" b="1" dirty="0" smtClean="0">
                  <a:solidFill>
                    <a:srgbClr val="FF0000"/>
                  </a:solidFill>
                </a:rPr>
                <a:t>Nature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782928" y="4543038"/>
              <a:ext cx="9825258" cy="1586204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793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" y="283648"/>
            <a:ext cx="5577519" cy="65743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126" y="59064"/>
            <a:ext cx="12143874" cy="6798936"/>
          </a:xfrm>
          <a:prstGeom prst="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906071" y="6499606"/>
            <a:ext cx="1285929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HWRF 2015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3136" y="409932"/>
            <a:ext cx="996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Bestrack</a:t>
            </a:r>
            <a:endParaRPr lang="en-US" b="1" dirty="0" smtClean="0"/>
          </a:p>
          <a:p>
            <a:r>
              <a:rPr lang="en-US" b="1" dirty="0" smtClean="0">
                <a:solidFill>
                  <a:srgbClr val="FFC000"/>
                </a:solidFill>
              </a:rPr>
              <a:t>HWRF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1267" y="2079006"/>
            <a:ext cx="48893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Good track and intensity</a:t>
            </a:r>
          </a:p>
          <a:p>
            <a:pPr algn="ctr"/>
            <a:r>
              <a:rPr lang="en-US" sz="3600" b="1" dirty="0" smtClean="0"/>
              <a:t>forecast!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119452" y="312820"/>
            <a:ext cx="27852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Edouard (2014)</a:t>
            </a:r>
            <a:endParaRPr lang="en-US" sz="32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3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48126" y="59064"/>
            <a:ext cx="12143874" cy="6798936"/>
          </a:xfrm>
          <a:prstGeom prst="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906071" y="6499606"/>
            <a:ext cx="1285929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HWRF 2015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184" y="915403"/>
            <a:ext cx="2070100" cy="58039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554" y="711258"/>
            <a:ext cx="2019300" cy="57912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553" y="572444"/>
            <a:ext cx="2032000" cy="5842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853" y="192388"/>
            <a:ext cx="2057400" cy="57785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1279853" y="779029"/>
            <a:ext cx="583814" cy="3688627"/>
            <a:chOff x="9725899" y="778026"/>
            <a:chExt cx="583814" cy="3688627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1299" y="1147358"/>
              <a:ext cx="298967" cy="331929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9725899" y="778026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ms</a:t>
              </a:r>
              <a:r>
                <a:rPr lang="en-US" baseline="30000" dirty="0" smtClean="0">
                  <a:latin typeface="Times New Roman" charset="0"/>
                  <a:ea typeface="Times New Roman" charset="0"/>
                  <a:cs typeface="Times New Roman" charset="0"/>
                </a:rPr>
                <a:t>-1</a:t>
              </a:r>
              <a:endParaRPr lang="en-US" baseline="30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8126" y="132681"/>
            <a:ext cx="3435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Edouard (2014)</a:t>
            </a:r>
            <a:endParaRPr lang="en-US" sz="4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44071" y="915403"/>
            <a:ext cx="1444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09/14</a:t>
            </a:r>
            <a:endParaRPr lang="en-US" sz="40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441009" y="2349293"/>
            <a:ext cx="5790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781" y="1121267"/>
            <a:ext cx="2501773" cy="50834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508" y="1011206"/>
            <a:ext cx="1944870" cy="50134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40" y="788971"/>
            <a:ext cx="1962008" cy="49668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463" y="481560"/>
            <a:ext cx="1953440" cy="504844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467295" y="2389641"/>
            <a:ext cx="9825258" cy="15862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8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8126" y="59064"/>
            <a:ext cx="12143874" cy="6798936"/>
          </a:xfrm>
          <a:prstGeom prst="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0906071" y="6499606"/>
            <a:ext cx="1285929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HWRF 2015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917" y="1079500"/>
            <a:ext cx="2006600" cy="5778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730" y="875340"/>
            <a:ext cx="2044700" cy="57531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829" y="645780"/>
            <a:ext cx="2032000" cy="5753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819" y="412898"/>
            <a:ext cx="2032000" cy="5715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172" y="1312458"/>
            <a:ext cx="739331" cy="500520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0566618" y="943126"/>
            <a:ext cx="583814" cy="3688627"/>
            <a:chOff x="9725899" y="778026"/>
            <a:chExt cx="583814" cy="368862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1299" y="1147358"/>
              <a:ext cx="298967" cy="331929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9725899" y="778026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ms</a:t>
              </a:r>
              <a:r>
                <a:rPr lang="en-US" baseline="30000" dirty="0" smtClean="0">
                  <a:latin typeface="Times New Roman" charset="0"/>
                  <a:ea typeface="Times New Roman" charset="0"/>
                  <a:cs typeface="Times New Roman" charset="0"/>
                </a:rPr>
                <a:t>-1</a:t>
              </a:r>
              <a:endParaRPr lang="en-US" baseline="30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38980" y="3557019"/>
            <a:ext cx="5790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07" y="1237645"/>
            <a:ext cx="2609709" cy="5091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837" y="1035580"/>
            <a:ext cx="2042771" cy="5080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103" y="806343"/>
            <a:ext cx="2042771" cy="50684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128" y="595411"/>
            <a:ext cx="2042771" cy="5056682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65266" y="3597367"/>
            <a:ext cx="9825258" cy="15862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8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8126" y="132681"/>
            <a:ext cx="3435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Edouard (2014)</a:t>
            </a:r>
            <a:endParaRPr lang="en-US" sz="4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644071" y="915403"/>
            <a:ext cx="1444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09/15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14022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135" y="1221794"/>
            <a:ext cx="2582462" cy="56362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197" y="1051937"/>
            <a:ext cx="1976374" cy="5264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323" y="814924"/>
            <a:ext cx="2002724" cy="5589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494" y="503781"/>
            <a:ext cx="2020294" cy="562458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126" y="59064"/>
            <a:ext cx="12143874" cy="6798936"/>
          </a:xfrm>
          <a:prstGeom prst="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906071" y="6499606"/>
            <a:ext cx="1285929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HWRF 2015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1608186" y="867271"/>
            <a:ext cx="583814" cy="3688627"/>
            <a:chOff x="9725899" y="778026"/>
            <a:chExt cx="583814" cy="368862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1299" y="1147358"/>
              <a:ext cx="298967" cy="33192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9725899" y="778026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ms</a:t>
              </a:r>
              <a:r>
                <a:rPr lang="en-US" baseline="30000" dirty="0" smtClean="0">
                  <a:latin typeface="Times New Roman" charset="0"/>
                  <a:ea typeface="Times New Roman" charset="0"/>
                  <a:cs typeface="Times New Roman" charset="0"/>
                </a:rPr>
                <a:t>-1</a:t>
              </a:r>
              <a:endParaRPr lang="en-US" baseline="30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76459" y="205111"/>
            <a:ext cx="3435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Edouard (2014)</a:t>
            </a:r>
            <a:endParaRPr lang="en-US" sz="4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972404" y="987833"/>
            <a:ext cx="1444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09/16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55130" y="4690012"/>
            <a:ext cx="9825258" cy="15862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728844" y="4649664"/>
            <a:ext cx="5790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5961-0CF5-C041-A7EE-57BD199258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8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12934</TotalTime>
  <Words>1251</Words>
  <Application>Microsoft Macintosh PowerPoint</Application>
  <PresentationFormat>Widescreen</PresentationFormat>
  <Paragraphs>424</Paragraphs>
  <Slides>51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ArialMT</vt:lpstr>
      <vt:lpstr>Calibri</vt:lpstr>
      <vt:lpstr>Calibri Light</vt:lpstr>
      <vt:lpstr>Times New Roman</vt:lpstr>
      <vt:lpstr>Arial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Secondary Eyewall in idealized HWRF simulations </vt:lpstr>
      <vt:lpstr>Model Configurations</vt:lpstr>
      <vt:lpstr>Intensity</vt:lpstr>
      <vt:lpstr>Primary results </vt:lpstr>
      <vt:lpstr>Agradient Force Hypothesis</vt:lpstr>
      <vt:lpstr>Okubo-Weiss parameter at 850 hPa </vt:lpstr>
      <vt:lpstr>PowerPoint Presentation</vt:lpstr>
      <vt:lpstr>PowerPoint Presentation</vt:lpstr>
      <vt:lpstr>Vorticity &amp; Convection at 850 hPa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Sergio Abarca</dc:creator>
  <cp:lastModifiedBy>Sergio Abarca</cp:lastModifiedBy>
  <cp:revision>212</cp:revision>
  <dcterms:created xsi:type="dcterms:W3CDTF">2016-06-14T14:17:00Z</dcterms:created>
  <dcterms:modified xsi:type="dcterms:W3CDTF">2016-08-04T14:47:16Z</dcterms:modified>
</cp:coreProperties>
</file>