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313" r:id="rId3"/>
    <p:sldId id="301" r:id="rId4"/>
    <p:sldId id="302" r:id="rId5"/>
    <p:sldId id="303" r:id="rId6"/>
    <p:sldId id="304" r:id="rId7"/>
    <p:sldId id="305" r:id="rId8"/>
    <p:sldId id="35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257" r:id="rId17"/>
    <p:sldId id="273" r:id="rId18"/>
    <p:sldId id="276" r:id="rId19"/>
    <p:sldId id="258" r:id="rId20"/>
    <p:sldId id="266" r:id="rId21"/>
    <p:sldId id="267" r:id="rId22"/>
    <p:sldId id="272" r:id="rId23"/>
    <p:sldId id="268" r:id="rId24"/>
    <p:sldId id="269" r:id="rId25"/>
    <p:sldId id="270" r:id="rId26"/>
    <p:sldId id="271" r:id="rId27"/>
    <p:sldId id="260" r:id="rId28"/>
    <p:sldId id="277" r:id="rId29"/>
    <p:sldId id="279" r:id="rId30"/>
    <p:sldId id="293" r:id="rId31"/>
    <p:sldId id="278" r:id="rId32"/>
    <p:sldId id="292" r:id="rId33"/>
    <p:sldId id="274" r:id="rId34"/>
    <p:sldId id="314" r:id="rId35"/>
    <p:sldId id="315" r:id="rId36"/>
    <p:sldId id="316" r:id="rId37"/>
    <p:sldId id="317" r:id="rId38"/>
    <p:sldId id="318" r:id="rId39"/>
    <p:sldId id="349" r:id="rId40"/>
    <p:sldId id="319" r:id="rId41"/>
    <p:sldId id="320" r:id="rId42"/>
    <p:sldId id="350" r:id="rId43"/>
    <p:sldId id="322" r:id="rId44"/>
    <p:sldId id="323" r:id="rId45"/>
    <p:sldId id="324" r:id="rId46"/>
    <p:sldId id="325" r:id="rId47"/>
    <p:sldId id="326" r:id="rId48"/>
    <p:sldId id="327" r:id="rId49"/>
    <p:sldId id="328" r:id="rId50"/>
    <p:sldId id="329" r:id="rId51"/>
    <p:sldId id="342" r:id="rId52"/>
    <p:sldId id="330" r:id="rId53"/>
    <p:sldId id="331" r:id="rId54"/>
    <p:sldId id="352" r:id="rId55"/>
    <p:sldId id="346" r:id="rId56"/>
    <p:sldId id="347" r:id="rId57"/>
    <p:sldId id="348" r:id="rId58"/>
    <p:sldId id="332" r:id="rId59"/>
    <p:sldId id="353" r:id="rId60"/>
    <p:sldId id="333" r:id="rId61"/>
    <p:sldId id="334" r:id="rId62"/>
    <p:sldId id="335" r:id="rId63"/>
    <p:sldId id="338" r:id="rId64"/>
    <p:sldId id="351" r:id="rId65"/>
    <p:sldId id="356" r:id="rId66"/>
    <p:sldId id="343" r:id="rId67"/>
    <p:sldId id="344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6" d="100"/>
          <a:sy n="96" d="100"/>
        </p:scale>
        <p:origin x="-1428" y="-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B5848-E46C-46CC-A0B2-9E052CF2F03A}" type="datetimeFigureOut">
              <a:rPr lang="en-US" smtClean="0"/>
              <a:t>8/6/2015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5BB53-A1B1-4688-845B-AAA4F0935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99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4E6-A96A-4053-B4A9-37767B403491}" type="datetime1">
              <a:rPr lang="en-US" smtClean="0"/>
              <a:t>8/6/2015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37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BAE8-AB1C-492E-8F2D-206F50057964}" type="datetime1">
              <a:rPr lang="en-US" smtClean="0"/>
              <a:t>8/6/2015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9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A0E6-F4AA-4201-AD37-A49EDCB12C58}" type="datetime1">
              <a:rPr lang="en-US" smtClean="0"/>
              <a:t>8/6/2015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64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7F0A-A015-4D72-8820-3B577A690A28}" type="datetime1">
              <a:rPr lang="en-US" smtClean="0"/>
              <a:t>8/6/2015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12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C4D7-D96E-4B3C-B188-ACB99288217E}" type="datetime1">
              <a:rPr lang="en-US" smtClean="0"/>
              <a:t>8/6/2015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0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2DC4-E01B-4640-B93F-C6AEACFB7A5A}" type="datetime1">
              <a:rPr lang="en-US" smtClean="0"/>
              <a:t>8/6/2015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23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CE606-1283-422A-92D7-F708D08B42E1}" type="datetime1">
              <a:rPr lang="en-US" smtClean="0"/>
              <a:t>8/6/2015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6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9EF5-D698-4E89-81C1-B366BF8F8C81}" type="datetime1">
              <a:rPr lang="en-US" smtClean="0"/>
              <a:t>8/6/2015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826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F386E-09BF-465D-9425-4E9D651121EC}" type="datetime1">
              <a:rPr lang="en-US" smtClean="0"/>
              <a:t>8/6/2015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2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FC2A-F447-43F7-8D2A-88385D7C6C32}" type="datetime1">
              <a:rPr lang="en-US" smtClean="0"/>
              <a:t>8/6/2015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5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6DBA-EE37-4189-806A-3CD537BF39DC}" type="datetime1">
              <a:rPr lang="en-US" smtClean="0"/>
              <a:t>8/6/2015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00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573BE-C608-470F-98CB-B20A250F70F8}" type="datetime1">
              <a:rPr lang="en-US" smtClean="0"/>
              <a:t>8/6/2015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F0628-0603-674B-8C4A-A9ABA0CF9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8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HWRF/sam/orig-mslp.gif" TargetMode="External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gif"/><Relationship Id="rId7" Type="http://schemas.openxmlformats.org/officeDocument/2006/relationships/image" Target="../media/image57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gif"/><Relationship Id="rId9" Type="http://schemas.openxmlformats.org/officeDocument/2006/relationships/image" Target="../media/image5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gif"/><Relationship Id="rId7" Type="http://schemas.openxmlformats.org/officeDocument/2006/relationships/image" Target="../media/image71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10" Type="http://schemas.openxmlformats.org/officeDocument/2006/relationships/image" Target="../media/image74.png"/><Relationship Id="rId4" Type="http://schemas.openxmlformats.org/officeDocument/2006/relationships/image" Target="../media/image68.gif"/><Relationship Id="rId9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3" Type="http://schemas.openxmlformats.org/officeDocument/2006/relationships/image" Target="../media/image89.gif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gif"/><Relationship Id="rId9" Type="http://schemas.openxmlformats.org/officeDocument/2006/relationships/image" Target="../media/image95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gif"/><Relationship Id="rId3" Type="http://schemas.openxmlformats.org/officeDocument/2006/relationships/image" Target="../media/image107.gif"/><Relationship Id="rId7" Type="http://schemas.openxmlformats.org/officeDocument/2006/relationships/image" Target="../media/image111.png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gif"/><Relationship Id="rId9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://www.emc.ncep.noaa.gov/HWRF/sam/keepnh-thetae35.gi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gif"/><Relationship Id="rId4" Type="http://schemas.openxmlformats.org/officeDocument/2006/relationships/image" Target="../media/image125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gc_wmb/vxt/bliu/" TargetMode="External"/><Relationship Id="rId2" Type="http://schemas.openxmlformats.org/officeDocument/2006/relationships/hyperlink" Target="ftp://ftp.emc.ncep.noaa.gov/mmb/wd20ww/cp-tmp/201401e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95805"/>
            <a:ext cx="9144000" cy="1470025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Abadi MT Condensed Extra Bold"/>
                <a:cs typeface="Abadi MT Condensed Extra Bold"/>
              </a:rPr>
              <a:t>Puzzling simulated hurricane </a:t>
            </a:r>
            <a:br>
              <a:rPr lang="en-US" sz="4000" dirty="0" smtClean="0">
                <a:latin typeface="Abadi MT Condensed Extra Bold"/>
                <a:cs typeface="Abadi MT Condensed Extra Bold"/>
              </a:rPr>
            </a:br>
            <a:r>
              <a:rPr lang="en-US" sz="4000" dirty="0" smtClean="0">
                <a:latin typeface="Abadi MT Condensed Extra Bold"/>
                <a:cs typeface="Abadi MT Condensed Extra Bold"/>
              </a:rPr>
              <a:t>inner core structures</a:t>
            </a:r>
            <a:endParaRPr lang="en-US" sz="4000" dirty="0">
              <a:latin typeface="Abadi MT Condensed Extra Bold"/>
              <a:cs typeface="Abadi MT Condensed Extr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271460"/>
            <a:ext cx="6400800" cy="1752600"/>
          </a:xfrm>
        </p:spPr>
        <p:txBody>
          <a:bodyPr/>
          <a:lstStyle/>
          <a:p>
            <a:pPr algn="r"/>
            <a:r>
              <a:rPr lang="en-US" dirty="0" smtClean="0">
                <a:latin typeface="Abadi MT Condensed Extra Bold"/>
                <a:cs typeface="Abadi MT Condensed Extra Bold"/>
              </a:rPr>
              <a:t>HWRF team</a:t>
            </a:r>
          </a:p>
          <a:p>
            <a:pPr algn="r"/>
            <a:r>
              <a:rPr lang="en-US" dirty="0" smtClean="0">
                <a:latin typeface="Abadi MT Condensed Extra Bold"/>
                <a:cs typeface="Abadi MT Condensed Extra Bold"/>
              </a:rPr>
              <a:t>Aug 6, 2015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4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Guillermo: 2015 09E</a:t>
            </a:r>
            <a:endParaRPr lang="en-US" dirty="0"/>
          </a:p>
        </p:txBody>
      </p:sp>
      <p:pic>
        <p:nvPicPr>
          <p:cNvPr id="9" name="Picture 8" descr="INVEST09E.2015073000.HWRF.sfc_n.f1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38" y="1563073"/>
            <a:ext cx="3200400" cy="2560320"/>
          </a:xfrm>
          <a:prstGeom prst="rect">
            <a:avLst/>
          </a:prstGeom>
        </p:spPr>
      </p:pic>
      <p:pic>
        <p:nvPicPr>
          <p:cNvPr id="10" name="Picture 9" descr="GUILLERMO09E.2015073012.HWRF.sfc_n.f1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38" y="1563073"/>
            <a:ext cx="3200400" cy="2560320"/>
          </a:xfrm>
          <a:prstGeom prst="rect">
            <a:avLst/>
          </a:prstGeom>
        </p:spPr>
      </p:pic>
      <p:pic>
        <p:nvPicPr>
          <p:cNvPr id="11" name="Picture 10" descr="GUILLERMO09E.2015073106.HWRF.sfc_n.f06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38" y="4142931"/>
            <a:ext cx="3185754" cy="2548603"/>
          </a:xfrm>
          <a:prstGeom prst="rect">
            <a:avLst/>
          </a:prstGeom>
        </p:spPr>
      </p:pic>
      <p:pic>
        <p:nvPicPr>
          <p:cNvPr id="12" name="Picture 11" descr="GUILLERMO09E.2015073112.HWRF.sfc_n.f03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78" y="4134340"/>
            <a:ext cx="3196492" cy="255719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8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Amanda: 2014 01E</a:t>
            </a:r>
            <a:endParaRPr lang="en-US" dirty="0"/>
          </a:p>
        </p:txBody>
      </p:sp>
      <p:pic>
        <p:nvPicPr>
          <p:cNvPr id="4" name="Picture 3" descr="AMANDA01E.2014052400.HWRF.sfc_n.f0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82" y="1398096"/>
            <a:ext cx="3200400" cy="2560320"/>
          </a:xfrm>
          <a:prstGeom prst="rect">
            <a:avLst/>
          </a:prstGeom>
        </p:spPr>
      </p:pic>
      <p:pic>
        <p:nvPicPr>
          <p:cNvPr id="5" name="Picture 4" descr="AMANDA01E.2014052418.HWRF.sfc_n.f0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44" y="1417639"/>
            <a:ext cx="3136992" cy="2509593"/>
          </a:xfrm>
          <a:prstGeom prst="rect">
            <a:avLst/>
          </a:prstGeom>
        </p:spPr>
      </p:pic>
      <p:pic>
        <p:nvPicPr>
          <p:cNvPr id="7" name="Picture 6" descr="AMANDA01E.2014052600.HWRF.sfc_n.f0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58" y="3927232"/>
            <a:ext cx="3200400" cy="2560320"/>
          </a:xfrm>
          <a:prstGeom prst="rect">
            <a:avLst/>
          </a:prstGeom>
        </p:spPr>
      </p:pic>
      <p:pic>
        <p:nvPicPr>
          <p:cNvPr id="8" name="Picture 7" descr="AMANDA01E.2014052606.HWRF.sfc_n.f04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792" y="3946770"/>
            <a:ext cx="3200400" cy="25603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7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464" y="156316"/>
            <a:ext cx="2383692" cy="84235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Ana: 2014 07C</a:t>
            </a:r>
            <a:endParaRPr lang="en-US" sz="2400" dirty="0"/>
          </a:p>
        </p:txBody>
      </p:sp>
      <p:pic>
        <p:nvPicPr>
          <p:cNvPr id="3" name="Picture 2" descr="ANA02C.2014101800.HWRF.sfc_n.f0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18" y="822828"/>
            <a:ext cx="3200400" cy="2560320"/>
          </a:xfrm>
          <a:prstGeom prst="rect">
            <a:avLst/>
          </a:prstGeom>
        </p:spPr>
      </p:pic>
      <p:pic>
        <p:nvPicPr>
          <p:cNvPr id="6" name="Picture 5" descr="FAY07L.2014101212.HWRF.sfc_n.f0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311" y="822828"/>
            <a:ext cx="2989395" cy="239151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037006" y="136778"/>
            <a:ext cx="2383692" cy="84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Fay: 2014 07L</a:t>
            </a:r>
            <a:endParaRPr lang="en-US" sz="2400" dirty="0"/>
          </a:p>
        </p:txBody>
      </p:sp>
      <p:pic>
        <p:nvPicPr>
          <p:cNvPr id="10" name="Picture 9" descr="MAYSAK04W.2015040112.HWRF.sfc_n.f06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245" y="4181213"/>
            <a:ext cx="3200400" cy="256032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621698" y="3441762"/>
            <a:ext cx="2770554" cy="84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/>
              <a:t>Maysak</a:t>
            </a:r>
            <a:r>
              <a:rPr lang="en-US" sz="2400" dirty="0" smtClean="0"/>
              <a:t>: 2015 04W</a:t>
            </a:r>
            <a:endParaRPr lang="en-US" sz="2400" dirty="0"/>
          </a:p>
        </p:txBody>
      </p:sp>
      <p:pic>
        <p:nvPicPr>
          <p:cNvPr id="12" name="Picture 11" descr="TAPAH06W.2014042900.HWRF.sfc_n.f0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47" y="4146058"/>
            <a:ext cx="3200400" cy="256032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908076" y="3397867"/>
            <a:ext cx="2770554" cy="84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/>
              <a:t>Tapah</a:t>
            </a:r>
            <a:r>
              <a:rPr lang="en-US" sz="2400" dirty="0" smtClean="0"/>
              <a:t>: 2014 06W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0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Frequently associated with large intensity drops… when there are none</a:t>
            </a:r>
            <a:endParaRPr lang="en-US" sz="2800" dirty="0"/>
          </a:p>
        </p:txBody>
      </p:sp>
      <p:pic>
        <p:nvPicPr>
          <p:cNvPr id="4" name="Picture 3" descr="AMANDA01E.2014052418.Vma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6" y="1406776"/>
            <a:ext cx="3204307" cy="2403231"/>
          </a:xfrm>
          <a:prstGeom prst="rect">
            <a:avLst/>
          </a:prstGeom>
        </p:spPr>
      </p:pic>
      <p:pic>
        <p:nvPicPr>
          <p:cNvPr id="6" name="Picture 5" descr="MAYSAK04W.2015040112.Vma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307" y="1406776"/>
            <a:ext cx="3204308" cy="2403231"/>
          </a:xfrm>
          <a:prstGeom prst="rect">
            <a:avLst/>
          </a:prstGeom>
        </p:spPr>
      </p:pic>
      <p:pic>
        <p:nvPicPr>
          <p:cNvPr id="7" name="Picture 6" descr="TAPAH06W.2014042900.Vma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39" y="3927235"/>
            <a:ext cx="3399690" cy="254976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387231" y="2982915"/>
            <a:ext cx="937846" cy="2626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525477" y="2851580"/>
            <a:ext cx="937846" cy="2626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903046" y="4590503"/>
            <a:ext cx="844061" cy="2837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GUILLERMO09E.2015073012.Vma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93" y="3995625"/>
            <a:ext cx="3204308" cy="2403231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7451970" y="5026639"/>
            <a:ext cx="844061" cy="2837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6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5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Sometimes associated with intensity spikes….</a:t>
            </a:r>
            <a:br>
              <a:rPr lang="en-US" sz="2800" dirty="0" smtClean="0"/>
            </a:br>
            <a:r>
              <a:rPr lang="en-US" sz="2800" dirty="0" smtClean="0"/>
              <a:t>When there are none</a:t>
            </a:r>
            <a:endParaRPr lang="en-US" sz="2800" dirty="0"/>
          </a:p>
        </p:txBody>
      </p:sp>
      <p:pic>
        <p:nvPicPr>
          <p:cNvPr id="5" name="Picture 4" descr="ANA02C.2014101800.Vma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9" y="1348162"/>
            <a:ext cx="3204308" cy="240323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738923" y="2070048"/>
            <a:ext cx="586154" cy="2837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FAY07L.2014101212.Vma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505" y="1328623"/>
            <a:ext cx="3235492" cy="242661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115170" y="1971321"/>
            <a:ext cx="844061" cy="2942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UILLERMO09E.2015073112.Vma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09" y="3927235"/>
            <a:ext cx="3234248" cy="242568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1074614" y="4390183"/>
            <a:ext cx="664309" cy="2942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219569" y="4820029"/>
            <a:ext cx="844061" cy="2942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MANDA01E.2014052606.Vma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643" y="3946760"/>
            <a:ext cx="3208215" cy="2406161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5959231" y="4672895"/>
            <a:ext cx="844061" cy="2942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6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Unrealistically large </a:t>
            </a:r>
            <a:r>
              <a:rPr lang="en-US" dirty="0" err="1" smtClean="0"/>
              <a:t>Vmax</a:t>
            </a:r>
            <a:r>
              <a:rPr lang="en-US" dirty="0" smtClean="0"/>
              <a:t> changes (40-50 </a:t>
            </a:r>
            <a:r>
              <a:rPr lang="en-US" dirty="0" err="1" smtClean="0"/>
              <a:t>kt</a:t>
            </a:r>
            <a:r>
              <a:rPr lang="en-US" dirty="0"/>
              <a:t> </a:t>
            </a:r>
            <a:r>
              <a:rPr lang="en-US" dirty="0" smtClean="0"/>
              <a:t>in 3-6 h)</a:t>
            </a:r>
          </a:p>
          <a:p>
            <a:r>
              <a:rPr lang="en-US" dirty="0" smtClean="0"/>
              <a:t>Usually associated with vertical wind shear</a:t>
            </a:r>
          </a:p>
          <a:p>
            <a:r>
              <a:rPr lang="en-US" dirty="0" smtClean="0"/>
              <a:t>Usually occur </a:t>
            </a:r>
            <a:r>
              <a:rPr lang="en-US" dirty="0" err="1" smtClean="0"/>
              <a:t>downshear</a:t>
            </a:r>
            <a:r>
              <a:rPr lang="en-US" dirty="0" smtClean="0"/>
              <a:t> left</a:t>
            </a:r>
          </a:p>
          <a:p>
            <a:r>
              <a:rPr lang="en-US" dirty="0" smtClean="0"/>
              <a:t>Often propagates against </a:t>
            </a:r>
            <a:r>
              <a:rPr lang="en-US" smtClean="0"/>
              <a:t>the flow</a:t>
            </a:r>
            <a:endParaRPr lang="en-US" dirty="0" smtClean="0"/>
          </a:p>
          <a:p>
            <a:r>
              <a:rPr lang="en-US" dirty="0" smtClean="0"/>
              <a:t>Often associated with large intensity forecast errors (30 </a:t>
            </a:r>
            <a:r>
              <a:rPr lang="en-US" dirty="0" err="1" smtClean="0"/>
              <a:t>kt</a:t>
            </a:r>
            <a:r>
              <a:rPr lang="en-US" dirty="0" smtClean="0"/>
              <a:t> + )</a:t>
            </a:r>
          </a:p>
          <a:p>
            <a:r>
              <a:rPr lang="en-US" dirty="0" smtClean="0"/>
              <a:t>Can lead to large track errors as well (decoupling)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2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7-31 at 4.36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9" y="0"/>
            <a:ext cx="8470900" cy="632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142" y="5758675"/>
            <a:ext cx="60019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badi MT Condensed Extra Bold"/>
                <a:cs typeface="Abadi MT Condensed Extra Bold"/>
              </a:rPr>
              <a:t>~50 </a:t>
            </a:r>
            <a:r>
              <a:rPr lang="en-US" sz="3200" dirty="0" err="1" smtClean="0">
                <a:latin typeface="Abadi MT Condensed Extra Bold"/>
                <a:cs typeface="Abadi MT Condensed Extra Bold"/>
              </a:rPr>
              <a:t>kt</a:t>
            </a:r>
            <a:r>
              <a:rPr lang="en-US" sz="3200" dirty="0" smtClean="0">
                <a:latin typeface="Abadi MT Condensed Extra Bold"/>
                <a:cs typeface="Abadi MT Condensed Extra Bold"/>
              </a:rPr>
              <a:t> in 6 </a:t>
            </a:r>
            <a:r>
              <a:rPr lang="en-US" sz="3200" dirty="0" err="1" smtClean="0">
                <a:latin typeface="Abadi MT Condensed Extra Bold"/>
                <a:cs typeface="Abadi MT Condensed Extra Bold"/>
              </a:rPr>
              <a:t>hrs</a:t>
            </a:r>
            <a:r>
              <a:rPr lang="en-US" sz="3200" dirty="0" smtClean="0">
                <a:latin typeface="Abadi MT Condensed Extra Bold"/>
                <a:cs typeface="Abadi MT Condensed Extra Bold"/>
              </a:rPr>
              <a:t>!! Rapid weakening 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1899" y="733285"/>
            <a:ext cx="9155899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badi MT Condensed Extra Bold"/>
                <a:cs typeface="Abadi MT Condensed Extra Bold"/>
              </a:rPr>
              <a:t>What is happening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Abadi MT Condensed Extra Bold"/>
                <a:cs typeface="Abadi MT Condensed Extra Bold"/>
              </a:rPr>
              <a:t>Inner Core &amp; Environment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1899" y="4342903"/>
            <a:ext cx="9155899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badi MT Condensed Extra Bold"/>
                <a:cs typeface="Abadi MT Condensed Extra Bold"/>
              </a:rPr>
              <a:t>Realistic?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1899" y="5050789"/>
            <a:ext cx="9155899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badi MT Condensed Extra Bold"/>
                <a:cs typeface="Abadi MT Condensed Extra Bold"/>
              </a:rPr>
              <a:t>How to fix?</a:t>
            </a:r>
            <a:endParaRPr lang="en-US" sz="4000" dirty="0">
              <a:solidFill>
                <a:schemeClr val="bg1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041956"/>
            <a:ext cx="9155899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badi MT Condensed Extra Bold"/>
                <a:cs typeface="Abadi MT Condensed Extra Bold"/>
              </a:rPr>
              <a:t>Other cases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52971" y="6229763"/>
            <a:ext cx="402325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Large intensity errors!!!</a:t>
            </a:r>
            <a:endParaRPr lang="en-US" sz="3200" dirty="0">
              <a:solidFill>
                <a:srgbClr val="FF0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9" grpId="0" animBg="1"/>
      <p:bldP spid="10" grpId="0" animBg="1"/>
      <p:bldP spid="13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9741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dirty="0" smtClean="0">
                <a:latin typeface="Abadi MT Condensed Extra Bold"/>
                <a:cs typeface="Abadi MT Condensed Extra Bold"/>
              </a:rPr>
              <a:t>Inner core</a:t>
            </a:r>
            <a:endParaRPr lang="en-US" sz="8000" dirty="0">
              <a:latin typeface="Abadi MT Condensed Extra Bold"/>
              <a:cs typeface="Abadi MT Condensed Extra Bold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3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05 at 11.33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3" y="0"/>
            <a:ext cx="8160559" cy="6558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129" y="6587655"/>
            <a:ext cx="81490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http://</a:t>
            </a:r>
            <a:r>
              <a:rPr lang="en-US" sz="1000" dirty="0" err="1" smtClean="0"/>
              <a:t>www.emc.ncep.noaa.gov</a:t>
            </a:r>
            <a:r>
              <a:rPr lang="en-US" sz="1000" dirty="0" smtClean="0"/>
              <a:t>/</a:t>
            </a:r>
            <a:r>
              <a:rPr lang="en-US" sz="1000" dirty="0" err="1" smtClean="0"/>
              <a:t>gc_wmb</a:t>
            </a:r>
            <a:r>
              <a:rPr lang="en-US" sz="1000" dirty="0" smtClean="0"/>
              <a:t>/</a:t>
            </a:r>
            <a:r>
              <a:rPr lang="en-US" sz="1000" dirty="0" err="1" smtClean="0"/>
              <a:t>vxt</a:t>
            </a:r>
            <a:r>
              <a:rPr lang="en-US" sz="1000" dirty="0" smtClean="0"/>
              <a:t>/HWRF/</a:t>
            </a:r>
            <a:r>
              <a:rPr lang="en-US" sz="1000" dirty="0" err="1" smtClean="0"/>
              <a:t>tcall.php?selectYear</a:t>
            </a:r>
            <a:r>
              <a:rPr lang="en-US" sz="1000" dirty="0" smtClean="0"/>
              <a:t>=2015&amp;selectBasin=Eastern%20North%20Pacific&amp;selectStorm=GUILLERMO09E</a:t>
            </a:r>
            <a:endParaRPr lang="en-US" sz="1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6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05 at 11.01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9778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2828" y="1083980"/>
            <a:ext cx="634495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badi MT Condensed Extra Bold"/>
                <a:cs typeface="Abadi MT Condensed Extra Bold"/>
              </a:rPr>
              <a:t>Max velocity at the hook</a:t>
            </a:r>
          </a:p>
          <a:p>
            <a:endParaRPr lang="en-US" sz="4000" dirty="0" smtClean="0">
              <a:latin typeface="Abadi MT Condensed Extra Bold"/>
              <a:cs typeface="Abadi MT Condensed Extra Bold"/>
            </a:endParaRPr>
          </a:p>
          <a:p>
            <a:endParaRPr lang="en-US" sz="4000" dirty="0">
              <a:latin typeface="Abadi MT Condensed Extra Bold"/>
              <a:cs typeface="Abadi MT Condensed Extra Bold"/>
            </a:endParaRPr>
          </a:p>
          <a:p>
            <a:endParaRPr lang="en-US" sz="4000" dirty="0" smtClean="0">
              <a:latin typeface="Abadi MT Condensed Extra Bold"/>
              <a:cs typeface="Abadi MT Condensed Extra Bold"/>
            </a:endParaRPr>
          </a:p>
          <a:p>
            <a:endParaRPr lang="en-US" sz="4000" dirty="0" smtClean="0">
              <a:latin typeface="Abadi MT Condensed Extra Bold"/>
              <a:cs typeface="Abadi MT Condensed Extra Bold"/>
            </a:endParaRPr>
          </a:p>
          <a:p>
            <a:r>
              <a:rPr lang="en-US" sz="4000" dirty="0" smtClean="0">
                <a:latin typeface="Abadi MT Condensed Extra Bold"/>
                <a:cs typeface="Abadi MT Condensed Extra Bold"/>
              </a:rPr>
              <a:t>Stationary to the NW</a:t>
            </a:r>
          </a:p>
          <a:p>
            <a:r>
              <a:rPr lang="en-US" sz="4000" dirty="0" smtClean="0">
                <a:latin typeface="Abadi MT Condensed Extra Bold"/>
                <a:cs typeface="Abadi MT Condensed Extra Bold"/>
              </a:rPr>
              <a:t> (expect ~1 rotation per hour)</a:t>
            </a:r>
            <a:endParaRPr lang="en-US" sz="4000" dirty="0">
              <a:latin typeface="Abadi MT Condensed Extra Bold"/>
              <a:cs typeface="Abadi MT Condensed Extra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8084" y="443173"/>
            <a:ext cx="914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|</a:t>
            </a:r>
            <a:r>
              <a:rPr lang="en-US" b="1" dirty="0" smtClean="0">
                <a:latin typeface="Times New Roman"/>
                <a:cs typeface="Times New Roman"/>
              </a:rPr>
              <a:t>V|, m/s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9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Outline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badi MT Condensed Extra Bold"/>
                <a:cs typeface="Abadi MT Condensed Extra Bold"/>
              </a:rPr>
              <a:t>Problem and its scope (Jason)</a:t>
            </a:r>
          </a:p>
          <a:p>
            <a:r>
              <a:rPr lang="en-US" dirty="0" smtClean="0">
                <a:latin typeface="Abadi MT Condensed Extra Bold"/>
                <a:cs typeface="Abadi MT Condensed Extra Bold"/>
              </a:rPr>
              <a:t>Case study</a:t>
            </a:r>
          </a:p>
          <a:p>
            <a:pPr lvl="1"/>
            <a:r>
              <a:rPr lang="en-US" dirty="0" smtClean="0">
                <a:latin typeface="Abadi MT Condensed Extra Bold"/>
                <a:cs typeface="Abadi MT Condensed Extra Bold"/>
              </a:rPr>
              <a:t>Inner core (Sergio)</a:t>
            </a:r>
          </a:p>
          <a:p>
            <a:pPr lvl="1"/>
            <a:r>
              <a:rPr lang="en-US" dirty="0" smtClean="0">
                <a:latin typeface="Abadi MT Condensed Extra Bold"/>
                <a:cs typeface="Abadi MT Condensed Extra Bold"/>
              </a:rPr>
              <a:t>Storm-environment interaction (Bin)</a:t>
            </a:r>
          </a:p>
          <a:p>
            <a:r>
              <a:rPr lang="en-US" dirty="0" smtClean="0">
                <a:latin typeface="Abadi MT Condensed Extra Bold"/>
                <a:cs typeface="Abadi MT Condensed Extra Bold"/>
              </a:rPr>
              <a:t>Fixing and discussion</a:t>
            </a:r>
          </a:p>
          <a:p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0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8-05 at 11.01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0775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8084" y="443173"/>
            <a:ext cx="914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|</a:t>
            </a:r>
            <a:r>
              <a:rPr lang="en-US" b="1" dirty="0" smtClean="0">
                <a:latin typeface="Times New Roman"/>
                <a:cs typeface="Times New Roman"/>
              </a:rPr>
              <a:t>V|, m/s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9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8-05 at 11.01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" y="0"/>
            <a:ext cx="76043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8084" y="443173"/>
            <a:ext cx="914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|</a:t>
            </a:r>
            <a:r>
              <a:rPr lang="en-US" b="1" dirty="0" smtClean="0">
                <a:latin typeface="Times New Roman"/>
                <a:cs typeface="Times New Roman"/>
              </a:rPr>
              <a:t>V|, m/s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9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05 at 11.04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1888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8084" y="443173"/>
            <a:ext cx="914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|</a:t>
            </a:r>
            <a:r>
              <a:rPr lang="en-US" b="1" dirty="0" smtClean="0">
                <a:latin typeface="Times New Roman"/>
                <a:cs typeface="Times New Roman"/>
              </a:rPr>
              <a:t>V|, m/s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5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8-05 at 11.01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5695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8084" y="443173"/>
            <a:ext cx="914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|</a:t>
            </a:r>
            <a:r>
              <a:rPr lang="en-US" b="1" dirty="0" smtClean="0">
                <a:latin typeface="Times New Roman"/>
                <a:cs typeface="Times New Roman"/>
              </a:rPr>
              <a:t>V|, m/s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9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8-05 at 11.01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896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8084" y="443173"/>
            <a:ext cx="914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|</a:t>
            </a:r>
            <a:r>
              <a:rPr lang="en-US" b="1" dirty="0" smtClean="0">
                <a:latin typeface="Times New Roman"/>
                <a:cs typeface="Times New Roman"/>
              </a:rPr>
              <a:t>V|, m/s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9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8-05 at 11.01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087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8084" y="443173"/>
            <a:ext cx="914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|</a:t>
            </a:r>
            <a:r>
              <a:rPr lang="en-US" b="1" dirty="0" smtClean="0">
                <a:latin typeface="Times New Roman"/>
                <a:cs typeface="Times New Roman"/>
              </a:rPr>
              <a:t>V|, m/s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9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8-05 at 11.26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71" y="2882764"/>
            <a:ext cx="4418800" cy="3975236"/>
          </a:xfrm>
          <a:prstGeom prst="rect">
            <a:avLst/>
          </a:prstGeom>
        </p:spPr>
      </p:pic>
      <p:pic>
        <p:nvPicPr>
          <p:cNvPr id="3" name="Picture 2" descr="Screen Shot 2015-08-05 at 11.25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1866"/>
            <a:ext cx="4370810" cy="39861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4809" y="546920"/>
            <a:ext cx="8416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badi MT Condensed Extra Bold"/>
                <a:cs typeface="Abadi MT Condensed Extra Bold"/>
              </a:rPr>
              <a:t>Max in vertical velocity at higher altitude in the hook than in the eyewall</a:t>
            </a:r>
            <a:endParaRPr lang="en-US" sz="4000" dirty="0">
              <a:latin typeface="Abadi MT Condensed Extra Bold"/>
              <a:cs typeface="Abadi MT Condensed Extra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71950" y="2871866"/>
            <a:ext cx="502052" cy="5464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339459" y="2882764"/>
            <a:ext cx="502052" cy="5464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9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05 at 11.40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92304" cy="4100064"/>
          </a:xfrm>
          <a:prstGeom prst="rect">
            <a:avLst/>
          </a:prstGeom>
        </p:spPr>
      </p:pic>
      <p:pic>
        <p:nvPicPr>
          <p:cNvPr id="5" name="Picture 4" descr="Screen Shot 2015-08-05 at 11.43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825" y="0"/>
            <a:ext cx="4413175" cy="3963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548" y="4541121"/>
            <a:ext cx="4542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badi MT Condensed Extra Bold"/>
                <a:cs typeface="Abadi MT Condensed Extra Bold"/>
              </a:rPr>
              <a:t>Large winds only in </a:t>
            </a:r>
            <a:r>
              <a:rPr lang="en-US" sz="3600" i="1" dirty="0" smtClean="0">
                <a:latin typeface="Abadi MT Condensed Extra Bold"/>
                <a:cs typeface="Abadi MT Condensed Extra Bold"/>
              </a:rPr>
              <a:t>u</a:t>
            </a:r>
          </a:p>
          <a:p>
            <a:r>
              <a:rPr lang="en-US" sz="3600" dirty="0" smtClean="0">
                <a:latin typeface="Abadi MT Condensed Extra Bold"/>
                <a:cs typeface="Abadi MT Condensed Extra Bold"/>
              </a:rPr>
              <a:t>(no large vorticity)</a:t>
            </a:r>
            <a:endParaRPr lang="en-US" sz="3600" dirty="0">
              <a:latin typeface="Abadi MT Condensed Extra Bold"/>
              <a:cs typeface="Abadi MT Condensed Extra Bold"/>
            </a:endParaRPr>
          </a:p>
        </p:txBody>
      </p:sp>
      <p:pic>
        <p:nvPicPr>
          <p:cNvPr id="7" name="Picture 6" descr="Screen Shot 2015-08-05 at 11.55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825" y="2788708"/>
            <a:ext cx="4413175" cy="406929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210832" y="2023248"/>
            <a:ext cx="723547" cy="2658283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868757" y="4541121"/>
            <a:ext cx="2761289" cy="905872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7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8-06 at 12.10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914" y="0"/>
            <a:ext cx="4906086" cy="4077396"/>
          </a:xfrm>
          <a:prstGeom prst="rect">
            <a:avLst/>
          </a:prstGeom>
        </p:spPr>
      </p:pic>
      <p:pic>
        <p:nvPicPr>
          <p:cNvPr id="4" name="Picture 2" descr="H:\Guillermo09_Pmin_20150731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24144"/>
            <a:ext cx="4961460" cy="38338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0091" y="1506360"/>
            <a:ext cx="3441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Somebody recommended to show </a:t>
            </a:r>
          </a:p>
          <a:p>
            <a:r>
              <a:rPr lang="en-US" dirty="0" smtClean="0"/>
              <a:t>Mean Sea level pressure, </a:t>
            </a:r>
          </a:p>
          <a:p>
            <a:r>
              <a:rPr lang="en-US" dirty="0" smtClean="0"/>
              <a:t>Not remember what was the point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06 at 12.28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52"/>
            <a:ext cx="9144000" cy="620759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0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HWRF forecast from Guillermo:  </a:t>
            </a:r>
            <a:br>
              <a:rPr lang="en-US" dirty="0" smtClean="0"/>
            </a:br>
            <a:r>
              <a:rPr lang="en-US" dirty="0" smtClean="0"/>
              <a:t>What happens at 66 h?!</a:t>
            </a:r>
            <a:endParaRPr lang="en-US" dirty="0"/>
          </a:p>
        </p:txBody>
      </p:sp>
      <p:pic>
        <p:nvPicPr>
          <p:cNvPr id="2050" name="Picture 2" descr="http://www.emc.ncep.noaa.gov/gc_wmb/vxt/RT_EASTPAC/GUILLERMO09E/GUILLERMO09E.2015073106/GUILLERMO09E.2015073106.Vma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291" y="1678674"/>
            <a:ext cx="5852160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1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ig-msl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31" y="261538"/>
            <a:ext cx="6248400" cy="520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642" y="5892527"/>
            <a:ext cx="9041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badi MT Condensed Extra Bold"/>
                <a:cs typeface="Abadi MT Condensed Extra Bold"/>
              </a:rPr>
              <a:t>“Lip</a:t>
            </a:r>
            <a:r>
              <a:rPr lang="en-US" sz="2400" dirty="0">
                <a:latin typeface="Abadi MT Condensed Extra Bold"/>
                <a:cs typeface="Abadi MT Condensed Extra Bold"/>
              </a:rPr>
              <a:t>" of low MSLP reaching North from the west side of the storm's </a:t>
            </a:r>
            <a:r>
              <a:rPr lang="en-US" sz="2400" dirty="0" smtClean="0">
                <a:latin typeface="Abadi MT Condensed Extra Bold"/>
                <a:cs typeface="Abadi MT Condensed Extra Bold"/>
              </a:rPr>
              <a:t>core</a:t>
            </a:r>
            <a:r>
              <a:rPr lang="en-US" sz="2400" dirty="0">
                <a:latin typeface="Abadi MT Condensed Extra Bold"/>
                <a:cs typeface="Abadi MT Condensed Extra Bold"/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8677" y="6383729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3"/>
              </a:rPr>
              <a:t>http://www.emc.ncep.noaa.gov/HWRF/sam/orig-mslp.gif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9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06 at 12.26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23889" cy="4537737"/>
          </a:xfrm>
          <a:prstGeom prst="rect">
            <a:avLst/>
          </a:prstGeom>
        </p:spPr>
      </p:pic>
      <p:pic>
        <p:nvPicPr>
          <p:cNvPr id="5" name="Picture 4" descr="Screen Shot 2015-08-06 at 12.24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123" y="0"/>
            <a:ext cx="5157111" cy="45377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60536" y="5951600"/>
            <a:ext cx="1126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Pbl</a:t>
            </a:r>
            <a:r>
              <a:rPr lang="en-US" dirty="0" smtClean="0"/>
              <a:t> height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99125" y="5399833"/>
            <a:ext cx="1975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www.emc.ncep.noaa.gov</a:t>
            </a:r>
            <a:r>
              <a:rPr lang="en-US" dirty="0" smtClean="0"/>
              <a:t>/HWRF/</a:t>
            </a:r>
            <a:r>
              <a:rPr lang="en-US" dirty="0" err="1" smtClean="0"/>
              <a:t>sam</a:t>
            </a:r>
            <a:r>
              <a:rPr lang="en-US" dirty="0" smtClean="0"/>
              <a:t>/</a:t>
            </a:r>
            <a:r>
              <a:rPr lang="en-US" dirty="0" err="1" smtClean="0"/>
              <a:t>orig-pblh.gif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30" y="3710950"/>
            <a:ext cx="3846393" cy="314704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9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ig-thetae3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058" y="0"/>
            <a:ext cx="6134100" cy="520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845" y="6335574"/>
            <a:ext cx="600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www.emc.ncep.noaa.gov</a:t>
            </a:r>
            <a:r>
              <a:rPr lang="en-US" dirty="0" smtClean="0"/>
              <a:t>/HWRF/</a:t>
            </a:r>
            <a:r>
              <a:rPr lang="en-US" dirty="0" err="1" smtClean="0"/>
              <a:t>sam</a:t>
            </a:r>
            <a:r>
              <a:rPr lang="en-US" dirty="0" smtClean="0"/>
              <a:t>/orig-thetae35.gif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049" y="5391666"/>
            <a:ext cx="7673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badi MT Condensed Extra Bold"/>
                <a:cs typeface="Abadi MT Condensed Extra Bold"/>
              </a:rPr>
              <a:t>Dry </a:t>
            </a:r>
            <a:r>
              <a:rPr lang="en-US" sz="4000" dirty="0">
                <a:latin typeface="Abadi MT Condensed Extra Bold"/>
                <a:cs typeface="Abadi MT Condensed Extra Bold"/>
              </a:rPr>
              <a:t>air mass moving in from the </a:t>
            </a:r>
            <a:r>
              <a:rPr lang="en-US" sz="4000" dirty="0" smtClean="0">
                <a:latin typeface="Abadi MT Condensed Extra Bold"/>
                <a:cs typeface="Abadi MT Condensed Extra Bold"/>
              </a:rPr>
              <a:t>west </a:t>
            </a:r>
            <a:endParaRPr lang="en-US" sz="4000" dirty="0">
              <a:latin typeface="Abadi MT Condensed Extra Bold"/>
              <a:cs typeface="Abadi MT Condensed Extra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26225" y="10090"/>
            <a:ext cx="2117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level 35 (~300 mbar)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2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9741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Abadi MT Condensed Extra Bold"/>
                <a:cs typeface="Abadi MT Condensed Extra Bold"/>
              </a:rPr>
              <a:t>TC-environment interaction</a:t>
            </a:r>
            <a:endParaRPr lang="en-US" sz="4000" dirty="0">
              <a:latin typeface="Abadi MT Condensed Extra Bold"/>
              <a:cs typeface="Abadi MT Condensed Extra Bold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9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6" y="3505200"/>
            <a:ext cx="4038600" cy="32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:\Users\bin.liu\Documents\work\ETandVWS\stormhitvws\guillermo09e.2015073106.hwrfprs.d3.0p02.f060_prmslms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bin.liu\Documents\work\ETandVWS\stormhitvws\guillermo09e.2015073106.hwrfprs.d3.0p02.f060_tmpprs850hp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bin.liu\Documents\work\ETandVWS\stormhitvws\guillermo09e.2015073106.hwrfprs.d3.0p02.f060_tmpprs500hp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0342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bin.liu\Documents\work\ETandVWS\stormhitvws\tsfcslpwind10m_sfc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572000" cy="353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34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29200" y="48946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82886" y="3082681"/>
            <a:ext cx="128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850hPa Ta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59086" y="5311378"/>
            <a:ext cx="128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500hPa Ta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76400" y="64886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SLP and 10-m wind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029200" y="1066800"/>
            <a:ext cx="2209800" cy="2819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029200" y="3352800"/>
            <a:ext cx="2181212" cy="533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029200" y="3886200"/>
            <a:ext cx="2181212" cy="163499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705100" y="3886200"/>
            <a:ext cx="2324100" cy="990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47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bin.liu\Documents\work\ETandVWS\stormhitvws\tahgtwind_100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bin.liu\Documents\work\ETandVWS\stormhitvws\tahgtwind_5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bin.liu\Documents\work\ETandVWS\stormhitvws\tahgtwind_85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bin.liu\Documents\work\ETandVWS\stormhitvws\tahgtwind_18Z02AUG2015_10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50342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C:\Users\bin.liu\Documents\work\ETandVWS\stormhitvws\tahgtwind_18Z02AUG2015_5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62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bin.liu\Documents\work\ETandVWS\stormhitvws\tahgtwind_18Z02AUG2015_85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0980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C:\Users\bin.liu\Documents\work\ETandVWS\stormhitvws\tahgtwind_18Z02AUG2015_7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00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35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495800" y="1143000"/>
            <a:ext cx="1624006" cy="1981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119806" y="2133600"/>
            <a:ext cx="1500194" cy="990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495800" y="3124200"/>
            <a:ext cx="1624006" cy="239699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495800" y="3133817"/>
            <a:ext cx="16002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30781"/>
            <a:ext cx="3522420" cy="271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Straight Arrow Connector 37"/>
          <p:cNvCxnSpPr/>
          <p:nvPr/>
        </p:nvCxnSpPr>
        <p:spPr>
          <a:xfrm>
            <a:off x="6096000" y="3124200"/>
            <a:ext cx="1295400" cy="2057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50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572000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286000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72000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0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0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36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3400" y="609600"/>
            <a:ext cx="2164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Guillermo09E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76800" y="2402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W-E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29400" y="228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S-N 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172200" y="1600200"/>
            <a:ext cx="1539351" cy="14097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72200" y="3009900"/>
            <a:ext cx="1653651" cy="7239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172200" y="3009900"/>
            <a:ext cx="1703125" cy="1219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467600" y="2514600"/>
            <a:ext cx="6096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299756" y="4953000"/>
            <a:ext cx="6096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172200" y="3009900"/>
            <a:ext cx="1432356" cy="33147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60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C:\Users\bin.liu\Documents\work\ETandVWS\stormhitvws\rhhgtwind_50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bin.liu\Documents\work\ETandVWS\stormhitvws\rhhgtwind_85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bin.liu\Documents\work\ETandVWS\stormhitvws\rhhgtwind_10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bin.liu\Documents\work\ETandVWS\stormhitvws\spfhhgtwind_500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62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bin.liu\Documents\work\ETandVWS\stormhitvws\spfhhgtwind_850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75114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bin.liu\Documents\work\ETandVWS\stormhitvws\spfhhgtwind_100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9580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bin.liu\Documents\work\ETandVWS\stormhitvws\rhhgtwind_18Z01AUG2015_10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9580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C:\Users\bin.liu\Documents\work\ETandVWS\stormhitvws\rhhgtwind_18Z01AUG2015_5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62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C:\Users\bin.liu\Documents\work\ETandVWS\stormhitvws\rhhgtwind_18Z01AUG2015_85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4" y="220980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37</a:t>
            </a:fld>
            <a:endParaRPr lang="en-US"/>
          </a:p>
        </p:txBody>
      </p:sp>
      <p:sp>
        <p:nvSpPr>
          <p:cNvPr id="13" name="Oval 12"/>
          <p:cNvSpPr/>
          <p:nvPr/>
        </p:nvSpPr>
        <p:spPr>
          <a:xfrm rot="20669963">
            <a:off x="6629400" y="270510"/>
            <a:ext cx="609600" cy="17868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6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4038600" cy="32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"/>
            <a:ext cx="4038600" cy="32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3550920"/>
            <a:ext cx="4038600" cy="32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50920"/>
            <a:ext cx="4038600" cy="32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11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ANDA.2014052418.Vmax.single.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038"/>
            <a:ext cx="7383125" cy="57079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286" y="295365"/>
            <a:ext cx="2484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Amanda</a:t>
            </a:r>
          </a:p>
          <a:p>
            <a:r>
              <a:rPr lang="en-US" dirty="0" smtClean="0"/>
              <a:t>Different HWRF versions</a:t>
            </a:r>
          </a:p>
          <a:p>
            <a:r>
              <a:rPr lang="en-US" dirty="0" smtClean="0"/>
              <a:t>Similar intensity drop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UILLERMO09E.2015073106.HWRF.sfc_n.f0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32" y="1417320"/>
            <a:ext cx="6248400" cy="4998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Look at the wind field…</a:t>
            </a:r>
            <a:br>
              <a:rPr lang="en-US" dirty="0" smtClean="0"/>
            </a:br>
            <a:r>
              <a:rPr lang="en-US" dirty="0" smtClean="0"/>
              <a:t>What IS this?!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122615" y="1417638"/>
            <a:ext cx="781539" cy="2138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5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Amanda01E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bin.liu\Documents\work\ETandVWS\datatmp01e2014\slpwind10m_sf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572000" cy="353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bin.liu\Documents\work\ETandVWS\datatmp01e2014\slpwind10m_09Z26MAY2014_sf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4572000" cy="353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bin.liu\Documents\work\ETandVWS\datatmp01e2014\tsfcslpwind10m_sfc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0342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bin.liu\Documents\work\ETandVWS\datatmp01e2014\tsfcslpwind10m_09Z26MAY2014_sf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42722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40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105400" y="2514600"/>
            <a:ext cx="1627441" cy="1447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05400" y="3962400"/>
            <a:ext cx="1551241" cy="139638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64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41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"/>
            <a:ext cx="4038600" cy="32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200"/>
            <a:ext cx="4038600" cy="32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4038600" cy="32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4038600" cy="32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87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C:\Users\bin.liu\Documents\work\ETandVWS\datatmp01e2014\tahgtwind_09Z26MAY2014_7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0980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40" name="Picture 4" descr="C:\Users\bin.liu\Documents\work\ETandVWS\datatmp01e2014\tahgtwind_5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bin.liu\Documents\work\ETandVWS\datatmp01e2014\tahgtwind_10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11887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bin.liu\Documents\work\ETandVWS\datatmp01e2014\tahgtwind_09Z26MAY2014_5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Users\bin.liu\Documents\work\ETandVWS\datatmp01e2014\tahgtwind_09Z26MAY2014_85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0980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C:\Users\bin.liu\Documents\work\ETandVWS\datatmp01e2014\tahgtwind_09Z26MAY2014_10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49580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bin.liu\Documents\work\ETandVWS\datatmp01e2014\tahgtwind_850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91597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42</a:t>
            </a:fld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953000" y="1143000"/>
            <a:ext cx="1166806" cy="1981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119806" y="3124200"/>
            <a:ext cx="1347794" cy="8581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953000" y="3124200"/>
            <a:ext cx="1166806" cy="2286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953000" y="3133817"/>
            <a:ext cx="1143000" cy="76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782" y="4605444"/>
            <a:ext cx="2821218" cy="217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26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76200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63533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29666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2252133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 descr="animati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95800"/>
            <a:ext cx="2857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1078468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Amanda01E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43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62600" y="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W-E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10300" y="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S-N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30332" y="206746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W-E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4572411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S-N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8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NMMB for Amanda01E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1824"/>
            <a:ext cx="4038600" cy="3562714"/>
          </a:xfrm>
        </p:spPr>
      </p:pic>
      <p:sp>
        <p:nvSpPr>
          <p:cNvPr id="6" name="TextBox 5"/>
          <p:cNvSpPr txBox="1"/>
          <p:nvPr/>
        </p:nvSpPr>
        <p:spPr>
          <a:xfrm>
            <a:off x="1143000" y="5987143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NMMB MSLP animation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84657"/>
            <a:ext cx="4038600" cy="355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1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bin.liu\Documents\work\ETandVWS\stormhitvws01e2014_gfdl\gfdl_tahgtwind_50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in.liu\Documents\work\ETandVWS\stormhitvws01e2014_gfdl\gfdl_tahgtwind_85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7" y="221742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in.liu\Documents\work\ETandVWS\stormhitvws01e2014_gfdl\gfdl_tahgtwind_10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" y="449580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in.liu\Documents\work\ETandVWS\stormhitvws01e2014_gfdl\gfdl_tahgtwind_12Z24MAY2014_5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bin.liu\Documents\work\ETandVWS\stormhitvws01e2014_gfdl\gfdl_tahgtwind_12Z24MAY2014_85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1742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bin.liu\Documents\work\ETandVWS\stormhitvws01e2014_gfdl\gfdl_tahgtwind_12Z24MAY2014_10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0342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bin.liu\Documents\work\ETandVWS\stormhitvws01e2014_gfdl\gfdl_tsfcslpwind10m_sfc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43" y="115062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bin.liu\Documents\work\ETandVWS\stormhitvws01e2014_gfdl\gfdl_tsfcslpwind10m_12Z24MAY2014_sf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89020"/>
            <a:ext cx="30480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48400" y="304800"/>
            <a:ext cx="21546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GFDL </a:t>
            </a:r>
            <a:r>
              <a:rPr lang="en-US" dirty="0" smtClean="0"/>
              <a:t>model</a:t>
            </a:r>
          </a:p>
          <a:p>
            <a:r>
              <a:rPr lang="en-US" dirty="0" smtClean="0"/>
              <a:t>for Amanda01E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1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models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47741"/>
            <a:ext cx="4038600" cy="32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47741"/>
            <a:ext cx="4038600" cy="32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6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924800" cy="762000"/>
          </a:xfrm>
        </p:spPr>
        <p:txBody>
          <a:bodyPr/>
          <a:lstStyle/>
          <a:p>
            <a:r>
              <a:rPr lang="en-US" altLang="en-US" dirty="0" smtClean="0"/>
              <a:t>TC Extratropical </a:t>
            </a:r>
            <a:r>
              <a:rPr lang="en-US" altLang="en-US" dirty="0"/>
              <a:t>Transition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7772400" cy="4114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rgbClr val="000000"/>
                </a:solidFill>
              </a:rPr>
              <a:t>A significant number of tropical cyclones move into the </a:t>
            </a:r>
            <a:r>
              <a:rPr lang="en-US" altLang="en-US" sz="2800" dirty="0" smtClean="0">
                <a:solidFill>
                  <a:srgbClr val="FF0000"/>
                </a:solidFill>
              </a:rPr>
              <a:t>mid-latitudes </a:t>
            </a:r>
            <a:r>
              <a:rPr lang="en-US" altLang="en-US" sz="2800" dirty="0">
                <a:solidFill>
                  <a:srgbClr val="FF0000"/>
                </a:solidFill>
              </a:rPr>
              <a:t>and transform into extratropical cyclones</a:t>
            </a:r>
            <a:r>
              <a:rPr lang="en-US" altLang="en-US" sz="2800" dirty="0">
                <a:solidFill>
                  <a:srgbClr val="000000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rgbClr val="000000"/>
                </a:solidFill>
              </a:rPr>
              <a:t>This process is generally referred to as extratropical transition (ET). </a:t>
            </a:r>
            <a:endParaRPr lang="en-US" altLang="en-US" sz="28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rgbClr val="000000"/>
                </a:solidFill>
              </a:rPr>
              <a:t>Tropical cyclones transform into extratropical cyclones as they move northward, usually </a:t>
            </a:r>
            <a:r>
              <a:rPr lang="en-US" altLang="en-US" sz="2800" dirty="0">
                <a:solidFill>
                  <a:srgbClr val="FF0000"/>
                </a:solidFill>
              </a:rPr>
              <a:t>between 30° and 40° latitude</a:t>
            </a:r>
            <a:r>
              <a:rPr lang="en-US" altLang="en-US" sz="2800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rgbClr val="000000"/>
                </a:solidFill>
              </a:rPr>
              <a:t>During ET a cyclone frequently acquires increased forward motion and sometimes intensify substantially, so that such systems pose a serious threat to land and maritime activities</a:t>
            </a:r>
            <a:r>
              <a:rPr lang="en-US" altLang="en-US" sz="2800" dirty="0" smtClean="0">
                <a:solidFill>
                  <a:srgbClr val="000000"/>
                </a:solidFill>
              </a:rPr>
              <a:t>.</a:t>
            </a:r>
            <a:endParaRPr lang="en-US" altLang="en-US" sz="28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3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&#10;schematic.gif                                                  000BAC8A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5689600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6353691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Klein et al. (2000)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48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267200" y="4191000"/>
            <a:ext cx="457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76400" y="3733800"/>
            <a:ext cx="3429000" cy="2362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8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1399"/>
            <a:ext cx="7065173" cy="510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6400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Jones et al. (2003)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49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62000" y="1600200"/>
            <a:ext cx="7315200" cy="1905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Look at the wind field…</a:t>
            </a:r>
            <a:br>
              <a:rPr lang="en-US" dirty="0" smtClean="0"/>
            </a:br>
            <a:r>
              <a:rPr lang="en-US" dirty="0" smtClean="0"/>
              <a:t>What IS this?!</a:t>
            </a:r>
            <a:endParaRPr lang="en-US" dirty="0"/>
          </a:p>
        </p:txBody>
      </p:sp>
      <p:pic>
        <p:nvPicPr>
          <p:cNvPr id="3" name="Picture 2" descr="GUILLERMO09E.2015073106.HWRF.sfc_n.f06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49" y="1417638"/>
            <a:ext cx="6301154" cy="504092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4572000" y="1417638"/>
            <a:ext cx="332154" cy="2138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VWS in EPAC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7" y="1705769"/>
            <a:ext cx="530542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6280666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http://www.cpc.ncep.noaa.gov/products/assessments/assess_97/fig39.gif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7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179741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badi MT Condensed Extra Bold"/>
                <a:cs typeface="Abadi MT Condensed Extra Bold"/>
              </a:rPr>
              <a:t>Fixing and discussion</a:t>
            </a:r>
            <a:endParaRPr lang="en-US" sz="3600" dirty="0">
              <a:latin typeface="Abadi MT Condensed Extra Bold"/>
              <a:cs typeface="Abadi MT Condensed Extra Bold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2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 what extent the HWRF simulated hook-shaped SLP associated with strong winds could be realistic? </a:t>
            </a:r>
          </a:p>
          <a:p>
            <a:pPr lvl="1"/>
            <a:r>
              <a:rPr lang="en-US" dirty="0" smtClean="0"/>
              <a:t>A. May happen in the real world</a:t>
            </a:r>
          </a:p>
          <a:p>
            <a:pPr lvl="1"/>
            <a:r>
              <a:rPr lang="en-US" dirty="0" smtClean="0"/>
              <a:t>B. Partly realistic, but HWRF has it too dramatic</a:t>
            </a:r>
          </a:p>
          <a:p>
            <a:pPr lvl="1"/>
            <a:r>
              <a:rPr lang="en-US" dirty="0" smtClean="0"/>
              <a:t>C. Could not happen in real world, totally artificial</a:t>
            </a:r>
          </a:p>
          <a:p>
            <a:pPr marL="457200" lvl="1" indent="0">
              <a:buNone/>
            </a:pPr>
            <a:r>
              <a:rPr lang="en-US" dirty="0" smtClean="0"/>
              <a:t>High resolution observations for TCs when it entering strong vertical wind shear areas are urgently needed to confirm these fine structure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8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</a:t>
            </a:r>
            <a:r>
              <a:rPr lang="en-US" dirty="0"/>
              <a:t>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If these features are partly or totally artificial, what could be the causes of these?</a:t>
            </a:r>
          </a:p>
          <a:p>
            <a:pPr lvl="1"/>
            <a:r>
              <a:rPr lang="en-US" dirty="0" smtClean="0"/>
              <a:t>A. Dynamical cores (maybe diffusions as well)</a:t>
            </a:r>
          </a:p>
          <a:p>
            <a:pPr lvl="1"/>
            <a:r>
              <a:rPr lang="en-US" dirty="0" smtClean="0"/>
              <a:t>B. Physical Parameterization schemes (likely)</a:t>
            </a:r>
          </a:p>
          <a:p>
            <a:pPr lvl="2"/>
            <a:r>
              <a:rPr lang="en-US" dirty="0" smtClean="0"/>
              <a:t>Microphysics scheme, convection scheme, PBL scheme, Radiation scheme</a:t>
            </a:r>
          </a:p>
          <a:p>
            <a:pPr marL="914400" lvl="2" indent="0">
              <a:buNone/>
            </a:pPr>
            <a:r>
              <a:rPr lang="en-US" dirty="0" smtClean="0"/>
              <a:t>Sam also has done some experiments with several combinations</a:t>
            </a:r>
          </a:p>
          <a:p>
            <a:pPr lvl="1"/>
            <a:r>
              <a:rPr lang="en-US" dirty="0" smtClean="0"/>
              <a:t>C. </a:t>
            </a:r>
            <a:r>
              <a:rPr lang="en-US" dirty="0"/>
              <a:t>Physical Parameterization schemes </a:t>
            </a:r>
            <a:r>
              <a:rPr lang="en-US" dirty="0" smtClean="0"/>
              <a:t>(less likely)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urface layer, ocean coupling, LSM</a:t>
            </a:r>
          </a:p>
          <a:p>
            <a:pPr lvl="1"/>
            <a:r>
              <a:rPr lang="en-US" dirty="0" smtClean="0"/>
              <a:t>D. </a:t>
            </a:r>
            <a:r>
              <a:rPr lang="en-US" dirty="0"/>
              <a:t>Domain nesting </a:t>
            </a:r>
            <a:r>
              <a:rPr lang="en-US" dirty="0" smtClean="0"/>
              <a:t>techniques/model time steps</a:t>
            </a:r>
            <a:endParaRPr lang="en-US" dirty="0"/>
          </a:p>
          <a:p>
            <a:pPr marL="914400" lvl="2" indent="0">
              <a:buNone/>
            </a:pPr>
            <a:r>
              <a:rPr lang="en-US" dirty="0"/>
              <a:t>Samuel has fixed a bug to retain non-hydrostatic status for the nested domain interior when the nests move. This alleviates the strong hook-shaped SLP feature for 09E. Besides, these features still exists in other storms, e.g. 01E2014</a:t>
            </a:r>
            <a:r>
              <a:rPr lang="en-US" dirty="0" smtClean="0"/>
              <a:t>. </a:t>
            </a:r>
            <a:endParaRPr lang="en-US" dirty="0"/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7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06 at 12.31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92"/>
            <a:ext cx="9144000" cy="417534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0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06 at 1.00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85006" cy="4263755"/>
          </a:xfrm>
          <a:prstGeom prst="rect">
            <a:avLst/>
          </a:prstGeom>
        </p:spPr>
      </p:pic>
      <p:pic>
        <p:nvPicPr>
          <p:cNvPr id="5" name="Picture 4" descr="Screen Shot 2015-08-04 at 12.03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259" y="2968416"/>
            <a:ext cx="5034741" cy="3889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5006" y="732331"/>
            <a:ext cx="30141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badi MT Condensed Extra Bold"/>
                <a:cs typeface="Abadi MT Condensed Extra Bold"/>
              </a:rPr>
              <a:t>Absence of the </a:t>
            </a:r>
          </a:p>
          <a:p>
            <a:r>
              <a:rPr lang="en-US" sz="2800" dirty="0" smtClean="0">
                <a:latin typeface="Abadi MT Condensed Extra Bold"/>
                <a:cs typeface="Abadi MT Condensed Extra Bold"/>
              </a:rPr>
              <a:t>extreme weakening!</a:t>
            </a:r>
            <a:endParaRPr lang="en-US" sz="2800" dirty="0">
              <a:latin typeface="Abadi MT Condensed Extra Bold"/>
              <a:cs typeface="Abadi MT Condensed Extra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829" y="4508531"/>
            <a:ext cx="3995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badi MT Condensed Extra Bold"/>
                <a:cs typeface="Abadi MT Condensed Extra Bold"/>
              </a:rPr>
              <a:t>But the feature remains =(</a:t>
            </a:r>
            <a:endParaRPr lang="en-US" sz="2800" dirty="0">
              <a:latin typeface="Abadi MT Condensed Extra Bold"/>
              <a:cs typeface="Abadi MT Condensed Extra Bold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3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1117" y="110699"/>
            <a:ext cx="6405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THE FIX (trunk, short </a:t>
            </a:r>
            <a:r>
              <a:rPr lang="en-US" dirty="0" err="1"/>
              <a:t>timestep</a:t>
            </a:r>
            <a:r>
              <a:rPr lang="en-US" dirty="0"/>
              <a:t>, keep non-hydrostatic state):</a:t>
            </a:r>
          </a:p>
        </p:txBody>
      </p:sp>
      <p:sp>
        <p:nvSpPr>
          <p:cNvPr id="5" name="Rectangle 4"/>
          <p:cNvSpPr/>
          <p:nvPr/>
        </p:nvSpPr>
        <p:spPr>
          <a:xfrm>
            <a:off x="794608" y="6290189"/>
            <a:ext cx="6987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  </a:t>
            </a:r>
            <a:r>
              <a:rPr lang="en-US" u="sng" dirty="0">
                <a:hlinkClick r:id="rId2"/>
              </a:rPr>
              <a:t>http://www.emc.ncep.noaa.gov/HWRF/sam/keepnh-thetae35.gif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87" y="480030"/>
            <a:ext cx="4062290" cy="3448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2155" y="110699"/>
            <a:ext cx="216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Level 35 (~300 </a:t>
            </a:r>
            <a:r>
              <a:rPr lang="it-IT" dirty="0" err="1"/>
              <a:t>mbar</a:t>
            </a:r>
            <a:r>
              <a:rPr lang="it-IT" dirty="0"/>
              <a:t>)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7662" y="4446499"/>
            <a:ext cx="43216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badi MT Condensed Extra Bold"/>
                <a:cs typeface="Abadi MT Condensed Extra Bold"/>
              </a:rPr>
              <a:t>The dry air mass from </a:t>
            </a:r>
            <a:r>
              <a:rPr lang="en-US" sz="3200" dirty="0" smtClean="0">
                <a:latin typeface="Abadi MT Condensed Extra Bold"/>
                <a:cs typeface="Abadi MT Condensed Extra Bold"/>
              </a:rPr>
              <a:t>the</a:t>
            </a:r>
          </a:p>
          <a:p>
            <a:r>
              <a:rPr lang="en-US" sz="3200" dirty="0" smtClean="0">
                <a:latin typeface="Abadi MT Condensed Extra Bold"/>
                <a:cs typeface="Abadi MT Condensed Extra Bold"/>
              </a:rPr>
              <a:t> West slowly </a:t>
            </a:r>
            <a:r>
              <a:rPr lang="en-US" sz="3200" dirty="0">
                <a:latin typeface="Abadi MT Condensed Extra Bold"/>
                <a:cs typeface="Abadi MT Condensed Extra Bold"/>
              </a:rPr>
              <a:t>spiraling in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066" y="1964175"/>
            <a:ext cx="4757934" cy="39649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57037" y="6519159"/>
            <a:ext cx="64260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www.emc.ncep.noaa.gov</a:t>
            </a:r>
            <a:r>
              <a:rPr lang="en-US" dirty="0" smtClean="0"/>
              <a:t>/HWRF/</a:t>
            </a:r>
            <a:r>
              <a:rPr lang="en-US" dirty="0" err="1" smtClean="0"/>
              <a:t>sam</a:t>
            </a:r>
            <a:r>
              <a:rPr lang="en-US" dirty="0" smtClean="0"/>
              <a:t>/</a:t>
            </a:r>
            <a:r>
              <a:rPr lang="en-US" dirty="0" err="1" smtClean="0"/>
              <a:t>keepnh-mslp.gif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21678" y="886957"/>
            <a:ext cx="35543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Abadi MT Condensed Extra Bold"/>
                <a:cs typeface="Abadi MT Condensed Extra Bold"/>
              </a:rPr>
              <a:t>Largely axisymmetric </a:t>
            </a:r>
          </a:p>
          <a:p>
            <a:pPr algn="ctr"/>
            <a:r>
              <a:rPr lang="en-US" sz="3200" dirty="0" smtClean="0">
                <a:latin typeface="Abadi MT Condensed Extra Bold"/>
                <a:cs typeface="Abadi MT Condensed Extra Bold"/>
              </a:rPr>
              <a:t>MSLP</a:t>
            </a:r>
            <a:endParaRPr lang="en-US" sz="3200" dirty="0">
              <a:latin typeface="Abadi MT Condensed Extra Bold"/>
              <a:cs typeface="Abadi MT Condensed Extra Bold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25500"/>
            <a:ext cx="6248400" cy="5207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58</a:t>
            </a:fld>
            <a:endParaRPr lang="en-US"/>
          </a:p>
        </p:txBody>
      </p:sp>
      <p:pic>
        <p:nvPicPr>
          <p:cNvPr id="7170" name="Picture 2" descr="C:\Users\bin.liu\Documents\work\ETandVWS\orig-msl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374904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bin.liu\Documents\work\ETandVWS\keepnh-mslp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60" y="381000"/>
            <a:ext cx="374904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bin.liu\Documents\work\ETandVWS\orig-pbl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280" y="3474720"/>
            <a:ext cx="3855720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bin.liu\Documents\work\ETandVWS\orig-sst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" y="3429000"/>
            <a:ext cx="3901440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68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457200"/>
            <a:ext cx="8328991" cy="5668963"/>
          </a:xfrm>
        </p:spPr>
        <p:txBody>
          <a:bodyPr/>
          <a:lstStyle/>
          <a:p>
            <a:r>
              <a:rPr lang="en-US" dirty="0" smtClean="0"/>
              <a:t>Non-Hydrostatic state retention</a:t>
            </a:r>
          </a:p>
          <a:p>
            <a:pPr lvl="1"/>
            <a:r>
              <a:rPr lang="en-US" dirty="0" smtClean="0"/>
              <a:t>Alleviates Guillermo’s intensity drop but problem seem to still be present to an extent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C:\Users\zhan.z.zhang\Downloads\temp2_wi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9831"/>
            <a:ext cx="4587786" cy="354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zhan.z.zhang\Downloads\temp2_pm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712" y="2107097"/>
            <a:ext cx="4771953" cy="368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7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ILLERMO09E.2015073106.HWRF.sfc_n.f06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32" y="1417320"/>
            <a:ext cx="6248400" cy="4998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Look at the wind field…</a:t>
            </a:r>
            <a:br>
              <a:rPr lang="en-US" dirty="0" smtClean="0"/>
            </a:br>
            <a:r>
              <a:rPr lang="en-US" dirty="0" smtClean="0"/>
              <a:t>What just happened?!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572000" y="1417638"/>
            <a:ext cx="332154" cy="2138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5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Could </a:t>
            </a:r>
            <a:r>
              <a:rPr lang="en-US" dirty="0"/>
              <a:t>these </a:t>
            </a:r>
            <a:r>
              <a:rPr lang="en-US" dirty="0" smtClean="0"/>
              <a:t>processes happen in low latitudes (10-20N) in EPAC be explained by Extratropical Transition? To what extent?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8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5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HWRF forecasts for Guillermo09E and Amanda01E2014</a:t>
            </a:r>
            <a:endParaRPr lang="en-US" dirty="0" smtClean="0">
              <a:hlinkClick r:id="rId2"/>
            </a:endParaRPr>
          </a:p>
          <a:p>
            <a:pPr lvl="1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www.emc.ncep.noaa.gov/gc_wmb/vxt/HWRF/tcall.php?selectYear=2015&amp;selectBasin=Eastern%20North%20Pacific&amp;selectStorm=GUILLERMO09E</a:t>
            </a:r>
          </a:p>
          <a:p>
            <a:pPr lvl="1"/>
            <a:r>
              <a:rPr lang="en-US" dirty="0">
                <a:hlinkClick r:id="rId2"/>
              </a:rPr>
              <a:t>http://www.emc.ncep.noaa.gov/gc_wmb/vxt/HWRF/tcall.php?selectYear=2014&amp;selectBasin=Eastern+North+Pacific&amp;selectStorm=AMANDA01E</a:t>
            </a:r>
          </a:p>
          <a:p>
            <a:r>
              <a:rPr lang="en-US" dirty="0"/>
              <a:t>HWRF forecasts for Guillermo09E and Amanda01E2014</a:t>
            </a:r>
            <a:r>
              <a:rPr lang="en-US" dirty="0" smtClean="0"/>
              <a:t>, with moving nesting bug fix and smaller time step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www.emc.ncep.noaa.gov/gc_wmb/vxt/webHTST-coupled/tcall.php?selectYear=2015&amp;selectBasin=Eastern%20North%20Pacific&amp;selectStorm=INVEST09E</a:t>
            </a:r>
          </a:p>
          <a:p>
            <a:pPr lvl="1"/>
            <a:r>
              <a:rPr lang="en-US" dirty="0">
                <a:hlinkClick r:id="rId2"/>
              </a:rPr>
              <a:t>http://www.emc.ncep.noaa.gov/gc_wmb/vxt/webHTST-coupled/tcall.php?selectYear=2015&amp;selectBasin=Eastern%20North%20Pacific&amp;selectStorm=AMANDA01E</a:t>
            </a:r>
          </a:p>
          <a:p>
            <a:r>
              <a:rPr lang="en-US" dirty="0" smtClean="0"/>
              <a:t>Some animations with smaller output time step</a:t>
            </a:r>
            <a:endParaRPr lang="en-US" dirty="0" smtClean="0">
              <a:hlinkClick r:id="rId2"/>
            </a:endParaRPr>
          </a:p>
          <a:p>
            <a:pPr lvl="1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://www.emc.ncep.noaa.gov/HWRF/sam</a:t>
            </a:r>
            <a:r>
              <a:rPr lang="en-US" dirty="0" smtClean="0">
                <a:hlinkClick r:id="rId2"/>
              </a:rPr>
              <a:t>/</a:t>
            </a:r>
          </a:p>
          <a:p>
            <a:r>
              <a:rPr lang="en-US" dirty="0" smtClean="0"/>
              <a:t>NMMB simulation for Amanda01E2014</a:t>
            </a:r>
            <a:endParaRPr lang="en-US" dirty="0">
              <a:hlinkClick r:id="rId2"/>
            </a:endParaRPr>
          </a:p>
          <a:p>
            <a:pPr lvl="1"/>
            <a:r>
              <a:rPr lang="en-US" dirty="0" smtClean="0">
                <a:hlinkClick r:id="rId2"/>
              </a:rPr>
              <a:t>ftp</a:t>
            </a:r>
            <a:r>
              <a:rPr lang="en-US" dirty="0">
                <a:hlinkClick r:id="rId2"/>
              </a:rPr>
              <a:t>://ftp.emc.ncep.noaa.gov/mmb/wd20ww/cp-tmp/201401e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Some more diagnoses for these two storms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www.emc.ncep.noaa.gov/gc_wmb/vxt/bliu/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9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emc.ncep.noaa.gov/HWRF/ENSEMBLE/GUILLERMO09E/GUILLERMO09E.2015073106/GUILLERMO09E.2015073106.Vma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762000"/>
            <a:ext cx="3810000" cy="2857500"/>
          </a:xfrm>
          <a:prstGeom prst="rect">
            <a:avLst/>
          </a:prstGeom>
          <a:noFill/>
        </p:spPr>
      </p:pic>
      <p:pic>
        <p:nvPicPr>
          <p:cNvPr id="14340" name="Picture 4" descr="http://www.emc.ncep.noaa.gov/HWRF/ENSEMBLE/GUILLERMO09E/GUILLERMO09E.2015073106/GUILLERMO09E.2015073106.Pm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1" y="3744913"/>
            <a:ext cx="3886200" cy="29146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43000" y="16258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Hurricane </a:t>
            </a:r>
            <a:r>
              <a:rPr lang="en-US" sz="2800" dirty="0" err="1" smtClean="0"/>
              <a:t>Guillermon</a:t>
            </a:r>
            <a:r>
              <a:rPr lang="en-US" sz="2800" dirty="0" smtClean="0"/>
              <a:t> 09E, 2015073106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1295400"/>
            <a:ext cx="32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deterministic version of  HWRF-EPS  (HW00: blue line) had a  similar “rapid weakening” as operational HWRF (purple line), but at different time: 36h for HW00 </a:t>
            </a:r>
            <a:r>
              <a:rPr lang="en-US" sz="2400" dirty="0" err="1" smtClean="0"/>
              <a:t>vs</a:t>
            </a:r>
            <a:r>
              <a:rPr lang="en-US" sz="2400" dirty="0" smtClean="0"/>
              <a:t> 60h for HWRF.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75254" y="2276474"/>
            <a:ext cx="2895600" cy="1362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2522" y="3638549"/>
            <a:ext cx="1651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BEST track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983976" y="4007881"/>
            <a:ext cx="2667000" cy="1554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2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emc.ncep.noaa.gov/HWRF/HWRFEPS_data/RT2015_EPAC/GUILLERMO09E/GUILLERMO09E.2015073106/intensity_mem_guillermo09e_20150731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09606"/>
            <a:ext cx="4419600" cy="58001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228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Intensity Forecasts from individual Ensemble Members 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600200"/>
            <a:ext cx="2057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Most of members that have stronger intensities experienced “RW” at different forecast hours.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The impact was smoothed out in ensemble mean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572000" y="1752600"/>
            <a:ext cx="108857" cy="9579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5007429" y="1752600"/>
            <a:ext cx="304800" cy="6966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7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  <a:endParaRPr lang="en-US" dirty="0">
              <a:latin typeface="Abadi MT Condensed Extra Bold"/>
              <a:cs typeface="Abadi MT Condensed Ex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Identified through rapid intensity changes a feature in HWRF that: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an hold the maximum winds and be associated to extreme intensity fluctuations (mostly weakening)</a:t>
            </a:r>
          </a:p>
          <a:p>
            <a:pPr lvl="1"/>
            <a:r>
              <a:rPr lang="en-US" dirty="0" smtClean="0"/>
              <a:t>Is nearby but radially outside the eyewall</a:t>
            </a:r>
          </a:p>
          <a:p>
            <a:pPr lvl="1"/>
            <a:r>
              <a:rPr lang="en-US" dirty="0" smtClean="0"/>
              <a:t>May cause the vortex to collapse</a:t>
            </a:r>
          </a:p>
          <a:p>
            <a:pPr lvl="1"/>
            <a:r>
              <a:rPr lang="en-US" dirty="0" smtClean="0"/>
              <a:t>Mostly (but not exclusively) in strong storms</a:t>
            </a:r>
          </a:p>
          <a:p>
            <a:pPr lvl="1"/>
            <a:r>
              <a:rPr lang="en-US" dirty="0" smtClean="0"/>
              <a:t>Seem to be present in presence of large VWS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5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6096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TC ET</a:t>
            </a:r>
            <a:endParaRPr lang="en-US" altLang="en-US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4582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sz="1100" dirty="0">
              <a:solidFill>
                <a:srgbClr val="000000"/>
              </a:solidFill>
              <a:latin typeface="Lucida Grande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 smtClean="0">
                <a:solidFill>
                  <a:srgbClr val="000000"/>
                </a:solidFill>
              </a:rPr>
              <a:t>Interaction </a:t>
            </a:r>
            <a:r>
              <a:rPr lang="en-US" altLang="en-US" sz="2000" dirty="0">
                <a:solidFill>
                  <a:srgbClr val="000000"/>
                </a:solidFill>
              </a:rPr>
              <a:t>with upper-level troughs or shortwaves in the </a:t>
            </a:r>
            <a:r>
              <a:rPr lang="en-US" altLang="en-US" sz="2000" dirty="0" err="1" smtClean="0">
                <a:solidFill>
                  <a:srgbClr val="000000"/>
                </a:solidFill>
              </a:rPr>
              <a:t>westelies</a:t>
            </a:r>
            <a:r>
              <a:rPr lang="en-US" altLang="en-US" sz="2000" dirty="0">
                <a:solidFill>
                  <a:srgbClr val="000000"/>
                </a:solidFill>
              </a:rPr>
              <a:t>, and preexisting </a:t>
            </a:r>
            <a:r>
              <a:rPr lang="en-US" altLang="en-US" sz="2000" dirty="0" err="1">
                <a:solidFill>
                  <a:srgbClr val="000000"/>
                </a:solidFill>
              </a:rPr>
              <a:t>baroclinic</a:t>
            </a:r>
            <a:r>
              <a:rPr lang="en-US" altLang="en-US" sz="2000" dirty="0">
                <a:solidFill>
                  <a:srgbClr val="000000"/>
                </a:solidFill>
              </a:rPr>
              <a:t> zones is an important factor in ET. 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During extratropical transition, cyclones begin to tilt back into the colder </a:t>
            </a:r>
            <a:r>
              <a:rPr lang="en-US" altLang="en-US" sz="2000" dirty="0" err="1">
                <a:solidFill>
                  <a:srgbClr val="000000"/>
                </a:solidFill>
              </a:rPr>
              <a:t>airmass</a:t>
            </a:r>
            <a:r>
              <a:rPr lang="en-US" altLang="en-US" sz="2000" dirty="0">
                <a:solidFill>
                  <a:srgbClr val="000000"/>
                </a:solidFill>
              </a:rPr>
              <a:t> with height, and the cyclone's primary energy source converts from the release of latent heat from condensation (from convection near the center) to </a:t>
            </a:r>
            <a:r>
              <a:rPr lang="en-US" altLang="en-US" sz="2000" dirty="0" err="1">
                <a:solidFill>
                  <a:srgbClr val="000000"/>
                </a:solidFill>
              </a:rPr>
              <a:t>baroclinic</a:t>
            </a:r>
            <a:r>
              <a:rPr lang="en-US" altLang="en-US" sz="2000" dirty="0">
                <a:solidFill>
                  <a:srgbClr val="000000"/>
                </a:solidFill>
              </a:rPr>
              <a:t> processes. 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The low pressure system eventually loses its warm core and becomes a cold-core system. During this process, a cyclone in extratropical transition will invariably form or connect with nearby fronts and/or troughs. Due to this, the size of the system will usually appear to increase. After or during transition, the storm may re-strengthen, deriving energy from primarily </a:t>
            </a:r>
            <a:r>
              <a:rPr lang="en-US" altLang="en-US" sz="2000" dirty="0" err="1">
                <a:solidFill>
                  <a:srgbClr val="000000"/>
                </a:solidFill>
              </a:rPr>
              <a:t>baroclinic</a:t>
            </a:r>
            <a:r>
              <a:rPr lang="en-US" altLang="en-US" sz="2000" dirty="0">
                <a:solidFill>
                  <a:srgbClr val="000000"/>
                </a:solidFill>
              </a:rPr>
              <a:t> processes, aided by the release of latent heat. 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The cyclone will also distort in shape, becoming less symmetric with time, but sometimes retains a tight, tropical-like core.</a:t>
            </a:r>
          </a:p>
          <a:p>
            <a:pPr>
              <a:lnSpc>
                <a:spcPct val="90000"/>
              </a:lnSpc>
            </a:pPr>
            <a:endParaRPr lang="en-US" altLang="en-US" sz="2000" dirty="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8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077200" cy="5334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Impacts </a:t>
            </a:r>
            <a:r>
              <a:rPr lang="en-US" altLang="en-US" dirty="0"/>
              <a:t>of ET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534400" cy="4953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000" dirty="0" smtClean="0">
                <a:solidFill>
                  <a:srgbClr val="000000"/>
                </a:solidFill>
              </a:rPr>
              <a:t>Severe </a:t>
            </a:r>
            <a:r>
              <a:rPr lang="en-US" altLang="en-US" sz="2000" dirty="0">
                <a:solidFill>
                  <a:srgbClr val="000000"/>
                </a:solidFill>
              </a:rPr>
              <a:t>flooding associated with the ET of Tropical Storm Agnes [1972 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Hurricane Hazel (1954) resulted in 83 deaths in the Toronto area of southern Ontario, Canada. In the northwest Pacific, severe flooding and landslides have occurred in association with ET. 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An example is the ET of Tropical Storm Janis (1995) over Korea, in which at least 45 people died and 22 000 people were left homeless.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In one southwest Pacific ET event (Cyclone Bola) over 900 mm of rain fell over northern New Zealand). 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rgbClr val="FF0000"/>
                </a:solidFill>
              </a:rPr>
              <a:t>Another event brought winds gusting to 75 m s-1 to New Zealand's capital city, Wellington (Hill 1970 ),</a:t>
            </a:r>
            <a:r>
              <a:rPr lang="en-US" altLang="en-US" sz="2000" dirty="0">
                <a:solidFill>
                  <a:srgbClr val="000000"/>
                </a:solidFill>
              </a:rPr>
              <a:t> resulting in the loss of 51 lives when a ferry capsized.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 Extratropical transition has produced a number of weather-related disasters in eastern Australia, due to severe flooding, strong winds, and heavy seas [e.g., Cyclone Wanda in 1974). 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Tropical systems that </a:t>
            </a:r>
            <a:r>
              <a:rPr lang="en-US" altLang="en-US" sz="2000" dirty="0" err="1">
                <a:solidFill>
                  <a:srgbClr val="000000"/>
                </a:solidFill>
              </a:rPr>
              <a:t>reintensify</a:t>
            </a:r>
            <a:r>
              <a:rPr lang="en-US" altLang="en-US" sz="2000" dirty="0">
                <a:solidFill>
                  <a:srgbClr val="000000"/>
                </a:solidFill>
              </a:rPr>
              <a:t> after ET in the North Atlantic constitute a hazard for Canada [e.g., Hurricane Earl in 1998 and for northwest Europe. The extratropical system that developed from Hurricane Lili (1996) was responsible for seven deaths and substantial economic losses in Europe.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Many of the largest NW windstorms are ET events (Columbus Day Storm, 1981 storm and others)</a:t>
            </a:r>
          </a:p>
        </p:txBody>
      </p:sp>
      <p:sp>
        <p:nvSpPr>
          <p:cNvPr id="2" name="Rectangle 1"/>
          <p:cNvSpPr/>
          <p:nvPr/>
        </p:nvSpPr>
        <p:spPr>
          <a:xfrm>
            <a:off x="575733" y="6172200"/>
            <a:ext cx="815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http://hwe.niwa.co.nz/event/April_1968_New_Zealand_Ex-tropical_Cyclone_Giselle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11D1-155B-49B7-A14D-21B20956843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4176"/>
            <a:ext cx="8229600" cy="1143000"/>
          </a:xfrm>
        </p:spPr>
        <p:txBody>
          <a:bodyPr/>
          <a:lstStyle/>
          <a:p>
            <a:r>
              <a:rPr lang="en-US" dirty="0" smtClean="0"/>
              <a:t>Another from an adjacent cycle…</a:t>
            </a:r>
            <a:endParaRPr lang="en-US" dirty="0"/>
          </a:p>
        </p:txBody>
      </p:sp>
      <p:pic>
        <p:nvPicPr>
          <p:cNvPr id="6" name="Picture 5" descr="GUILLERMO09E.2015073112.HWRF.sfc_n.f0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17" y="1283674"/>
            <a:ext cx="6552711" cy="524216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4181231" y="1283674"/>
            <a:ext cx="781538" cy="20682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750265" y="514836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It just doesn’t look “right”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7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coherent, deep structure….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0265" y="514836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It just doesn’t look “right”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8745"/>
            <a:ext cx="4040188" cy="323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12" descr="GUILLERMO09E.2015073112.HWRF.sfc_n.f033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698933"/>
            <a:ext cx="4041775" cy="323342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183465" y="1172819"/>
            <a:ext cx="1613283" cy="17616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088835" y="1417638"/>
            <a:ext cx="1381539" cy="15168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21904" y="4912371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700 </a:t>
            </a:r>
            <a:r>
              <a:rPr lang="en-US" dirty="0" err="1" smtClean="0"/>
              <a:t>hPa</a:t>
            </a:r>
            <a:r>
              <a:rPr lang="en-US" dirty="0" smtClean="0"/>
              <a:t> </a:t>
            </a:r>
            <a:r>
              <a:rPr lang="en-US" dirty="0" err="1" smtClean="0"/>
              <a:t>hgt</a:t>
            </a:r>
            <a:r>
              <a:rPr lang="en-US" dirty="0" smtClean="0"/>
              <a:t> / humidity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78555" y="4892597"/>
            <a:ext cx="227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Sfc</a:t>
            </a:r>
            <a:r>
              <a:rPr lang="en-US" dirty="0" smtClean="0"/>
              <a:t> pressure / winds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1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other forecasts have “these”?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352" y="1385282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VERY MUCH SO	</a:t>
            </a:r>
            <a:r>
              <a:rPr lang="en-US" sz="2800" dirty="0" smtClean="0">
                <a:solidFill>
                  <a:srgbClr val="3366FF"/>
                </a:solidFill>
              </a:rPr>
              <a:t>			SOMEWHAT</a:t>
            </a:r>
            <a:endParaRPr lang="en-US" sz="2800" dirty="0" smtClean="0">
              <a:solidFill>
                <a:srgbClr val="008000"/>
              </a:solidFill>
            </a:endParaRPr>
          </a:p>
          <a:p>
            <a:endParaRPr lang="en-US" sz="1400" dirty="0">
              <a:solidFill>
                <a:srgbClr val="008000"/>
              </a:solidFill>
            </a:endParaRPr>
          </a:p>
          <a:p>
            <a:r>
              <a:rPr lang="en-US" sz="1400" dirty="0" smtClean="0">
                <a:solidFill>
                  <a:srgbClr val="008000"/>
                </a:solidFill>
              </a:rPr>
              <a:t>Guillermo (2015 09E) – most cycles after 2015073000</a:t>
            </a:r>
          </a:p>
          <a:p>
            <a:r>
              <a:rPr lang="en-US" sz="1400" dirty="0" err="1" smtClean="0">
                <a:solidFill>
                  <a:srgbClr val="008000"/>
                </a:solidFill>
              </a:rPr>
              <a:t>Maysak</a:t>
            </a:r>
            <a:r>
              <a:rPr lang="en-US" sz="1400" dirty="0" smtClean="0">
                <a:solidFill>
                  <a:srgbClr val="008000"/>
                </a:solidFill>
              </a:rPr>
              <a:t> (2015 04W) - 2015041112</a:t>
            </a:r>
          </a:p>
          <a:p>
            <a:r>
              <a:rPr lang="en-US" sz="1400" dirty="0" err="1" smtClean="0">
                <a:solidFill>
                  <a:srgbClr val="3366FF"/>
                </a:solidFill>
              </a:rPr>
              <a:t>Higos</a:t>
            </a:r>
            <a:r>
              <a:rPr lang="en-US" sz="1400" dirty="0" smtClean="0">
                <a:solidFill>
                  <a:srgbClr val="3366FF"/>
                </a:solidFill>
              </a:rPr>
              <a:t> (2015 02W) - basically every cycle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Amanda (2014 01E) - any cycle after 2014052312</a:t>
            </a:r>
          </a:p>
          <a:p>
            <a:r>
              <a:rPr lang="en-US" sz="1400" dirty="0" smtClean="0">
                <a:solidFill>
                  <a:srgbClr val="3366FF"/>
                </a:solidFill>
              </a:rPr>
              <a:t>Vance (2014 21E) - there are hints of it in many cycles, but it gets worse after 2014110306</a:t>
            </a:r>
          </a:p>
          <a:p>
            <a:r>
              <a:rPr lang="en-US" sz="1400" dirty="0" err="1" smtClean="0">
                <a:solidFill>
                  <a:srgbClr val="3366FF"/>
                </a:solidFill>
              </a:rPr>
              <a:t>Eduoard</a:t>
            </a:r>
            <a:r>
              <a:rPr lang="en-US" sz="1400" dirty="0" smtClean="0">
                <a:solidFill>
                  <a:srgbClr val="3366FF"/>
                </a:solidFill>
              </a:rPr>
              <a:t> (2014 06L) - maybe, not a priority case, could be ET as well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Fay (2014 07L) - cycles beginning with 2014101106, could be ET later</a:t>
            </a:r>
          </a:p>
          <a:p>
            <a:r>
              <a:rPr lang="en-US" sz="1400" dirty="0" smtClean="0">
                <a:solidFill>
                  <a:srgbClr val="3366FF"/>
                </a:solidFill>
              </a:rPr>
              <a:t>Bertha (2014 03L) - 2014080400-2014080412 and maybe a few around those</a:t>
            </a:r>
          </a:p>
          <a:p>
            <a:r>
              <a:rPr lang="en-US" sz="1400" dirty="0" err="1" smtClean="0">
                <a:solidFill>
                  <a:srgbClr val="008000"/>
                </a:solidFill>
              </a:rPr>
              <a:t>Hagupit</a:t>
            </a:r>
            <a:r>
              <a:rPr lang="en-US" sz="1400" dirty="0" smtClean="0">
                <a:solidFill>
                  <a:srgbClr val="008000"/>
                </a:solidFill>
              </a:rPr>
              <a:t> (2014 22W) - 2014120306-2014120406 (after this forecasts took it over land)</a:t>
            </a:r>
          </a:p>
          <a:p>
            <a:r>
              <a:rPr lang="en-US" sz="1400" dirty="0" err="1" smtClean="0">
                <a:solidFill>
                  <a:srgbClr val="008000"/>
                </a:solidFill>
              </a:rPr>
              <a:t>Tapah</a:t>
            </a:r>
            <a:r>
              <a:rPr lang="en-US" sz="1400" dirty="0" smtClean="0">
                <a:solidFill>
                  <a:srgbClr val="008000"/>
                </a:solidFill>
              </a:rPr>
              <a:t> (2014 06W) - 2014042718-2014042900</a:t>
            </a:r>
          </a:p>
          <a:p>
            <a:r>
              <a:rPr lang="en-US" sz="1400" dirty="0" err="1" smtClean="0">
                <a:solidFill>
                  <a:srgbClr val="3366FF"/>
                </a:solidFill>
              </a:rPr>
              <a:t>Faxai</a:t>
            </a:r>
            <a:r>
              <a:rPr lang="en-US" sz="1400" dirty="0" smtClean="0">
                <a:solidFill>
                  <a:srgbClr val="3366FF"/>
                </a:solidFill>
              </a:rPr>
              <a:t> (2014 03W) - looks like a few cycles starting with 2014022218, but not as clear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Ana (2014 02C) - 2014101700-2014101900 (before this land interaction with Hawaii)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Francisco (2013 26W) - 2013102200-2013102418</a:t>
            </a:r>
          </a:p>
          <a:p>
            <a:r>
              <a:rPr lang="en-US" sz="1400" dirty="0" smtClean="0">
                <a:solidFill>
                  <a:srgbClr val="3366FF"/>
                </a:solidFill>
              </a:rPr>
              <a:t>Lorenzo (2013 13L) – 2013102118-2013102218</a:t>
            </a:r>
          </a:p>
          <a:p>
            <a:r>
              <a:rPr lang="en-US" sz="1400" dirty="0" smtClean="0">
                <a:solidFill>
                  <a:srgbClr val="3366FF"/>
                </a:solidFill>
              </a:rPr>
              <a:t>Jerry (2013 11L) – 2013092900-2013092906</a:t>
            </a:r>
          </a:p>
          <a:p>
            <a:r>
              <a:rPr lang="en-US" sz="1400" dirty="0" smtClean="0">
                <a:solidFill>
                  <a:srgbClr val="3366FF"/>
                </a:solidFill>
              </a:rPr>
              <a:t>Gabrielle (2013 07L) – 2013091112</a:t>
            </a:r>
          </a:p>
          <a:p>
            <a:endParaRPr lang="en-US" sz="1400" dirty="0">
              <a:solidFill>
                <a:srgbClr val="3366FF"/>
              </a:solidFill>
            </a:endParaRPr>
          </a:p>
          <a:p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0628-0603-674B-8C4A-A9ABA0CF9F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3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1454</Words>
  <Application>Microsoft Office PowerPoint</Application>
  <PresentationFormat>On-screen Show (4:3)</PresentationFormat>
  <Paragraphs>265</Paragraphs>
  <Slides>67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Puzzling simulated hurricane  inner core structures</vt:lpstr>
      <vt:lpstr>Outline</vt:lpstr>
      <vt:lpstr>HWRF forecast from Guillermo:   What happens at 66 h?!</vt:lpstr>
      <vt:lpstr>Look at the wind field… What IS this?!</vt:lpstr>
      <vt:lpstr>Look at the wind field… What IS this?!</vt:lpstr>
      <vt:lpstr>Look at the wind field… What just happened?!</vt:lpstr>
      <vt:lpstr>Another from an adjacent cycle…</vt:lpstr>
      <vt:lpstr>A coherent, deep structure….</vt:lpstr>
      <vt:lpstr>Do other forecasts have “these”?</vt:lpstr>
      <vt:lpstr>Guillermo: 2015 09E</vt:lpstr>
      <vt:lpstr>Amanda: 2014 01E</vt:lpstr>
      <vt:lpstr>Ana: 2014 07C</vt:lpstr>
      <vt:lpstr>Frequently associated with large intensity drops… when there are none</vt:lpstr>
      <vt:lpstr>Sometimes associated with intensity spikes…. When there are none</vt:lpstr>
      <vt:lpstr>Other findings</vt:lpstr>
      <vt:lpstr>PowerPoint Presentation</vt:lpstr>
      <vt:lpstr>Inner core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TC-environment interaction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Amanda01E 2014</vt:lpstr>
      <vt:lpstr>PowerPoint Presentation</vt:lpstr>
      <vt:lpstr>PowerPoint Presentation</vt:lpstr>
      <vt:lpstr>PowerPoint Presentation</vt:lpstr>
      <vt:lpstr>NMMB for Amanda01E 2014</vt:lpstr>
      <vt:lpstr>PowerPoint Presentation</vt:lpstr>
      <vt:lpstr>Other models</vt:lpstr>
      <vt:lpstr>TC Extratropical Transition</vt:lpstr>
      <vt:lpstr>PowerPoint Presentation</vt:lpstr>
      <vt:lpstr>PowerPoint Presentation</vt:lpstr>
      <vt:lpstr>VWS in EPAC</vt:lpstr>
      <vt:lpstr>Fixing and discussion</vt:lpstr>
      <vt:lpstr>Discussion</vt:lpstr>
      <vt:lpstr>Discussion (cont.)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(cont.)</vt:lpstr>
      <vt:lpstr>Thank you!</vt:lpstr>
      <vt:lpstr>Useful links</vt:lpstr>
      <vt:lpstr>PowerPoint Presentation</vt:lpstr>
      <vt:lpstr>PowerPoint Presentation</vt:lpstr>
      <vt:lpstr>Discussion</vt:lpstr>
      <vt:lpstr>TC ET</vt:lpstr>
      <vt:lpstr>Impacts of ET</vt:lpstr>
    </vt:vector>
  </TitlesOfParts>
  <Company>NPS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Puzzling simulated hurricane  inner core structures</dc:title>
  <dc:creator>Sergio Abarca</dc:creator>
  <cp:lastModifiedBy>Bin Liu</cp:lastModifiedBy>
  <cp:revision>55</cp:revision>
  <dcterms:created xsi:type="dcterms:W3CDTF">2015-08-05T23:35:55Z</dcterms:created>
  <dcterms:modified xsi:type="dcterms:W3CDTF">2015-08-06T15:57:08Z</dcterms:modified>
</cp:coreProperties>
</file>