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309" r:id="rId4"/>
    <p:sldId id="297" r:id="rId5"/>
    <p:sldId id="298" r:id="rId6"/>
    <p:sldId id="299" r:id="rId7"/>
    <p:sldId id="265" r:id="rId8"/>
    <p:sldId id="288" r:id="rId9"/>
    <p:sldId id="301" r:id="rId10"/>
    <p:sldId id="302" r:id="rId11"/>
    <p:sldId id="308" r:id="rId12"/>
    <p:sldId id="303" r:id="rId13"/>
    <p:sldId id="305" r:id="rId14"/>
    <p:sldId id="306" r:id="rId15"/>
    <p:sldId id="291" r:id="rId16"/>
    <p:sldId id="310" r:id="rId17"/>
    <p:sldId id="307" r:id="rId18"/>
    <p:sldId id="311" r:id="rId19"/>
    <p:sldId id="312" r:id="rId20"/>
    <p:sldId id="313" r:id="rId21"/>
    <p:sldId id="314" r:id="rId22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9319" autoAdjust="0"/>
  </p:normalViewPr>
  <p:slideViewPr>
    <p:cSldViewPr>
      <p:cViewPr>
        <p:scale>
          <a:sx n="80" d="100"/>
          <a:sy n="80" d="100"/>
        </p:scale>
        <p:origin x="-40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A89C0-2E18-44D5-89DD-AADBADE52D1E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BEBC7-1ECC-4299-A8F6-E980DBCC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4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8630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8630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5B433096-46A2-4C61-86CB-ACD963696E3E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0" tIns="46040" rIns="92080" bIns="460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51985"/>
            <a:ext cx="5607684" cy="4217670"/>
          </a:xfrm>
          <a:prstGeom prst="rect">
            <a:avLst/>
          </a:prstGeom>
        </p:spPr>
        <p:txBody>
          <a:bodyPr vert="horz" lIns="92080" tIns="46040" rIns="92080" bIns="460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66"/>
            <a:ext cx="3037628" cy="468630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902366"/>
            <a:ext cx="3037628" cy="468630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55C377E2-2033-4876-BBF7-71B69C462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7E2-2033-4876-BBF7-71B69C462A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900E-E8AB-4E7B-A8A1-E905DBA03F94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0BBD-BF51-4608-AA1F-DCD3B1527BE3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BDAE-3360-4CEF-8183-B102024B8FD5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8F7C-6443-480E-BEBF-22EBD8CF5185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57FD-8559-48AA-9563-153AFEAD1F62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7F8-C869-43CD-BCF5-ADDCF25B481C}" type="datetime1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BAD7-7CF0-4DA8-A0FA-C00EB7DC6AE4}" type="datetime1">
              <a:rPr lang="en-US" smtClean="0"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FF7D-BDF9-45B3-9FF2-4C8089AA93EE}" type="datetime1">
              <a:rPr lang="en-US" smtClean="0"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6C3-F9B4-4AD9-8DC3-5FDAF7E34B81}" type="datetime1">
              <a:rPr lang="en-US" smtClean="0"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4D33-A5C6-4CB7-9596-A38134E3DD5D}" type="datetime1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AE53-06C0-42A1-903F-662A1EBFA730}" type="datetime1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5E9EFF">
                <a:lumMod val="60000"/>
                <a:lumOff val="40000"/>
                <a:alpha val="49000"/>
              </a:srgbClr>
            </a:gs>
            <a:gs pos="94000">
              <a:srgbClr val="5E9EFF"/>
            </a:gs>
            <a:gs pos="100000">
              <a:srgbClr val="85C2FF"/>
            </a:gs>
            <a:gs pos="96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2C707F-C542-4819-A4DE-2D63FE70F567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C84B9E-E475-4437-A5CB-7463D4910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Preliminary results of coupled HWRF-HYCOM near real-time forecasts</a:t>
            </a:r>
          </a:p>
          <a:p>
            <a:pPr algn="ctr"/>
            <a:r>
              <a:rPr lang="en-US" sz="3200" b="1" dirty="0"/>
              <a:t>f</a:t>
            </a:r>
            <a:r>
              <a:rPr lang="en-US" sz="3200" b="1" dirty="0" smtClean="0"/>
              <a:t>or W. Pacific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2971800"/>
            <a:ext cx="5105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/>
              <a:t>Outline: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Verification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Forecast analysis of super Typhoon </a:t>
            </a:r>
            <a:r>
              <a:rPr lang="en-US" sz="2000" dirty="0" err="1" smtClean="0"/>
              <a:t>Jelawat</a:t>
            </a:r>
            <a:r>
              <a:rPr lang="en-US" sz="2000" dirty="0" smtClean="0"/>
              <a:t> (18w) and </a:t>
            </a:r>
            <a:r>
              <a:rPr lang="en-US" sz="2000" dirty="0" err="1" smtClean="0"/>
              <a:t>Soulik</a:t>
            </a:r>
            <a:r>
              <a:rPr lang="en-US" sz="2000" dirty="0" smtClean="0"/>
              <a:t> (07w) 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Ocean </a:t>
            </a:r>
            <a:r>
              <a:rPr lang="en-US" sz="2000" smtClean="0"/>
              <a:t>diagnostics graphics (examples</a:t>
            </a:r>
            <a:r>
              <a:rPr lang="en-US" sz="2000" dirty="0" smtClean="0"/>
              <a:t>)</a:t>
            </a:r>
            <a:endParaRPr lang="en-US" sz="2000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Thursday August 1,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3800" y="6553200"/>
            <a:ext cx="2133600" cy="365125"/>
          </a:xfrm>
        </p:spPr>
        <p:txBody>
          <a:bodyPr/>
          <a:lstStyle/>
          <a:p>
            <a:fld id="{82C84B9E-E475-4437-A5CB-7463D4910F4D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33400" y="2058114"/>
            <a:ext cx="8305800" cy="7548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0" y="6569075"/>
            <a:ext cx="2133600" cy="365125"/>
          </a:xfrm>
        </p:spPr>
        <p:txBody>
          <a:bodyPr/>
          <a:lstStyle/>
          <a:p>
            <a:fld id="{82C84B9E-E475-4437-A5CB-7463D4910F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6490" y="80351"/>
            <a:ext cx="628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The worst and best case</a:t>
            </a:r>
            <a:endParaRPr lang="en-US" sz="28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06490" y="60357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Worst – </a:t>
            </a:r>
            <a:r>
              <a:rPr lang="en-US" b="1" dirty="0" err="1" smtClean="0">
                <a:solidFill>
                  <a:srgbClr val="FF0000"/>
                </a:solidFill>
              </a:rPr>
              <a:t>Jelawat</a:t>
            </a:r>
            <a:r>
              <a:rPr lang="en-US" b="1" dirty="0" smtClean="0">
                <a:solidFill>
                  <a:srgbClr val="FF0000"/>
                </a:solidFill>
              </a:rPr>
              <a:t> 18W                                     Best – Soulik 07W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9939"/>
            <a:ext cx="3249690" cy="234906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29" name="Picture 5" descr="Z:\Grads_out\H3Y2\WPAL2013\fig_wp072013_SOULIK_wf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79939"/>
            <a:ext cx="3267867" cy="23622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30" name="Picture 6" descr="Z:\H3Y2\Soulik07w\analysis\TrackAll4HWRF2_HWRF-HYCOM_HWR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3429001"/>
            <a:ext cx="5846379" cy="25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H3Y2\Jelawat18w\analysis\TrackAll4HWRF2_HWRF-HYCOM_HWR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78329"/>
            <a:ext cx="3962400" cy="340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August 1,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17512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Super Typhoon 5 (</a:t>
            </a:r>
            <a:r>
              <a:rPr lang="en-US" dirty="0" err="1" smtClean="0"/>
              <a:t>jelawat</a:t>
            </a:r>
            <a:r>
              <a:rPr lang="en-US" dirty="0" smtClean="0"/>
              <a:t>) for 5-days; and 4 (</a:t>
            </a:r>
            <a:r>
              <a:rPr lang="en-US" dirty="0" err="1" smtClean="0"/>
              <a:t>soulik</a:t>
            </a:r>
            <a:r>
              <a:rPr lang="en-US" dirty="0" smtClean="0"/>
              <a:t>) for 6-hrs.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Different tracks</a:t>
            </a:r>
          </a:p>
          <a:p>
            <a:pPr lvl="1" indent="-91440">
              <a:buFont typeface="Arial" pitchFamily="34" charset="0"/>
              <a:buChar char="•"/>
            </a:pPr>
            <a:r>
              <a:rPr lang="en-US" dirty="0" smtClean="0"/>
              <a:t>Soulik over warm water</a:t>
            </a:r>
          </a:p>
          <a:p>
            <a:pPr lvl="1" indent="-91440">
              <a:buFont typeface="Arial" pitchFamily="34" charset="0"/>
              <a:buChar char="•"/>
            </a:pPr>
            <a:r>
              <a:rPr lang="en-US" dirty="0" err="1" smtClean="0"/>
              <a:t>Jelawat</a:t>
            </a:r>
            <a:r>
              <a:rPr lang="en-US" dirty="0" smtClean="0"/>
              <a:t> from warm to cold (similar to </a:t>
            </a:r>
            <a:r>
              <a:rPr lang="en-US" dirty="0" err="1" smtClean="0"/>
              <a:t>Guchol</a:t>
            </a:r>
            <a:r>
              <a:rPr lang="en-US" dirty="0" smtClean="0"/>
              <a:t>, </a:t>
            </a:r>
            <a:r>
              <a:rPr lang="en-US" dirty="0" err="1" smtClean="0"/>
              <a:t>Bolaven</a:t>
            </a:r>
            <a:r>
              <a:rPr lang="en-US" dirty="0" smtClean="0"/>
              <a:t> and </a:t>
            </a:r>
            <a:r>
              <a:rPr lang="en-US" dirty="0" err="1" smtClean="0"/>
              <a:t>Sanba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26446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b="1" dirty="0" smtClean="0">
                <a:sym typeface="Wingdings" pitchFamily="2" charset="2"/>
              </a:rPr>
              <a:t>1-2. Storm size and </a:t>
            </a:r>
            <a:r>
              <a:rPr lang="en-US" sz="2400" b="1" dirty="0" err="1" smtClean="0">
                <a:sym typeface="Wingdings" pitchFamily="2" charset="2"/>
              </a:rPr>
              <a:t>asymetric</a:t>
            </a:r>
            <a:r>
              <a:rPr lang="en-US" sz="2400" b="1" dirty="0" smtClean="0">
                <a:sym typeface="Wingdings" pitchFamily="2" charset="2"/>
              </a:rPr>
              <a:t> wind pattern 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600200" y="914400"/>
            <a:ext cx="5638800" cy="5638800"/>
            <a:chOff x="1143000" y="914400"/>
            <a:chExt cx="5638800" cy="5638800"/>
          </a:xfrm>
        </p:grpSpPr>
        <p:grpSp>
          <p:nvGrpSpPr>
            <p:cNvPr id="3" name="Group 2"/>
            <p:cNvGrpSpPr/>
            <p:nvPr/>
          </p:nvGrpSpPr>
          <p:grpSpPr>
            <a:xfrm>
              <a:off x="1143000" y="3748159"/>
              <a:ext cx="5246512" cy="2805041"/>
              <a:chOff x="798689" y="3200399"/>
              <a:chExt cx="7170132" cy="3170878"/>
            </a:xfrm>
          </p:grpSpPr>
          <p:pic>
            <p:nvPicPr>
              <p:cNvPr id="17410" name="Picture 2" descr="Z:\H3Y2\Soulik07w\2013070718\cyc030-0900\atmos\bowen_hwrfprsP_1000km03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689" y="3200400"/>
                <a:ext cx="3585066" cy="3170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1" name="Picture 3" descr="Z:\H213\Soulik07w\2013070718\cyc030-0900\atmos\bowen_hwrfprsP_1000km03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755" y="3200399"/>
                <a:ext cx="3585066" cy="3170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1168400" y="1238862"/>
              <a:ext cx="5221111" cy="2509298"/>
              <a:chOff x="798689" y="726132"/>
              <a:chExt cx="7170132" cy="3170878"/>
            </a:xfrm>
          </p:grpSpPr>
          <p:pic>
            <p:nvPicPr>
              <p:cNvPr id="17412" name="Picture 4" descr="Z:\H3Y2\Jelawat18w\2012092012\cyc084-2400\atmos\bowen_hwrfprsP_1000km04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689" y="726133"/>
                <a:ext cx="3585066" cy="3170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3" name="Picture 5" descr="Z:\H213\Jelawat18w\2012092012\cyc084-2400\atmos\bowen_hwrfprsP_1000km0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755" y="726132"/>
                <a:ext cx="3585066" cy="3170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840088" y="914400"/>
              <a:ext cx="4941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HWRF-HYCOM                              HWRF									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18712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Jelawat</a:t>
            </a:r>
            <a:r>
              <a:rPr lang="en-US" dirty="0" smtClean="0"/>
              <a:t> 18W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1910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Soulik 07W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2582882"/>
            <a:ext cx="205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addition to the size and pattern difference, the </a:t>
            </a:r>
            <a:r>
              <a:rPr lang="en-US" u="sng" dirty="0" smtClean="0"/>
              <a:t>heat flux magnitude </a:t>
            </a:r>
            <a:r>
              <a:rPr lang="en-US" dirty="0" smtClean="0"/>
              <a:t>is different: </a:t>
            </a:r>
            <a:br>
              <a:rPr lang="en-US" dirty="0" smtClean="0"/>
            </a:br>
            <a:r>
              <a:rPr lang="en-US" dirty="0" smtClean="0"/>
              <a:t>HWRF-HYCOM – lower than HWRF</a:t>
            </a:r>
          </a:p>
          <a:p>
            <a:r>
              <a:rPr lang="en-US" dirty="0" smtClean="0"/>
              <a:t>(details later).</a:t>
            </a:r>
          </a:p>
          <a:p>
            <a:endParaRPr lang="en-US" dirty="0" smtClean="0"/>
          </a:p>
          <a:p>
            <a:r>
              <a:rPr lang="en-US" dirty="0" smtClean="0"/>
              <a:t>This is an example, but what mentioned above are common.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43469" y="726132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Each panel has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LHT</a:t>
            </a:r>
            <a:r>
              <a:rPr lang="en-US" dirty="0" smtClean="0">
                <a:solidFill>
                  <a:srgbClr val="C00000"/>
                </a:solidFill>
              </a:rPr>
              <a:t> (top left) 0~1100;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SHT</a:t>
            </a:r>
            <a:r>
              <a:rPr lang="en-US" dirty="0" smtClean="0">
                <a:solidFill>
                  <a:srgbClr val="C00000"/>
                </a:solidFill>
              </a:rPr>
              <a:t> (top right) -200~200;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LHT+SHT</a:t>
            </a:r>
            <a:r>
              <a:rPr lang="en-US" dirty="0" smtClean="0">
                <a:solidFill>
                  <a:srgbClr val="C00000"/>
                </a:solidFill>
              </a:rPr>
              <a:t> (bottom) -200~1200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6446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Wingdings" pitchFamily="2" charset="2"/>
              </a:rPr>
              <a:t> 3. </a:t>
            </a:r>
            <a:r>
              <a:rPr lang="en-US" sz="2400" b="1" dirty="0" smtClean="0"/>
              <a:t>The Storm Translation Speed (m/s)</a:t>
            </a:r>
            <a:endParaRPr lang="en-US" sz="2400" b="1" dirty="0"/>
          </a:p>
        </p:txBody>
      </p:sp>
      <p:pic>
        <p:nvPicPr>
          <p:cNvPr id="2051" name="Picture 3" descr="Z:\H3Y2\Soulik07w\analysis\Ut_cou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84" y="3341318"/>
            <a:ext cx="3575050" cy="32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H3Y2\Jelawat18w\analysis\Ut_cou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50" y="3323829"/>
            <a:ext cx="3524250" cy="32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H3Y2\Jelawat18w\analysis\Ut_st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37262"/>
            <a:ext cx="4411663" cy="26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H3Y2\Soulik07w\analysis\Ut_st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727175"/>
            <a:ext cx="4375521" cy="26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450" y="3916663"/>
            <a:ext cx="2205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counts for higher speed compared to the other.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4350" y="1447800"/>
            <a:ext cx="1442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Jelawat</a:t>
            </a:r>
            <a:r>
              <a:rPr lang="en-US" dirty="0" smtClean="0"/>
              <a:t> 18w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Soulik 07w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3113" y="4015839"/>
            <a:ext cx="13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 cases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91666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264467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Wingdings" pitchFamily="2" charset="2"/>
              </a:rPr>
              <a:t> 4. Lower surface enthalpy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1" y="726132"/>
            <a:ext cx="5408550" cy="3238501"/>
            <a:chOff x="228600" y="693535"/>
            <a:chExt cx="6271054" cy="3984896"/>
          </a:xfrm>
        </p:grpSpPr>
        <p:pic>
          <p:nvPicPr>
            <p:cNvPr id="13320" name="Picture 8" descr="Z:\H213\Jelawat18w\analysis\Enthalpy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79708"/>
              <a:ext cx="6271054" cy="1998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9" descr="Z:\H3Y2\Jelawat18w\analysis\Enthalp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93535"/>
              <a:ext cx="6271054" cy="1971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143000" y="37338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Jelawat</a:t>
            </a:r>
            <a:r>
              <a:rPr lang="en-US" sz="2400" b="1" dirty="0" smtClean="0"/>
              <a:t> 18W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218624" y="3583633"/>
            <a:ext cx="5761000" cy="2991954"/>
            <a:chOff x="2743200" y="3712286"/>
            <a:chExt cx="6236424" cy="3203061"/>
          </a:xfrm>
        </p:grpSpPr>
        <p:pic>
          <p:nvPicPr>
            <p:cNvPr id="13324" name="Picture 12" descr="Z:\H3Y2\Soulik07w\analysis\Enthalp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712286"/>
              <a:ext cx="6236424" cy="1605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5" name="Picture 13" descr="Z:\H213\Soulik07w\analysis\Enthalp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17352"/>
              <a:ext cx="6236424" cy="159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334000" y="3352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Soulik 07W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89617" y="1331625"/>
            <a:ext cx="10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HWRF-HYCOM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13351" y="2379594"/>
            <a:ext cx="182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34269" y="4333320"/>
            <a:ext cx="125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HWRF-HYCOM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79339" y="5459916"/>
            <a:ext cx="182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508783"/>
            <a:ext cx="2435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Each panel: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LHT+SHT </a:t>
            </a:r>
            <a:r>
              <a:rPr lang="en-US" dirty="0" smtClean="0">
                <a:solidFill>
                  <a:srgbClr val="C00000"/>
                </a:solidFill>
              </a:rPr>
              <a:t>(left); </a:t>
            </a:r>
            <a:r>
              <a:rPr lang="en-US" b="1" dirty="0" smtClean="0">
                <a:solidFill>
                  <a:srgbClr val="C00000"/>
                </a:solidFill>
              </a:rPr>
              <a:t>LHT </a:t>
            </a:r>
            <a:r>
              <a:rPr lang="en-US" dirty="0" smtClean="0">
                <a:solidFill>
                  <a:srgbClr val="C00000"/>
                </a:solidFill>
              </a:rPr>
              <a:t>(middle); </a:t>
            </a:r>
            <a:r>
              <a:rPr lang="en-US" b="1" dirty="0" smtClean="0">
                <a:solidFill>
                  <a:srgbClr val="C00000"/>
                </a:solidFill>
              </a:rPr>
              <a:t>SHT</a:t>
            </a:r>
            <a:r>
              <a:rPr lang="en-US" dirty="0" smtClean="0">
                <a:solidFill>
                  <a:srgbClr val="C00000"/>
                </a:solidFill>
              </a:rPr>
              <a:t> (right)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 three different cycles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607" y="5229084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Roughly,</a:t>
            </a:r>
          </a:p>
          <a:p>
            <a:r>
              <a:rPr lang="en-US" dirty="0" smtClean="0"/>
              <a:t>LHT+SHT &lt; 300 W/m</a:t>
            </a:r>
            <a:r>
              <a:rPr lang="en-US" sz="1600" baseline="30000" dirty="0" smtClean="0"/>
              <a:t>2</a:t>
            </a:r>
          </a:p>
          <a:p>
            <a:r>
              <a:rPr lang="en-US" dirty="0" smtClean="0"/>
              <a:t>LHT &lt; 200 W/m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SHT &lt; 80 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3490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446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b="1" dirty="0" smtClean="0">
                <a:sym typeface="Wingdings" pitchFamily="2" charset="2"/>
              </a:rPr>
              <a:t>5. HYCOM SST cooler than GFS, but similar to Obs.</a:t>
            </a:r>
            <a:endParaRPr lang="en-US" sz="2400" b="1" dirty="0"/>
          </a:p>
        </p:txBody>
      </p:sp>
      <p:pic>
        <p:nvPicPr>
          <p:cNvPr id="14342" name="Picture 6" descr="Z:\HistDiffSST_jelawat18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" y="726132"/>
            <a:ext cx="7305452" cy="28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Z:\HistDiffSST_soulik07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4" y="3583396"/>
            <a:ext cx="7305452" cy="28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121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Counter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67600" y="2154764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Footprint average, min. and max. SST (R&lt;=150 km)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53336" y="2492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b="1" dirty="0" smtClean="0">
                <a:sym typeface="Wingdings" pitchFamily="2" charset="2"/>
              </a:rPr>
              <a:t>5. ….    but HYCOM SST similar to Obs.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4167" y="625303"/>
            <a:ext cx="895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Comparison against daily TMI &amp; AMSRE OI SST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973089" y="3742032"/>
            <a:ext cx="5866943" cy="2971800"/>
            <a:chOff x="4717105" y="2133135"/>
            <a:chExt cx="4490162" cy="2388837"/>
          </a:xfrm>
        </p:grpSpPr>
        <p:sp>
          <p:nvSpPr>
            <p:cNvPr id="36" name="TextBox 35"/>
            <p:cNvSpPr txBox="1"/>
            <p:nvPr/>
          </p:nvSpPr>
          <p:spPr>
            <a:xfrm>
              <a:off x="4887025" y="2133135"/>
              <a:ext cx="4320242" cy="436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@day 5 </a:t>
              </a:r>
              <a:r>
                <a:rPr lang="en-US" dirty="0" err="1" smtClean="0"/>
                <a:t>Jelawat</a:t>
              </a:r>
              <a:r>
                <a:rPr lang="en-US" dirty="0" smtClean="0"/>
                <a:t> 18W: cycle=2012092200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717105" y="2503816"/>
              <a:ext cx="3930614" cy="2018156"/>
              <a:chOff x="4832386" y="1964925"/>
              <a:chExt cx="3930614" cy="2018156"/>
            </a:xfrm>
          </p:grpSpPr>
          <p:pic>
            <p:nvPicPr>
              <p:cNvPr id="38" name="Picture 10" descr="Z:\H213\Jelawat18w\2012092012\cyc036-2200\atmos\TaylorDiagram_valid_tmi_amsre_sst_20120926_cyc03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2386" y="2000338"/>
                <a:ext cx="1922520" cy="198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1" descr="Z:\H3Y2\Jelawat18w\2012092012\cyc036-2200\atmos\TaylorDiagram_valid_tmi_amsre_sst_20120926_cyc03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378" y="1964925"/>
                <a:ext cx="1908622" cy="1996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324167" y="994635"/>
            <a:ext cx="6629856" cy="2767989"/>
            <a:chOff x="152399" y="1211189"/>
            <a:chExt cx="4379530" cy="2081926"/>
          </a:xfrm>
        </p:grpSpPr>
        <p:grpSp>
          <p:nvGrpSpPr>
            <p:cNvPr id="41" name="Group 40"/>
            <p:cNvGrpSpPr/>
            <p:nvPr/>
          </p:nvGrpSpPr>
          <p:grpSpPr>
            <a:xfrm>
              <a:off x="686572" y="1211189"/>
              <a:ext cx="3845357" cy="2081926"/>
              <a:chOff x="152401" y="838200"/>
              <a:chExt cx="6168608" cy="4066915"/>
            </a:xfrm>
          </p:grpSpPr>
          <p:pic>
            <p:nvPicPr>
              <p:cNvPr id="45" name="Picture 4" descr="D:\meetings\2DValid_tmi_amsresst20120922_rtofs_cyc03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1" y="838200"/>
                <a:ext cx="3101389" cy="4066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5" descr="D:\meetings\2DValid_tmi_amsresst20120926_rtofs_cyc03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823" y="838200"/>
                <a:ext cx="3050186" cy="4066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152399" y="1425569"/>
              <a:ext cx="845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Obs.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399" y="2046837"/>
              <a:ext cx="1066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HYCOM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0268" y="2716045"/>
              <a:ext cx="590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GFS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57540" y="249235"/>
            <a:ext cx="1808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Daily SST for day 1 (left) and day 5 (right):</a:t>
            </a:r>
          </a:p>
          <a:p>
            <a:r>
              <a:rPr lang="en-US" dirty="0" smtClean="0"/>
              <a:t>HYCOM –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Similar cold wake (~26</a:t>
            </a:r>
            <a:r>
              <a:rPr lang="en-US" baseline="30000" dirty="0" smtClean="0"/>
              <a:t>o</a:t>
            </a:r>
            <a:r>
              <a:rPr lang="en-US" dirty="0" smtClean="0"/>
              <a:t>C) at a similar degree of cooling (~3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err="1" smtClean="0"/>
              <a:t>Mesoscale</a:t>
            </a:r>
            <a:r>
              <a:rPr lang="en-US" dirty="0" smtClean="0"/>
              <a:t> variability</a:t>
            </a:r>
          </a:p>
          <a:p>
            <a:r>
              <a:rPr lang="en-US" dirty="0" smtClean="0"/>
              <a:t>GFS –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No change in GFS SST.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NO cold wake and no cooling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Mesoscale</a:t>
            </a:r>
            <a:r>
              <a:rPr lang="en-US" dirty="0" smtClean="0"/>
              <a:t> variability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531" y="3761452"/>
            <a:ext cx="200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Statistics for day 5</a:t>
            </a:r>
            <a:r>
              <a:rPr lang="en-US" dirty="0" smtClean="0"/>
              <a:t>:</a:t>
            </a:r>
          </a:p>
          <a:p>
            <a:r>
              <a:rPr lang="en-US" dirty="0" smtClean="0"/>
              <a:t>HYCOM –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Similar magnitude of mean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Higher correlation coefficient (0.9)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Lower RMSD (0.6) and STD 0.5).</a:t>
            </a:r>
          </a:p>
        </p:txBody>
      </p:sp>
    </p:spTree>
    <p:extLst>
      <p:ext uri="{BB962C8B-B14F-4D97-AF65-F5344CB8AC3E}">
        <p14:creationId xmlns:p14="http://schemas.microsoft.com/office/powerpoint/2010/main" val="9647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53336" y="2492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b="1" dirty="0" smtClean="0">
                <a:sym typeface="Wingdings" pitchFamily="2" charset="2"/>
              </a:rPr>
              <a:t>5. ….    but HYCOM SST similar to Obs.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4167" y="625303"/>
            <a:ext cx="895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Comparison against daily TMI &amp; AMSRE OI SST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6805" y="994636"/>
            <a:ext cx="6296624" cy="2362378"/>
            <a:chOff x="-69035" y="3406938"/>
            <a:chExt cx="4772029" cy="2073281"/>
          </a:xfrm>
        </p:grpSpPr>
        <p:grpSp>
          <p:nvGrpSpPr>
            <p:cNvPr id="6" name="Group 5"/>
            <p:cNvGrpSpPr/>
            <p:nvPr/>
          </p:nvGrpSpPr>
          <p:grpSpPr>
            <a:xfrm>
              <a:off x="536805" y="3406938"/>
              <a:ext cx="4166189" cy="2073281"/>
              <a:chOff x="838200" y="2590800"/>
              <a:chExt cx="6128900" cy="4042289"/>
            </a:xfrm>
          </p:grpSpPr>
          <p:pic>
            <p:nvPicPr>
              <p:cNvPr id="15366" name="Picture 6" descr="D:\meetings\2DValid_tmi_amsresst20130710_rtofs_cyc05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590800"/>
                <a:ext cx="3064816" cy="4030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7" name="Picture 7" descr="D:\meetings\2DValid_tmi_amsresst20130714_rtofs_cyc05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016" y="2590800"/>
                <a:ext cx="3064084" cy="4042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58243" y="4790037"/>
              <a:ext cx="590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GFS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69035" y="4082568"/>
              <a:ext cx="1066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HYCOM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64691" y="3570837"/>
              <a:ext cx="845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Obs.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45040" y="3373916"/>
            <a:ext cx="5472076" cy="2957611"/>
            <a:chOff x="2045040" y="3373916"/>
            <a:chExt cx="5472076" cy="2957611"/>
          </a:xfrm>
        </p:grpSpPr>
        <p:sp>
          <p:nvSpPr>
            <p:cNvPr id="41" name="TextBox 40"/>
            <p:cNvSpPr txBox="1"/>
            <p:nvPr/>
          </p:nvSpPr>
          <p:spPr>
            <a:xfrm>
              <a:off x="2341640" y="3373916"/>
              <a:ext cx="5175476" cy="476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@day5 Soulik 07W: cycle=2013071000</a:t>
              </a:r>
              <a:endParaRPr lang="en-US" dirty="0"/>
            </a:p>
          </p:txBody>
        </p:sp>
        <p:pic>
          <p:nvPicPr>
            <p:cNvPr id="42" name="Picture 8" descr="Z:\H3Y2\Soulik07w\2013070718\cyc054-1000\atmos\TaylorDiagram_valid_tmi_amsre_sst_20130714_cyc05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97" y="3832101"/>
              <a:ext cx="2541685" cy="249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Z:\H213\Soulik07w\2013070718\cyc054-1000\atmos\TaylorDiagram_valid_tmi_amsre_sst_20130714_cyc05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040" y="3877526"/>
              <a:ext cx="2445187" cy="245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6957540" y="249235"/>
            <a:ext cx="21102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Daily SST for day 1 (left) and day 5 (right):</a:t>
            </a:r>
          </a:p>
          <a:p>
            <a:r>
              <a:rPr lang="en-US" dirty="0" smtClean="0"/>
              <a:t>HYCOM –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Similar cold wake (~26</a:t>
            </a:r>
            <a:r>
              <a:rPr lang="en-US" baseline="30000" dirty="0" smtClean="0"/>
              <a:t>o</a:t>
            </a:r>
            <a:r>
              <a:rPr lang="en-US" dirty="0" smtClean="0"/>
              <a:t>C) at a similar degree of cooling (~4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err="1" smtClean="0"/>
              <a:t>Mesoscale</a:t>
            </a:r>
            <a:r>
              <a:rPr lang="en-US" dirty="0" smtClean="0"/>
              <a:t> variability</a:t>
            </a:r>
          </a:p>
          <a:p>
            <a:r>
              <a:rPr lang="en-US" dirty="0" smtClean="0"/>
              <a:t>GFS –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No change in GFS SST.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NO cold wake and no cooling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Mesoscale</a:t>
            </a:r>
            <a:r>
              <a:rPr lang="en-US" dirty="0" smtClean="0"/>
              <a:t> variability</a:t>
            </a:r>
          </a:p>
          <a:p>
            <a:r>
              <a:rPr lang="en-US" dirty="0" smtClean="0"/>
              <a:t>@day 1</a:t>
            </a:r>
          </a:p>
          <a:p>
            <a:r>
              <a:rPr lang="en-US" dirty="0" smtClean="0"/>
              <a:t>HYCOM –  Weaker cooling</a:t>
            </a:r>
          </a:p>
          <a:p>
            <a:r>
              <a:rPr lang="en-US" dirty="0" smtClean="0"/>
              <a:t>GFS – relatively warm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531" y="3505200"/>
            <a:ext cx="2051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Statistics for day 5</a:t>
            </a:r>
            <a:r>
              <a:rPr lang="en-US" dirty="0" smtClean="0"/>
              <a:t>:</a:t>
            </a:r>
          </a:p>
          <a:p>
            <a:r>
              <a:rPr lang="en-US" dirty="0" smtClean="0"/>
              <a:t>HYCOM –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Similar magnitude of mean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Higher correlation coefficient (0.93)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Lower RMSD (0.6) and STD 0.5).</a:t>
            </a:r>
          </a:p>
        </p:txBody>
      </p:sp>
    </p:spTree>
    <p:extLst>
      <p:ext uri="{BB962C8B-B14F-4D97-AF65-F5344CB8AC3E}">
        <p14:creationId xmlns:p14="http://schemas.microsoft.com/office/powerpoint/2010/main" val="17596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9288"/>
              </p:ext>
            </p:extLst>
          </p:nvPr>
        </p:nvGraphicFramePr>
        <p:xfrm>
          <a:off x="5256212" y="1539855"/>
          <a:ext cx="27590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Equation" r:id="rId4" imgW="1129810" imgH="431613" progId="Equation.3">
                  <p:embed/>
                </p:oleObj>
              </mc:Choice>
              <mc:Fallback>
                <p:oleObj name="Equation" r:id="rId4" imgW="11298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1539855"/>
                        <a:ext cx="2759075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1200" y="959258"/>
            <a:ext cx="229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Emanuel (2003)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200" y="2590800"/>
            <a:ext cx="3900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T</a:t>
            </a:r>
            <a:r>
              <a:rPr lang="en-US" sz="14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i="1" dirty="0" smtClean="0">
                <a:solidFill>
                  <a:prstClr val="black"/>
                </a:solidFill>
              </a:rPr>
              <a:t>SST</a:t>
            </a:r>
            <a:r>
              <a:rPr lang="en-US" dirty="0" smtClean="0">
                <a:solidFill>
                  <a:prstClr val="black"/>
                </a:solidFill>
              </a:rPr>
              <a:t>;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T</a:t>
            </a:r>
            <a:r>
              <a:rPr lang="en-US" sz="14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= outflow temperature; 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C</a:t>
            </a:r>
            <a:r>
              <a:rPr lang="en-US" sz="1400" i="1" dirty="0" smtClean="0">
                <a:solidFill>
                  <a:prstClr val="black"/>
                </a:solidFill>
              </a:rPr>
              <a:t>d</a:t>
            </a:r>
            <a:r>
              <a:rPr lang="en-US" dirty="0" smtClean="0">
                <a:solidFill>
                  <a:prstClr val="black"/>
                </a:solidFill>
              </a:rPr>
              <a:t> = drag coefficient;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and </a:t>
            </a:r>
          </a:p>
          <a:p>
            <a:r>
              <a:rPr lang="en-US" i="1" dirty="0" err="1" smtClean="0">
                <a:solidFill>
                  <a:prstClr val="black"/>
                </a:solidFill>
              </a:rPr>
              <a:t>F</a:t>
            </a:r>
            <a:r>
              <a:rPr lang="en-US" sz="1400" i="1" dirty="0" err="1" smtClean="0">
                <a:solidFill>
                  <a:prstClr val="black"/>
                </a:solidFill>
              </a:rPr>
              <a:t>h</a:t>
            </a:r>
            <a:r>
              <a:rPr lang="en-US" sz="1400" i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 (</a:t>
            </a:r>
            <a:r>
              <a:rPr lang="en-US" i="1" dirty="0" smtClean="0">
                <a:solidFill>
                  <a:prstClr val="black"/>
                </a:solidFill>
              </a:rPr>
              <a:t>LHT+SHT</a:t>
            </a:r>
            <a:r>
              <a:rPr lang="en-US" dirty="0" smtClean="0">
                <a:solidFill>
                  <a:prstClr val="black"/>
                </a:solidFill>
              </a:rPr>
              <a:t>) the surface flux of enthalpy.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3700" y="535577"/>
            <a:ext cx="486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Maximum Potential Intensity (MPI)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622" y="4486870"/>
            <a:ext cx="848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T1</a:t>
            </a:r>
            <a:r>
              <a:rPr lang="en-US" dirty="0" smtClean="0"/>
              <a:t>, </a:t>
            </a:r>
            <a:r>
              <a:rPr lang="en-US" i="1" dirty="0" smtClean="0"/>
              <a:t>LHT</a:t>
            </a:r>
            <a:r>
              <a:rPr lang="en-US" dirty="0" smtClean="0"/>
              <a:t>, </a:t>
            </a:r>
            <a:r>
              <a:rPr lang="en-US" i="1" dirty="0" smtClean="0"/>
              <a:t>SHT</a:t>
            </a:r>
            <a:r>
              <a:rPr lang="en-US" dirty="0" smtClean="0"/>
              <a:t>, </a:t>
            </a:r>
            <a:r>
              <a:rPr lang="en-US" i="1" dirty="0" smtClean="0"/>
              <a:t>Cd</a:t>
            </a:r>
            <a:r>
              <a:rPr lang="en-US" dirty="0" smtClean="0"/>
              <a:t> and (</a:t>
            </a:r>
            <a:r>
              <a:rPr lang="en-US" i="1" dirty="0" err="1" smtClean="0"/>
              <a:t>Ch</a:t>
            </a:r>
            <a:r>
              <a:rPr lang="en-US" i="1" dirty="0" smtClean="0"/>
              <a:t>)</a:t>
            </a:r>
            <a:r>
              <a:rPr lang="en-US" dirty="0" smtClean="0"/>
              <a:t> are either explicitly or implicitly related with SST.</a:t>
            </a:r>
          </a:p>
          <a:p>
            <a:r>
              <a:rPr lang="en-US" dirty="0" smtClean="0"/>
              <a:t>Coupling w/ an ocean model results in the SST feedback. A good example is shown.</a:t>
            </a:r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1800" y="5410200"/>
            <a:ext cx="863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Hence, re-considered are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000" i="1" dirty="0" smtClean="0"/>
              <a:t>Sub-grid parameterization in both the atmospheric and oceanic components;</a:t>
            </a:r>
          </a:p>
          <a:p>
            <a:pPr marL="342900" indent="-342900">
              <a:buAutoNum type="arabicPeriod"/>
            </a:pPr>
            <a:r>
              <a:rPr lang="en-US" sz="2000" i="1" dirty="0" smtClean="0"/>
              <a:t>Optimizing air-sea flux parameters to two-way coupling system, e.g. Cd &amp; Ch</a:t>
            </a:r>
            <a:r>
              <a:rPr lang="en-US" sz="2000" i="1" dirty="0"/>
              <a:t>.</a:t>
            </a:r>
            <a:r>
              <a:rPr lang="en-US" sz="2000" i="1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953614"/>
            <a:ext cx="4267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 smtClean="0"/>
              <a:t>(coupled) HWRF-HYCOM  compared to (non-coupled) HWRF: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Smaller storm size on average, and Contracting with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Asymmetric wind pattern.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Slower translation speed (see later)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Lower surface enthalpy (see later)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HYCOM SST cooler than GFS</a:t>
            </a:r>
            <a:r>
              <a:rPr lang="en-US" dirty="0"/>
              <a:t> </a:t>
            </a:r>
            <a:r>
              <a:rPr lang="en-US" dirty="0" smtClean="0"/>
              <a:t>(see later)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Meso</a:t>
            </a:r>
            <a:r>
              <a:rPr lang="en-US" dirty="0" smtClean="0"/>
              <a:t>-scale dominant (see later)</a:t>
            </a:r>
          </a:p>
        </p:txBody>
      </p:sp>
    </p:spTree>
    <p:extLst>
      <p:ext uri="{BB962C8B-B14F-4D97-AF65-F5344CB8AC3E}">
        <p14:creationId xmlns:p14="http://schemas.microsoft.com/office/powerpoint/2010/main" val="3086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740"/>
            <a:ext cx="8229600" cy="125272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Ocean Model Diagnostics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990600"/>
            <a:ext cx="7162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Ocean parameters – SST, MLD, OHC, and Z26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Flux parameters – Heat flux components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Data for comparison – daily TMI+AMSRE OI  (near </a:t>
            </a:r>
            <a:r>
              <a:rPr lang="en-US" sz="2000" dirty="0" err="1"/>
              <a:t>realtime</a:t>
            </a:r>
            <a:r>
              <a:rPr lang="en-US" sz="2000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sz="2000" dirty="0" smtClean="0"/>
              <a:t>Graphics: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smtClean="0"/>
              <a:t>Footprint SST/MLD/Z26.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smtClean="0"/>
              <a:t>SST cooling (=SST-</a:t>
            </a:r>
            <a:r>
              <a:rPr lang="en-US" sz="2000" dirty="0" err="1" smtClean="0"/>
              <a:t>SSTo</a:t>
            </a:r>
            <a:r>
              <a:rPr lang="en-US" sz="2000" dirty="0" smtClean="0"/>
              <a:t>) in near storm area. 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 smtClean="0"/>
              <a:t>SST+surface</a:t>
            </a:r>
            <a:r>
              <a:rPr lang="en-US" sz="2000" dirty="0" smtClean="0"/>
              <a:t> velocity fields.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smtClean="0"/>
              <a:t>T-profiles from each quadrant in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4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40" name="Picture 4" descr="Z:\H3Y2\Soulik07w\2013070718\cyc054-1000\trackSST150km\H3Y2_Soulik07w_SST_Htrack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304799"/>
            <a:ext cx="7037389" cy="45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Z:\H3Y2\Soulik07w\2013070718\cyc054-1000\trackSST150km\H3Y2_Soulik07w_Cooling6hr_HtrackR_matri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4831206"/>
            <a:ext cx="7253288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029200"/>
            <a:ext cx="196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SST cooling at the time of the storm passing </a:t>
            </a:r>
          </a:p>
          <a:p>
            <a:r>
              <a:rPr lang="en-US" dirty="0" smtClean="0"/>
              <a:t>(=SST</a:t>
            </a:r>
            <a:r>
              <a:rPr lang="en-US" baseline="-25000" dirty="0" smtClean="0"/>
              <a:t>storm</a:t>
            </a:r>
            <a:r>
              <a:rPr lang="en-US" dirty="0" smtClean="0"/>
              <a:t> – SST</a:t>
            </a:r>
            <a:r>
              <a:rPr lang="en-US" baseline="-25000" dirty="0" smtClean="0"/>
              <a:t>init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Footprint SST at 12-h intervals w/</a:t>
            </a:r>
          </a:p>
          <a:p>
            <a:r>
              <a:rPr lang="en-US" dirty="0" smtClean="0"/>
              <a:t>areal means.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4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9094"/>
            <a:ext cx="82778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Hurricane Weather Research Forecast model (HWRF) coupled eddy-resolving 3D HYCOM</a:t>
            </a:r>
          </a:p>
          <a:p>
            <a:endParaRPr lang="en-US" b="1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977289" y="6569075"/>
            <a:ext cx="1161826" cy="365125"/>
          </a:xfrm>
        </p:spPr>
        <p:txBody>
          <a:bodyPr/>
          <a:lstStyle/>
          <a:p>
            <a:fld id="{82C84B9E-E475-4437-A5CB-7463D4910F4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6386" name="Picture 2" descr="D:\meetings\HyHWRF-syst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7" y="1371600"/>
            <a:ext cx="7599363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0" y="4013299"/>
            <a:ext cx="45436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	</a:t>
            </a:r>
            <a:r>
              <a:rPr lang="en-US" sz="2400" b="1" u="sng" dirty="0" smtClean="0"/>
              <a:t>HYCOM:</a:t>
            </a:r>
            <a:r>
              <a:rPr lang="en-US" sz="2400" b="1" dirty="0" smtClean="0"/>
              <a:t> </a:t>
            </a:r>
            <a:endParaRPr lang="en-US" sz="2000" b="1" dirty="0" smtClean="0"/>
          </a:p>
          <a:p>
            <a:pPr marL="1257300" lvl="2" indent="-342900">
              <a:buAutoNum type="alphaLcPeriod"/>
            </a:pPr>
            <a:r>
              <a:rPr lang="en-US" sz="2000" b="1" dirty="0" smtClean="0"/>
              <a:t>IC/BC – real-time &amp; data assimilated fields</a:t>
            </a:r>
          </a:p>
          <a:p>
            <a:pPr marL="1257300" lvl="2" indent="-342900">
              <a:buAutoNum type="alphaLcPeriod"/>
            </a:pPr>
            <a:r>
              <a:rPr lang="en-US" sz="2000" dirty="0" smtClean="0"/>
              <a:t>dx/</a:t>
            </a:r>
            <a:r>
              <a:rPr lang="en-US" sz="2000" dirty="0" err="1" smtClean="0"/>
              <a:t>dy</a:t>
            </a:r>
            <a:r>
              <a:rPr lang="en-US" sz="2000" dirty="0" smtClean="0"/>
              <a:t>=9km</a:t>
            </a:r>
            <a:endParaRPr lang="en-US" sz="2000" dirty="0">
              <a:sym typeface="Wingdings" pitchFamily="2" charset="2"/>
            </a:endParaRPr>
          </a:p>
          <a:p>
            <a:pPr marL="1257300" lvl="2" indent="-342900">
              <a:buAutoNum type="alphaLcPeriod"/>
            </a:pPr>
            <a:r>
              <a:rPr lang="en-US" sz="2000" dirty="0" smtClean="0">
                <a:sym typeface="Wingdings" pitchFamily="2" charset="2"/>
              </a:rPr>
              <a:t>32 hybrid layers</a:t>
            </a:r>
          </a:p>
          <a:p>
            <a:pPr marL="1257300" lvl="2" indent="-342900">
              <a:buAutoNum type="alphaLcPeriod"/>
            </a:pPr>
            <a:r>
              <a:rPr lang="en-US" sz="2000" dirty="0" smtClean="0">
                <a:sym typeface="Wingdings" pitchFamily="2" charset="2"/>
              </a:rPr>
              <a:t>Relatively finer resolution of MLD -  </a:t>
            </a:r>
            <a:r>
              <a:rPr lang="en-US" sz="2000" b="1" i="1" dirty="0" smtClean="0">
                <a:sym typeface="Wingdings" pitchFamily="2" charset="2"/>
              </a:rPr>
              <a:t>1 m (top), 4 m </a:t>
            </a:r>
            <a:r>
              <a:rPr lang="en-US" sz="2000" dirty="0" smtClean="0">
                <a:sym typeface="Wingdings" pitchFamily="2" charset="2"/>
              </a:rPr>
              <a:t>(2</a:t>
            </a:r>
            <a:r>
              <a:rPr lang="en-US" sz="2000" baseline="30000" dirty="0" smtClean="0">
                <a:sym typeface="Wingdings" pitchFamily="2" charset="2"/>
              </a:rPr>
              <a:t>nd</a:t>
            </a:r>
            <a:r>
              <a:rPr lang="en-US" sz="2000" dirty="0" smtClean="0">
                <a:sym typeface="Wingdings" pitchFamily="2" charset="2"/>
              </a:rPr>
              <a:t>), …</a:t>
            </a:r>
          </a:p>
          <a:p>
            <a:pPr marL="1257300" lvl="2" indent="-342900">
              <a:buAutoNum type="alphaLcPeriod"/>
            </a:pPr>
            <a:r>
              <a:rPr lang="en-US" sz="2000" b="1" dirty="0" smtClean="0">
                <a:sym typeface="Wingdings" pitchFamily="2" charset="2"/>
              </a:rPr>
              <a:t>KPP mixing</a:t>
            </a:r>
            <a:endParaRPr lang="en-US" sz="2000" b="1" dirty="0" smtClean="0"/>
          </a:p>
        </p:txBody>
      </p:sp>
      <p:pic>
        <p:nvPicPr>
          <p:cNvPr id="16388" name="Picture 4" descr="D:\meetings\OceanModelCompon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362200"/>
            <a:ext cx="33718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 descr="Z:\H3Y2\Soulik07w\2013070718\cyc054-1000\trackSST150km\H3Y2_Soulik07w_SST_HtrackR_matrix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7759"/>
            <a:ext cx="5562600" cy="53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Z:\H3Y2\Soulik07w\2013070718\cyc054-1000\trackSST150km\H3Y2_Soulik07w_diffSST6hr_HtrackR_matri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54" y="5200770"/>
            <a:ext cx="5316538" cy="15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80661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over 6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546" y="706582"/>
            <a:ext cx="2780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Instantaneous footprint SST – before and after the storm passing. </a:t>
            </a:r>
          </a:p>
          <a:p>
            <a:r>
              <a:rPr lang="en-US" dirty="0" smtClean="0"/>
              <a:t>The storm moves diagonally from top-left to lower-right.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7239000" cy="542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0100" y="337066"/>
            <a:ext cx="612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Mixed Layer Depth (MLD) and Currents at MLD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61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0" y="6569075"/>
            <a:ext cx="2133600" cy="365125"/>
          </a:xfrm>
        </p:spPr>
        <p:txBody>
          <a:bodyPr/>
          <a:lstStyle/>
          <a:p>
            <a:fld id="{82C84B9E-E475-4437-A5CB-7463D4910F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8650" y="7620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Typhoon Forecasts for 2012-2013: Track (248 cases) 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751820"/>
            <a:ext cx="79248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" y="1763231"/>
            <a:ext cx="6248400" cy="5019253"/>
            <a:chOff x="457200" y="777220"/>
            <a:chExt cx="6781800" cy="5537433"/>
          </a:xfrm>
        </p:grpSpPr>
        <p:pic>
          <p:nvPicPr>
            <p:cNvPr id="5123" name="Picture 3" descr="Z:\Grads_out\H3Y2\WPAL1213\track_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777220"/>
              <a:ext cx="6781800" cy="553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14400" y="1654145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Error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41445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STD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43434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Along Track Error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4343400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Cross Track Error</a:t>
              </a:r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81800" y="2848902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HWRF-HYCOM (purple)</a:t>
            </a:r>
          </a:p>
          <a:p>
            <a:r>
              <a:rPr lang="en-US" dirty="0" smtClean="0"/>
              <a:t>HWRF (red)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99557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Better skill from 96-h onward, but little difference elsewhere.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33323"/>
            <a:ext cx="8854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2012: </a:t>
            </a:r>
            <a:r>
              <a:rPr lang="en-US" u="sng" dirty="0" err="1" smtClean="0"/>
              <a:t>Guchol</a:t>
            </a:r>
            <a:r>
              <a:rPr lang="en-US" u="sng" dirty="0" smtClean="0"/>
              <a:t> (05w), </a:t>
            </a:r>
            <a:r>
              <a:rPr lang="en-US" u="sng" dirty="0" err="1" smtClean="0"/>
              <a:t>Talim</a:t>
            </a:r>
            <a:r>
              <a:rPr lang="en-US" u="sng" dirty="0" smtClean="0"/>
              <a:t> (06w),</a:t>
            </a:r>
            <a:r>
              <a:rPr lang="en-US" dirty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aola</a:t>
            </a:r>
            <a:r>
              <a:rPr lang="en-US" dirty="0" smtClean="0"/>
              <a:t> </a:t>
            </a:r>
            <a:r>
              <a:rPr lang="en-US" dirty="0" smtClean="0"/>
              <a:t>(10w), </a:t>
            </a:r>
            <a:r>
              <a:rPr lang="en-US" dirty="0" err="1" smtClean="0"/>
              <a:t>Tembin</a:t>
            </a:r>
            <a:r>
              <a:rPr lang="en-US" dirty="0" smtClean="0"/>
              <a:t> (15w), </a:t>
            </a:r>
            <a:r>
              <a:rPr lang="en-US" u="sng" dirty="0" err="1" smtClean="0"/>
              <a:t>Bolaven</a:t>
            </a:r>
            <a:r>
              <a:rPr lang="en-US" u="sng" dirty="0" smtClean="0"/>
              <a:t> (16w), </a:t>
            </a:r>
            <a:r>
              <a:rPr lang="en-US" u="sng" dirty="0" err="1" smtClean="0"/>
              <a:t>Sanba</a:t>
            </a:r>
            <a:r>
              <a:rPr lang="en-US" u="sng" dirty="0" smtClean="0"/>
              <a:t> (17w),</a:t>
            </a:r>
            <a:r>
              <a:rPr lang="en-US" dirty="0" smtClean="0"/>
              <a:t> </a:t>
            </a:r>
            <a:r>
              <a:rPr lang="en-US" u="sng" dirty="0" err="1" smtClean="0"/>
              <a:t>Jelawat</a:t>
            </a:r>
            <a:r>
              <a:rPr lang="en-US" u="sng" dirty="0" smtClean="0"/>
              <a:t> (18w)</a:t>
            </a:r>
          </a:p>
          <a:p>
            <a:r>
              <a:rPr lang="en-US" dirty="0" smtClean="0"/>
              <a:t>2013: </a:t>
            </a:r>
            <a:r>
              <a:rPr lang="en-US" dirty="0" err="1" smtClean="0"/>
              <a:t>Yagi</a:t>
            </a:r>
            <a:r>
              <a:rPr lang="en-US" dirty="0" smtClean="0"/>
              <a:t> (03w), </a:t>
            </a:r>
            <a:r>
              <a:rPr lang="en-US" dirty="0" err="1" smtClean="0"/>
              <a:t>Rumbia</a:t>
            </a:r>
            <a:r>
              <a:rPr lang="en-US" dirty="0" smtClean="0"/>
              <a:t> (06w), </a:t>
            </a:r>
            <a:r>
              <a:rPr lang="en-US" u="sng" dirty="0" smtClean="0"/>
              <a:t>Soulik (07w), </a:t>
            </a:r>
            <a:r>
              <a:rPr lang="en-US" dirty="0" err="1" smtClean="0"/>
              <a:t>Cimaron</a:t>
            </a:r>
            <a:r>
              <a:rPr lang="en-US" dirty="0" smtClean="0"/>
              <a:t> (08w)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7632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Super-Typhoons (underlined) =</a:t>
            </a:r>
          </a:p>
          <a:p>
            <a:r>
              <a:rPr lang="en-US" dirty="0" smtClean="0"/>
              <a:t>4 (2012) + 1 (2013)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0" y="6569075"/>
            <a:ext cx="2133600" cy="365125"/>
          </a:xfrm>
        </p:spPr>
        <p:txBody>
          <a:bodyPr/>
          <a:lstStyle/>
          <a:p>
            <a:fld id="{82C84B9E-E475-4437-A5CB-7463D4910F4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8942" y="228600"/>
            <a:ext cx="838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Typhoon Forecasts for 2012-2013: Intensity (248 cases) 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2293" y="751820"/>
            <a:ext cx="79248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50" name="Picture 6" descr="Z:\Grads_out\H3Y2\WPAL1213\intensity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9032558" cy="49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0746" y="5716905"/>
            <a:ext cx="778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error in </a:t>
            </a:r>
            <a:r>
              <a:rPr lang="en-US" sz="2800" dirty="0" err="1" smtClean="0"/>
              <a:t>V</a:t>
            </a:r>
            <a:r>
              <a:rPr lang="en-US" dirty="0" err="1" smtClean="0"/>
              <a:t>max</a:t>
            </a:r>
            <a:r>
              <a:rPr lang="en-US" dirty="0" smtClean="0"/>
              <a:t> and bias in </a:t>
            </a:r>
            <a:r>
              <a:rPr lang="en-US" sz="2800" dirty="0" err="1" smtClean="0"/>
              <a:t>P</a:t>
            </a:r>
            <a:r>
              <a:rPr lang="en-US" dirty="0" err="1" smtClean="0"/>
              <a:t>min</a:t>
            </a:r>
            <a:r>
              <a:rPr lang="en-US" dirty="0" smtClean="0"/>
              <a:t> are mainly contributed by the 2012 cases.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August 1,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3979" y="1338402"/>
            <a:ext cx="20276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Bias error in </a:t>
            </a:r>
            <a:r>
              <a:rPr lang="en-US" sz="3200" dirty="0" err="1" smtClean="0"/>
              <a:t>V</a:t>
            </a:r>
            <a:r>
              <a:rPr lang="en-US" dirty="0" err="1" smtClean="0"/>
              <a:t>max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04692" y="4694918"/>
            <a:ext cx="169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</a:t>
            </a:r>
            <a:r>
              <a:rPr lang="en-US" sz="1600" dirty="0" err="1" smtClean="0"/>
              <a:t>min</a:t>
            </a:r>
            <a:r>
              <a:rPr lang="en-US" dirty="0" smtClean="0"/>
              <a:t> </a:t>
            </a:r>
            <a:r>
              <a:rPr lang="en-US" sz="2000" dirty="0" smtClean="0"/>
              <a:t>bias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1981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dirty="0" err="1" smtClean="0"/>
              <a:t>max</a:t>
            </a:r>
            <a:r>
              <a:rPr lang="en-US" dirty="0" smtClean="0"/>
              <a:t>  error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63525" y="1702713"/>
            <a:ext cx="155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dirty="0" err="1" smtClean="0"/>
              <a:t>max</a:t>
            </a:r>
            <a:r>
              <a:rPr lang="en-US" dirty="0" smtClean="0"/>
              <a:t>  STD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1738" y="4694919"/>
            <a:ext cx="141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</a:t>
            </a:r>
            <a:r>
              <a:rPr lang="en-US" sz="1600" dirty="0" err="1" smtClean="0"/>
              <a:t>min</a:t>
            </a:r>
            <a:r>
              <a:rPr lang="en-US" dirty="0" smtClean="0"/>
              <a:t> </a:t>
            </a:r>
            <a:r>
              <a:rPr lang="en-US" sz="2000" dirty="0" smtClean="0"/>
              <a:t>error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7600" y="332310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HWRF-HYCOM (purple)</a:t>
            </a:r>
          </a:p>
          <a:p>
            <a:r>
              <a:rPr lang="en-US" dirty="0" smtClean="0"/>
              <a:t>HWRF (red)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97600" y="4395573"/>
            <a:ext cx="2666999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en-US" dirty="0" smtClean="0"/>
              <a:t>More negative bias error in </a:t>
            </a:r>
            <a:r>
              <a:rPr lang="en-US" sz="2800" dirty="0" err="1" smtClean="0"/>
              <a:t>V</a:t>
            </a:r>
            <a:r>
              <a:rPr lang="en-US" dirty="0" err="1" smtClean="0"/>
              <a:t>max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en-US" dirty="0" smtClean="0"/>
              <a:t>Lower </a:t>
            </a:r>
            <a:r>
              <a:rPr lang="en-US" sz="2400" dirty="0" err="1" smtClean="0"/>
              <a:t>P</a:t>
            </a:r>
            <a:r>
              <a:rPr lang="en-US" dirty="0" err="1" smtClean="0"/>
              <a:t>min</a:t>
            </a:r>
            <a:r>
              <a:rPr lang="en-US" dirty="0" smtClean="0"/>
              <a:t> and higher </a:t>
            </a:r>
            <a:r>
              <a:rPr lang="en-US" sz="2400" dirty="0" err="1" smtClean="0"/>
              <a:t>P</a:t>
            </a:r>
            <a:r>
              <a:rPr lang="en-US" dirty="0" err="1" smtClean="0"/>
              <a:t>min</a:t>
            </a:r>
            <a:r>
              <a:rPr lang="en-US" dirty="0" smtClean="0"/>
              <a:t> bias.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0" y="6569075"/>
            <a:ext cx="2133600" cy="365125"/>
          </a:xfrm>
        </p:spPr>
        <p:txBody>
          <a:bodyPr/>
          <a:lstStyle/>
          <a:p>
            <a:fld id="{82C84B9E-E475-4437-A5CB-7463D4910F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0100" y="22860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Typhoon Forecasts for 2012 and 2013: 34-kt Radius 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751820"/>
            <a:ext cx="79248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1531" y="914400"/>
            <a:ext cx="9032558" cy="4916805"/>
            <a:chOff x="31531" y="914400"/>
            <a:chExt cx="9032558" cy="4916805"/>
          </a:xfrm>
        </p:grpSpPr>
        <p:pic>
          <p:nvPicPr>
            <p:cNvPr id="7173" name="Picture 5" descr="Z:\Grads_out\H3Y2\WPAL1213\radius3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1" y="914400"/>
              <a:ext cx="9032558" cy="4916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flipH="1">
              <a:off x="1981200" y="1498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NW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5105400" y="146633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6477000" y="1498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SW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1828800" y="406926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72200" y="37338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Smaller 34-kt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especially later forecast hours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34-kt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decreases with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Asymmetric: Smaller on the SW quadrant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399913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0" y="6569075"/>
            <a:ext cx="2133600" cy="365125"/>
          </a:xfrm>
        </p:spPr>
        <p:txBody>
          <a:bodyPr/>
          <a:lstStyle/>
          <a:p>
            <a:fld id="{82C84B9E-E475-4437-A5CB-7463D4910F4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0100" y="22860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Typhoon Forecasts for 2012 and 2013: 50-kt Radius 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751820"/>
            <a:ext cx="79248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19" name="Picture 3" descr="Z:\Grads_out\H3Y2\WPAL1213\radius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255"/>
            <a:ext cx="9032558" cy="49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1991474" y="168326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5029200" y="1651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6728178" y="18679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752600" y="41801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0044" y="38862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50-kt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decreases in time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Rapid decrease &lt; 12-h.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 more contracting outer radius.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Asymmetric: Smaller on the NW/SW quadrants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16279" y="418741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63886" y="5810992"/>
            <a:ext cx="270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Verification of 65-kt </a:t>
            </a:r>
            <a:r>
              <a:rPr lang="en-US" dirty="0" err="1" smtClean="0"/>
              <a:t>Ri</a:t>
            </a:r>
            <a:r>
              <a:rPr lang="en-US" dirty="0" smtClean="0"/>
              <a:t> is similar to  50-kt 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3400" y="22860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Typhoon Forecasts for 2012: Intensity (184 cases) </a:t>
            </a:r>
            <a:endParaRPr lang="en-US" sz="28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66750" y="767916"/>
            <a:ext cx="79248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1442" y="820528"/>
            <a:ext cx="9032558" cy="4916805"/>
            <a:chOff x="111442" y="820528"/>
            <a:chExt cx="9032558" cy="4916805"/>
          </a:xfrm>
        </p:grpSpPr>
        <p:grpSp>
          <p:nvGrpSpPr>
            <p:cNvPr id="5" name="Group 4"/>
            <p:cNvGrpSpPr/>
            <p:nvPr/>
          </p:nvGrpSpPr>
          <p:grpSpPr>
            <a:xfrm>
              <a:off x="111442" y="820528"/>
              <a:ext cx="9032558" cy="4916805"/>
              <a:chOff x="111442" y="820528"/>
              <a:chExt cx="9032558" cy="4916805"/>
            </a:xfrm>
          </p:grpSpPr>
          <p:pic>
            <p:nvPicPr>
              <p:cNvPr id="10242" name="Picture 2" descr="Z:\Grads_out\H3Y2\WPAL2012\intensity_all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42" y="820528"/>
                <a:ext cx="9032558" cy="491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301139" y="4825484"/>
                <a:ext cx="14138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/>
                  <a:t>P</a:t>
                </a:r>
                <a:r>
                  <a:rPr lang="en-US" sz="1600" dirty="0" err="1" smtClean="0"/>
                  <a:t>min</a:t>
                </a:r>
                <a:r>
                  <a:rPr lang="en-US" dirty="0" smtClean="0"/>
                  <a:t> </a:t>
                </a:r>
                <a:r>
                  <a:rPr lang="en-US" sz="2000" dirty="0" smtClean="0"/>
                  <a:t>bias</a:t>
                </a:r>
                <a:endParaRPr lang="en-US" sz="20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63525" y="1702713"/>
              <a:ext cx="1551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V</a:t>
              </a:r>
              <a:r>
                <a:rPr lang="en-US" dirty="0" err="1" smtClean="0"/>
                <a:t>max</a:t>
              </a:r>
              <a:r>
                <a:rPr lang="en-US" dirty="0" smtClean="0"/>
                <a:t>  STD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5400" y="2128657"/>
              <a:ext cx="1551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V</a:t>
              </a:r>
              <a:r>
                <a:rPr lang="en-US" dirty="0" err="1" smtClean="0"/>
                <a:t>max</a:t>
              </a:r>
              <a:r>
                <a:rPr lang="en-US" dirty="0" smtClean="0"/>
                <a:t>  error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56400" y="154388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Bias error in </a:t>
              </a:r>
              <a:r>
                <a:rPr lang="en-US" sz="3200" dirty="0" err="1" smtClean="0"/>
                <a:t>V</a:t>
              </a:r>
              <a:r>
                <a:rPr lang="en-US" dirty="0" err="1" smtClean="0"/>
                <a:t>max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1738" y="4694919"/>
              <a:ext cx="1413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P</a:t>
              </a:r>
              <a:r>
                <a:rPr lang="en-US" sz="1600" dirty="0" err="1" smtClean="0"/>
                <a:t>min</a:t>
              </a:r>
              <a:r>
                <a:rPr lang="en-US" dirty="0" smtClean="0"/>
                <a:t> </a:t>
              </a:r>
              <a:r>
                <a:rPr lang="en-US" sz="2000" dirty="0" smtClean="0"/>
                <a:t>error</a:t>
              </a:r>
              <a:endParaRPr lang="en-US" sz="2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28644" y="3276600"/>
            <a:ext cx="2915356" cy="1274094"/>
            <a:chOff x="6228644" y="3733800"/>
            <a:chExt cx="2915356" cy="1274094"/>
          </a:xfrm>
        </p:grpSpPr>
        <p:sp>
          <p:nvSpPr>
            <p:cNvPr id="2" name="TextBox 1"/>
            <p:cNvSpPr txBox="1"/>
            <p:nvPr/>
          </p:nvSpPr>
          <p:spPr>
            <a:xfrm>
              <a:off x="6228644" y="4084564"/>
              <a:ext cx="29153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STD is almost identical;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Positive error and more negative bias error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48400" y="3733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V</a:t>
              </a:r>
              <a:r>
                <a:rPr lang="en-US" dirty="0" err="1" smtClean="0"/>
                <a:t>max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48400" y="4694919"/>
            <a:ext cx="2915356" cy="1828092"/>
            <a:chOff x="6228644" y="3733800"/>
            <a:chExt cx="2915356" cy="1828092"/>
          </a:xfrm>
        </p:grpSpPr>
        <p:sp>
          <p:nvSpPr>
            <p:cNvPr id="18" name="TextBox 17"/>
            <p:cNvSpPr txBox="1"/>
            <p:nvPr/>
          </p:nvSpPr>
          <p:spPr>
            <a:xfrm>
              <a:off x="6228644" y="4084564"/>
              <a:ext cx="291535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Smaller error for forecast hours 12-60;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Error changes at 24-h from negative to positive.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8400" y="3733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dirty="0" err="1" smtClean="0"/>
                <a:t>min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9600" y="254876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Typhoon Forecasts for 2013: Intensity (64 cases) </a:t>
            </a:r>
            <a:endParaRPr lang="en-US" sz="28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72814" y="751820"/>
            <a:ext cx="79248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266" name="Picture 2" descr="Z:\Grads_out\H3Y2\WPAL2013\intensity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79195"/>
            <a:ext cx="9032558" cy="49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4B9E-E475-4437-A5CB-7463D4910F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168881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dirty="0" err="1" smtClean="0"/>
              <a:t>max</a:t>
            </a:r>
            <a:r>
              <a:rPr lang="en-US" dirty="0" smtClean="0"/>
              <a:t>  error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30479" y="197555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dirty="0" err="1" smtClean="0"/>
              <a:t>max</a:t>
            </a:r>
            <a:r>
              <a:rPr lang="en-US" dirty="0" smtClean="0"/>
              <a:t>  </a:t>
            </a:r>
            <a:r>
              <a:rPr lang="en-US" dirty="0" err="1" smtClean="0"/>
              <a:t>std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67878" y="2667000"/>
            <a:ext cx="224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error in </a:t>
            </a:r>
            <a:r>
              <a:rPr lang="en-US" sz="3200" dirty="0" err="1"/>
              <a:t>V</a:t>
            </a:r>
            <a:r>
              <a:rPr lang="en-US" dirty="0" err="1"/>
              <a:t>max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807" y="4445285"/>
            <a:ext cx="141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</a:t>
            </a:r>
            <a:r>
              <a:rPr lang="en-US" sz="1600" dirty="0" err="1" smtClean="0"/>
              <a:t>min</a:t>
            </a:r>
            <a:r>
              <a:rPr lang="en-US" dirty="0" smtClean="0"/>
              <a:t> </a:t>
            </a:r>
            <a:r>
              <a:rPr lang="en-US" sz="2000" dirty="0" smtClean="0"/>
              <a:t>error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4276104"/>
            <a:ext cx="141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</a:t>
            </a:r>
            <a:r>
              <a:rPr lang="en-US" sz="1600" dirty="0" err="1" smtClean="0"/>
              <a:t>min</a:t>
            </a:r>
            <a:r>
              <a:rPr lang="en-US" dirty="0" smtClean="0"/>
              <a:t> </a:t>
            </a:r>
            <a:r>
              <a:rPr lang="en-US" sz="2000" dirty="0" smtClean="0"/>
              <a:t>bias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4122119"/>
            <a:ext cx="2707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forecast skill.</a:t>
            </a:r>
          </a:p>
          <a:p>
            <a:endParaRPr lang="en-US" dirty="0" smtClean="0"/>
          </a:p>
          <a:p>
            <a:r>
              <a:rPr lang="en-US" dirty="0" smtClean="0"/>
              <a:t>Is this because # of cases is smaller, the storms are weak, or their track would be matter?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36630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</a:t>
            </a:r>
            <a:r>
              <a:rPr lang="en-US" dirty="0" err="1" smtClean="0"/>
              <a:t>max</a:t>
            </a:r>
            <a:r>
              <a:rPr lang="en-US" dirty="0" smtClean="0"/>
              <a:t> and </a:t>
            </a:r>
            <a:r>
              <a:rPr lang="en-US" sz="2400" dirty="0" err="1" smtClean="0"/>
              <a:t>P</a:t>
            </a:r>
            <a:r>
              <a:rPr lang="en-US" dirty="0" err="1" smtClean="0"/>
              <a:t>min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0" y="6569075"/>
            <a:ext cx="2133600" cy="365125"/>
          </a:xfrm>
        </p:spPr>
        <p:txBody>
          <a:bodyPr/>
          <a:lstStyle/>
          <a:p>
            <a:fld id="{82C84B9E-E475-4437-A5CB-7463D4910F4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69598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Analysis of the 2012-2013 Typhoon Forecasts 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219200"/>
            <a:ext cx="79248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33296" y="1600200"/>
            <a:ext cx="67790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(coupled) </a:t>
            </a:r>
            <a:r>
              <a:rPr lang="en-US" dirty="0"/>
              <a:t>HWRF-HYCOM </a:t>
            </a:r>
            <a:r>
              <a:rPr lang="en-US" dirty="0" smtClean="0"/>
              <a:t> compared to (non-coupled) HWRF:</a:t>
            </a:r>
          </a:p>
          <a:p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Smaller storm size on average, and Contracting with time.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Asymmetric wind pattern.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Slower translation speed (see later)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Lower surface enthalpy (see later)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HYCOM SST cooler than GFS</a:t>
            </a:r>
            <a:r>
              <a:rPr lang="en-US" dirty="0"/>
              <a:t> </a:t>
            </a:r>
            <a:r>
              <a:rPr lang="en-US" dirty="0" smtClean="0"/>
              <a:t>(see later)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Meso</a:t>
            </a:r>
            <a:r>
              <a:rPr lang="en-US" dirty="0" smtClean="0"/>
              <a:t>-scale dominant (see later)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5029200"/>
            <a:ext cx="586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Next Slides</a:t>
            </a:r>
          </a:p>
          <a:p>
            <a:r>
              <a:rPr lang="en-US" dirty="0" smtClean="0"/>
              <a:t>Analysis  – </a:t>
            </a:r>
            <a:r>
              <a:rPr lang="en-US" dirty="0" err="1" smtClean="0"/>
              <a:t>Jelawat</a:t>
            </a:r>
            <a:r>
              <a:rPr lang="en-US" dirty="0" smtClean="0"/>
              <a:t> (18W) and Soulik (07W).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D5F0FE"/>
      </a:accent1>
      <a:accent2>
        <a:srgbClr val="9BD5F9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DEE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38352</TotalTime>
  <Words>1302</Words>
  <Application>Microsoft Office PowerPoint</Application>
  <PresentationFormat>On-screen Show (4:3)</PresentationFormat>
  <Paragraphs>270</Paragraphs>
  <Slides>21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Waveform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Ocean Model Diagnostics</vt:lpstr>
      <vt:lpstr>PowerPoint Presentation</vt:lpstr>
      <vt:lpstr>PowerPoint Presentation</vt:lpstr>
      <vt:lpstr>PowerPoint Presentation</vt:lpstr>
    </vt:vector>
  </TitlesOfParts>
  <Company>DOC/NOAA/NWS/NCEP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hyun.sook.kim</dc:creator>
  <cp:lastModifiedBy>Hyun-Sook Kim</cp:lastModifiedBy>
  <cp:revision>1587</cp:revision>
  <cp:lastPrinted>2013-08-01T13:39:40Z</cp:lastPrinted>
  <dcterms:created xsi:type="dcterms:W3CDTF">2012-12-03T16:22:52Z</dcterms:created>
  <dcterms:modified xsi:type="dcterms:W3CDTF">2013-08-01T15:02:56Z</dcterms:modified>
</cp:coreProperties>
</file>