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89FA534-F3B1-4413-815A-50060CDF2BA4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13DEDE6-F8A5-4F2E-A2A4-27B29E01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EDE6-F8A5-4F2E-A2A4-27B29E0195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6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EDE6-F8A5-4F2E-A2A4-27B29E0195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9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8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5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9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8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9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3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7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9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F390-5D15-40C7-86B8-C3DCE7C25456}" type="datetimeFigureOut">
              <a:rPr lang="en-US" smtClean="0"/>
              <a:t>8/9/2012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425D-3CDB-4879-9387-A0807D28D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49726"/>
            <a:ext cx="9448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4472226"/>
            <a:ext cx="891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HFIP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Diagnostic Workshop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1816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World Weather Building</a:t>
            </a:r>
          </a:p>
          <a:p>
            <a:r>
              <a:rPr lang="en-US" sz="33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August 9</a:t>
            </a:r>
            <a:r>
              <a:rPr lang="en-US" sz="3300" b="1" baseline="30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3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2012</a:t>
            </a:r>
            <a:endParaRPr lang="en-US" sz="33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76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CRITICAL ROLE MOISTURE MAY HAVE PLAYED IN THE INTENSITY PREDICTION OF HURRICANE ERNESTO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 HUMIDITY CROSS-SECTION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5" b="6234"/>
          <a:stretch/>
        </p:blipFill>
        <p:spPr>
          <a:xfrm>
            <a:off x="381000" y="5923156"/>
            <a:ext cx="8572500" cy="93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5"/>
          <a:stretch/>
        </p:blipFill>
        <p:spPr>
          <a:xfrm>
            <a:off x="285750" y="1295400"/>
            <a:ext cx="8572500" cy="32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t="6486" r="73856" b="76180"/>
          <a:stretch/>
        </p:blipFill>
        <p:spPr>
          <a:xfrm>
            <a:off x="57692" y="2590800"/>
            <a:ext cx="4209508" cy="2495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24788" r="74747" b="57887"/>
          <a:stretch/>
        </p:blipFill>
        <p:spPr>
          <a:xfrm>
            <a:off x="5410200" y="1676400"/>
            <a:ext cx="3657600" cy="2153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24959" r="51040" b="58071"/>
          <a:stretch/>
        </p:blipFill>
        <p:spPr>
          <a:xfrm>
            <a:off x="5486400" y="3993432"/>
            <a:ext cx="3657600" cy="210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2133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CONTROL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0646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10%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MOISTURE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INCREASE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4655403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10% 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MOISTURE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DECREASE</a:t>
            </a: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486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Dry air to the west of the storm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9600" y="4953000"/>
            <a:ext cx="76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 HUMIDITY CROSS-SECTION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5"/>
          <a:stretch/>
        </p:blipFill>
        <p:spPr>
          <a:xfrm>
            <a:off x="285750" y="1295400"/>
            <a:ext cx="8572500" cy="32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5" b="6234"/>
          <a:stretch/>
        </p:blipFill>
        <p:spPr>
          <a:xfrm>
            <a:off x="381000" y="5923156"/>
            <a:ext cx="8572500" cy="93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6505" r="73675" b="76421"/>
          <a:stretch/>
        </p:blipFill>
        <p:spPr>
          <a:xfrm>
            <a:off x="167268" y="2347331"/>
            <a:ext cx="3947532" cy="2300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182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CONTROL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24878" r="74895" b="57724"/>
          <a:stretch/>
        </p:blipFill>
        <p:spPr>
          <a:xfrm>
            <a:off x="5638801" y="1654979"/>
            <a:ext cx="3436202" cy="2155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25218" r="51048" b="58147"/>
          <a:stretch/>
        </p:blipFill>
        <p:spPr>
          <a:xfrm>
            <a:off x="5581850" y="3962400"/>
            <a:ext cx="3562150" cy="2069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00" y="2064603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10% 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MOISTURE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INCREASE</a:t>
            </a: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495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10%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MOISTURE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39129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OF ALL THE VARIABLES PERTURBED IN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GFDL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ENSEMBLE, THE INNER CORE MOISTURE BY FAR HAD THE GREATEST IMPACT ON THE INTENSIFICATION OF ERNESTO.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RESULTS DEMONSTRATE THE CRITICAL ROLE CORRECT MOISTURE INITIALIZATION MAY PLAY IN ACCURATE STORM INTENSITY PREDICTION.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RESULTS SUGGESTS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HFIP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MODEL DIAGNOSTICS NEED TO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PAY MORE ATTENTION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MOISTURE ANALYSIS PARTICULARLY  IN THE STORM REGION.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GFDL ENSEMBLE MAY HELP IDENTIFY SOME OF THE OTHER KEY PARAMETERS THAT SHOULD BE EMPHASIZED IN MODEL DIAGNOSTICS TO IMPROVE MODEL INTENSITY PREDICTION.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9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452807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Throughout its lifetime Hurricane  Ernesto intensity forecasts posed a huge challenge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11" y="152400"/>
            <a:ext cx="8534400" cy="163036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Statistical Models predicted Ernesto would intensity into a major hurricane while the operational dynamical model guidance usually  predicted much less development 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6039" r="2710" b="17481"/>
          <a:stretch/>
        </p:blipFill>
        <p:spPr>
          <a:xfrm>
            <a:off x="76200" y="2915527"/>
            <a:ext cx="4363655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15774" r="2165" b="17723"/>
          <a:stretch/>
        </p:blipFill>
        <p:spPr>
          <a:xfrm>
            <a:off x="4439855" y="2895600"/>
            <a:ext cx="4627945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981200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Hurricane Ernesto Maximum Surface winds (knots)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514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UTC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August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526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UTC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4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August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276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LGEM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LGEM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050268"/>
            <a:ext cx="1447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 SHIPS</a:t>
            </a:r>
            <a:endParaRPr lang="en-US" sz="17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684657"/>
            <a:ext cx="1447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 SHIPS</a:t>
            </a:r>
            <a:endParaRPr lang="en-US" sz="17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791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HWRF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791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HWRF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2362" y="449580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OFFICIAL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1054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GFDL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4538246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GFDL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067800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High resolution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HFIP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regional models showed large variability in intensification as well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1" y="1905000"/>
            <a:ext cx="4513291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09" y="1905000"/>
            <a:ext cx="4513291" cy="48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152400"/>
            <a:ext cx="8763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GFDL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ensemble membership for 2012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1534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16-member ensemble:  15 perturbed members + control </a:t>
            </a:r>
            <a:r>
              <a:rPr lang="en-US" sz="2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fcst</a:t>
            </a:r>
            <a:endParaRPr lang="en-US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P00:  Control forecast (2012 operational GFDL using GFS)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P01:  </a:t>
            </a:r>
            <a:r>
              <a:rPr lang="en-US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Unbogussed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forecast</a:t>
            </a:r>
          </a:p>
          <a:p>
            <a:pPr lvl="1"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P02:  </a:t>
            </a:r>
            <a:r>
              <a:rPr lang="en-US" sz="19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Vmax</a:t>
            </a:r>
            <a:r>
              <a:rPr lang="en-US" sz="19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+10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%, 34R (+25%), 50R (+40%), ROCI (+25%)</a:t>
            </a:r>
            <a:endParaRPr lang="en-US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P03:  </a:t>
            </a:r>
            <a:r>
              <a:rPr lang="en-US" sz="1900" dirty="0" smtClean="0">
                <a:solidFill>
                  <a:srgbClr val="FFB5AF"/>
                </a:solidFill>
                <a:latin typeface="Arial" pitchFamily="34" charset="0"/>
                <a:cs typeface="Arial" pitchFamily="34" charset="0"/>
              </a:rPr>
              <a:t>Decrease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Vmax</a:t>
            </a:r>
            <a:r>
              <a:rPr lang="en-US" sz="19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-10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%, 34R (-25%), 50R (-40%), ROCI (-25%)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P04:  </a:t>
            </a: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core moisture by a max of 10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P05:  </a:t>
            </a:r>
            <a:r>
              <a:rPr lang="en-US" sz="2200" dirty="0" smtClean="0">
                <a:solidFill>
                  <a:srgbClr val="FFB5AF"/>
                </a:solidFill>
                <a:latin typeface="Arial" pitchFamily="34" charset="0"/>
                <a:cs typeface="Arial" pitchFamily="34" charset="0"/>
              </a:rPr>
              <a:t>Decrease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moisture by a max of 10% 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P06:  </a:t>
            </a:r>
            <a:r>
              <a:rPr lang="en-US" sz="19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near-storm SSTs by a max of 1</a:t>
            </a:r>
            <a:r>
              <a:rPr lang="en-US" sz="19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P07:  </a:t>
            </a:r>
            <a:r>
              <a:rPr lang="en-US" sz="1900" dirty="0" smtClean="0">
                <a:solidFill>
                  <a:srgbClr val="FFB5AF"/>
                </a:solidFill>
                <a:latin typeface="Arial" pitchFamily="34" charset="0"/>
                <a:cs typeface="Arial" pitchFamily="34" charset="0"/>
              </a:rPr>
              <a:t>Decrease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near-storm SSTs by a max of 2</a:t>
            </a:r>
            <a:r>
              <a:rPr lang="en-US" sz="19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</a:t>
            </a:r>
          </a:p>
          <a:p>
            <a:pPr lvl="1"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P08: 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forecast (2012 operational GFDL using 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NCEP GEFS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P09: 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Unbogussed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forecast</a:t>
            </a:r>
          </a:p>
          <a:p>
            <a:pPr lvl="1"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P10:  </a:t>
            </a:r>
            <a:r>
              <a:rPr lang="en-US" sz="19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Vmax</a:t>
            </a:r>
            <a:r>
              <a:rPr lang="en-US" sz="19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+10%, 34R (+25%), 50R (+40%), ROCI (+25%)</a:t>
            </a:r>
          </a:p>
          <a:p>
            <a:pPr lvl="1"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P11:  </a:t>
            </a:r>
            <a:r>
              <a:rPr lang="en-US" sz="1900" dirty="0">
                <a:solidFill>
                  <a:srgbClr val="FFB5AF"/>
                </a:solidFill>
                <a:latin typeface="Arial" pitchFamily="34" charset="0"/>
                <a:cs typeface="Arial" pitchFamily="34" charset="0"/>
              </a:rPr>
              <a:t>Decrease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Vmax</a:t>
            </a:r>
            <a:r>
              <a:rPr lang="en-US" sz="19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-10%, 34R (-25%), 50R (-40%), ROCI (-25%)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P12: 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moisture by a max of 10% 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P13:  </a:t>
            </a:r>
            <a:r>
              <a:rPr lang="en-US" sz="2200" dirty="0">
                <a:solidFill>
                  <a:srgbClr val="FFB5AF"/>
                </a:solidFill>
                <a:latin typeface="Arial" pitchFamily="34" charset="0"/>
                <a:cs typeface="Arial" pitchFamily="34" charset="0"/>
              </a:rPr>
              <a:t>Decrease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moisture by a max of 10% </a:t>
            </a:r>
          </a:p>
          <a:p>
            <a:pPr lvl="1"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P14:  </a:t>
            </a:r>
            <a:r>
              <a:rPr lang="en-US" sz="19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near-storm SSTs by a max of 1</a:t>
            </a:r>
            <a:r>
              <a:rPr lang="en-US" sz="19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</a:t>
            </a:r>
          </a:p>
          <a:p>
            <a:pPr lvl="1">
              <a:defRPr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P15:  </a:t>
            </a:r>
            <a:r>
              <a:rPr lang="en-US" sz="1900" dirty="0">
                <a:solidFill>
                  <a:srgbClr val="FFB5AF"/>
                </a:solidFill>
                <a:latin typeface="Arial" pitchFamily="34" charset="0"/>
                <a:cs typeface="Arial" pitchFamily="34" charset="0"/>
              </a:rPr>
              <a:t>Decrease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near-storm SSTs by a max of 2</a:t>
            </a:r>
            <a:r>
              <a:rPr lang="en-US" sz="19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92D050"/>
              </a:solidFill>
            </a:endParaRPr>
          </a:p>
          <a:p>
            <a:pPr lvl="1" eaLnBrk="1" hangingPunct="1">
              <a:buFont typeface="Wingdings" pitchFamily="2" charset="2"/>
              <a:buChar char="ü"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2" charset="2"/>
              <a:buChar char="ü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04800" y="990600"/>
            <a:ext cx="8458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221" name="Left Brace 4"/>
          <p:cNvSpPr>
            <a:spLocks/>
          </p:cNvSpPr>
          <p:nvPr/>
        </p:nvSpPr>
        <p:spPr bwMode="auto">
          <a:xfrm>
            <a:off x="955675" y="1752600"/>
            <a:ext cx="457200" cy="2285998"/>
          </a:xfrm>
          <a:prstGeom prst="leftBrace">
            <a:avLst>
              <a:gd name="adj1" fmla="val 8333"/>
              <a:gd name="adj2" fmla="val 50000"/>
            </a:avLst>
          </a:prstGeom>
          <a:noFill/>
          <a:ln w="44450" algn="ctr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 rot="-5400000">
            <a:off x="-78388" y="2465532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GFS-based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Members</a:t>
            </a:r>
          </a:p>
        </p:txBody>
      </p:sp>
      <p:sp>
        <p:nvSpPr>
          <p:cNvPr id="11" name="Left Brace 4"/>
          <p:cNvSpPr>
            <a:spLocks/>
          </p:cNvSpPr>
          <p:nvPr/>
        </p:nvSpPr>
        <p:spPr bwMode="auto">
          <a:xfrm>
            <a:off x="955431" y="4191000"/>
            <a:ext cx="457200" cy="2286000"/>
          </a:xfrm>
          <a:prstGeom prst="leftBrace">
            <a:avLst>
              <a:gd name="adj1" fmla="val 8333"/>
              <a:gd name="adj2" fmla="val 50000"/>
            </a:avLst>
          </a:prstGeom>
          <a:noFill/>
          <a:ln w="44450" algn="ctr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 rot="-5400000">
            <a:off x="-681337" y="4796135"/>
            <a:ext cx="24384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NCEP Ensemble-based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8638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06" y="152400"/>
            <a:ext cx="8696094" cy="1519534"/>
          </a:xfrm>
        </p:spPr>
        <p:txBody>
          <a:bodyPr>
            <a:no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Retro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Runs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from last season demonstrated Track and Intensity Forecast Sensitivity to Initial Moisture Field Perturbation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1709" r="12473" b="2565"/>
          <a:stretch/>
        </p:blipFill>
        <p:spPr>
          <a:xfrm>
            <a:off x="4800600" y="2362200"/>
            <a:ext cx="4038600" cy="4360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1880" r="7847" b="2308"/>
          <a:stretch/>
        </p:blipFill>
        <p:spPr>
          <a:xfrm>
            <a:off x="215837" y="2362200"/>
            <a:ext cx="4356163" cy="4344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752600"/>
            <a:ext cx="432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Ophelia: 2011092206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5915" y="1748135"/>
            <a:ext cx="432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Philippe: 2011092406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3336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 moisture increase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191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 moisture  </a:t>
            </a:r>
          </a:p>
          <a:p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decrease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495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 moisture  </a:t>
            </a:r>
          </a:p>
          <a:p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decrease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57579" b="5472"/>
          <a:stretch/>
        </p:blipFill>
        <p:spPr>
          <a:xfrm>
            <a:off x="0" y="2829441"/>
            <a:ext cx="8935909" cy="3915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8694" b="92520"/>
          <a:stretch/>
        </p:blipFill>
        <p:spPr>
          <a:xfrm>
            <a:off x="533400" y="1981200"/>
            <a:ext cx="8088854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51985"/>
            <a:ext cx="899160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GFDL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ENSEMBLE PRODUCT ALSO SHOWED HUGE SPREAD IN INTENSITY.</a:t>
            </a:r>
          </a:p>
          <a:p>
            <a:r>
              <a:rPr lang="en-US" sz="1550" b="1" dirty="0" smtClean="0">
                <a:latin typeface="Arial" pitchFamily="34" charset="0"/>
                <a:cs typeface="Arial" pitchFamily="34" charset="0"/>
              </a:rPr>
              <a:t>LARGEST IMPACT WAS WITH </a:t>
            </a:r>
            <a:r>
              <a:rPr lang="en-US" sz="155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INCREASE </a:t>
            </a:r>
            <a:r>
              <a:rPr lang="en-US" sz="155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55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DECREASE</a:t>
            </a:r>
            <a:r>
              <a:rPr lang="en-US" sz="1550" b="1" dirty="0" smtClean="0">
                <a:latin typeface="Arial" pitchFamily="34" charset="0"/>
                <a:cs typeface="Arial" pitchFamily="34" charset="0"/>
              </a:rPr>
              <a:t> OF INNER-CORE MOISTURE BY 10%    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(PERTURBATION MAXIMUM AT STORM CENTER)</a:t>
            </a:r>
          </a:p>
          <a:p>
            <a:r>
              <a:rPr lang="en-US" sz="1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IMPACT OF MOISTURE </a:t>
            </a:r>
            <a:r>
              <a:rPr lang="en-US" sz="1600" b="1" i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MORE IMPORTANT  </a:t>
            </a:r>
            <a:r>
              <a:rPr lang="en-US" sz="1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THEN  +1 degree C SST INCREASE </a:t>
            </a:r>
            <a:endParaRPr lang="en-US" sz="16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581400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+10% MOISTURE</a:t>
            </a:r>
            <a:endParaRPr lang="en-US" sz="19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5410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-10% MOISTURE</a:t>
            </a:r>
            <a:endParaRPr 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46482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CONTROL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SST</a:t>
            </a: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278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SST</a:t>
            </a: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57723" b="2113"/>
          <a:stretch/>
        </p:blipFill>
        <p:spPr>
          <a:xfrm>
            <a:off x="72020" y="2590800"/>
            <a:ext cx="8935944" cy="4122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r="8369" b="91951"/>
          <a:stretch/>
        </p:blipFill>
        <p:spPr>
          <a:xfrm>
            <a:off x="96976" y="1905000"/>
            <a:ext cx="9047024" cy="68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3590092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+10% MOISTURE</a:t>
            </a:r>
            <a:endParaRPr lang="en-US" sz="19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87084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-10% MOISTURE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51985"/>
            <a:ext cx="899160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GFDL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ENSEMBLE PRODUCT ALSO SHOWED HUGE SPREAD IN INTENSITY.</a:t>
            </a:r>
          </a:p>
          <a:p>
            <a:r>
              <a:rPr lang="en-US" sz="1550" b="1" dirty="0" smtClean="0">
                <a:latin typeface="Arial" pitchFamily="34" charset="0"/>
                <a:cs typeface="Arial" pitchFamily="34" charset="0"/>
              </a:rPr>
              <a:t>LARGEST IMPACT WAS WITH </a:t>
            </a:r>
            <a:r>
              <a:rPr lang="en-US" sz="155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INCREASE </a:t>
            </a:r>
            <a:r>
              <a:rPr lang="en-US" sz="155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55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DECREASE</a:t>
            </a:r>
            <a:r>
              <a:rPr lang="en-US" sz="1550" b="1" dirty="0" smtClean="0">
                <a:latin typeface="Arial" pitchFamily="34" charset="0"/>
                <a:cs typeface="Arial" pitchFamily="34" charset="0"/>
              </a:rPr>
              <a:t> OF INNER-CORE MOISTURE BY 10%    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(PERTURBATION MAXIMUM AT STORM CENTER)</a:t>
            </a:r>
          </a:p>
          <a:p>
            <a:r>
              <a:rPr lang="en-US" sz="1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IMPACT OF MOISTURE MORE IMPORTANT THEN  +1 degree C SST INCREASE </a:t>
            </a:r>
            <a:endParaRPr lang="en-US" sz="16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MOISTURE PERTURBATION ALSO HAD LARGE  IMPACT ON TRACK </a:t>
            </a:r>
            <a:br>
              <a:rPr lang="en-US" sz="2600" b="1" dirty="0" smtClean="0"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(-10% TRACK CONSIDERABLY FURTHER WEST)</a:t>
            </a:r>
            <a:endParaRPr lang="en-US" sz="2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18755" r="14145" b="15506"/>
          <a:stretch/>
        </p:blipFill>
        <p:spPr>
          <a:xfrm>
            <a:off x="0" y="2819401"/>
            <a:ext cx="4267201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23739" r="15969" b="14960"/>
          <a:stretch/>
        </p:blipFill>
        <p:spPr>
          <a:xfrm>
            <a:off x="4419600" y="2819400"/>
            <a:ext cx="4642689" cy="381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4800" y="2819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2819400"/>
            <a:ext cx="44140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2743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+10% MOISTURE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70847"/>
            <a:ext cx="152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-10% </a:t>
            </a: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MOISTURE</a:t>
            </a:r>
            <a:endParaRPr lang="en-US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UTC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4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August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28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UTC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5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August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615</Words>
  <Application>Microsoft Office PowerPoint</Application>
  <PresentationFormat>On-screen Show (4:3)</PresentationFormat>
  <Paragraphs>99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Statistical Models predicted Ernesto would intensity into a major hurricane while the operational dynamical model guidance usually  predicted much less development </vt:lpstr>
      <vt:lpstr>High resolution HFIP regional models showed large variability in intensification as well</vt:lpstr>
      <vt:lpstr>GFDL ensemble membership for 2012</vt:lpstr>
      <vt:lpstr>Retro Runs from last season demonstrated Track and Intensity Forecast Sensitivity to Initial Moisture Field Perturbation</vt:lpstr>
      <vt:lpstr>PowerPoint Presentation</vt:lpstr>
      <vt:lpstr>PowerPoint Presentation</vt:lpstr>
      <vt:lpstr>MOISTURE PERTURBATION ALSO HAD LARGE  IMPACT ON TRACK  (-10% TRACK CONSIDERABLY FURTHER WEST)</vt:lpstr>
      <vt:lpstr>RELATIVE HUMIDITY CROSS-SECTION</vt:lpstr>
      <vt:lpstr>RELATIVE HUMIDITY CROSS-SECTION</vt:lpstr>
      <vt:lpstr>CONCLUDING THOUGHTS</vt:lpstr>
    </vt:vector>
  </TitlesOfParts>
  <Company>Geophysical Fluid Dynamics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33</cp:revision>
  <cp:lastPrinted>2012-08-09T16:57:02Z</cp:lastPrinted>
  <dcterms:created xsi:type="dcterms:W3CDTF">2012-08-08T15:56:12Z</dcterms:created>
  <dcterms:modified xsi:type="dcterms:W3CDTF">2012-08-09T16:59:07Z</dcterms:modified>
</cp:coreProperties>
</file>