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7" r:id="rId3"/>
    <p:sldId id="261" r:id="rId4"/>
    <p:sldId id="265" r:id="rId5"/>
    <p:sldId id="270" r:id="rId6"/>
    <p:sldId id="266" r:id="rId7"/>
    <p:sldId id="269" r:id="rId8"/>
    <p:sldId id="292" r:id="rId9"/>
    <p:sldId id="274" r:id="rId10"/>
    <p:sldId id="293" r:id="rId11"/>
    <p:sldId id="290" r:id="rId12"/>
    <p:sldId id="291"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5" r:id="rId28"/>
    <p:sldId id="29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224E74-16EC-4C2B-96EA-CCAFCCEF98F8}" type="datetimeFigureOut">
              <a:rPr lang="en-US"/>
              <a:pPr>
                <a:defRPr/>
              </a:pPr>
              <a:t>8/4/2011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A92A5EA-1D07-4754-B74E-519CAA67F9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6656BF-0D0D-4ED4-8F2E-13A369A11EA5}" type="datetime1">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026C82-A3E1-4A5B-9FA9-BC3A291103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3B4C00-BF45-4F23-867A-D53CC5E4FE5B}" type="datetime1">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1DC092-D0E1-41A0-864B-64C15AF160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2A74E3-CEBB-4329-BCF7-BB7C8222FE14}" type="datetime1">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F95299-010E-47C4-B334-874B1BEB95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9C787-C320-443D-97BA-6B63F248384F}" type="datetime1">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A2F20-E9DE-4EC7-A393-08B6293D92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75E918-6890-4621-B86F-F845B763467C}" type="datetime1">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C061A3-DD1A-4030-80A0-9CAFB16B79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D9BB4F-3B8E-48D8-A1EB-519A2CD7B4C8}" type="datetime1">
              <a:rPr lang="en-US"/>
              <a:pPr>
                <a:defRPr/>
              </a:pPr>
              <a:t>8/4/2011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4B7037-A6D4-4982-9736-D10262C90A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19C865-297E-4F54-A469-DDA15217EA6A}" type="datetime1">
              <a:rPr lang="en-US"/>
              <a:pPr>
                <a:defRPr/>
              </a:pPr>
              <a:t>8/4/2011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564A6F-D779-46F9-AC54-4CC5E2F75B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C13A67-164F-41B2-8863-2B86BFBCB8D0}" type="datetime1">
              <a:rPr lang="en-US"/>
              <a:pPr>
                <a:defRPr/>
              </a:pPr>
              <a:t>8/4/2011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5F29F1-82AC-4E98-A0FF-26A86F877E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2760E1-53F4-4AB7-B707-256BE77D580D}" type="datetime1">
              <a:rPr lang="en-US"/>
              <a:pPr>
                <a:defRPr/>
              </a:pPr>
              <a:t>8/4/2011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94A29E-0116-4DED-877D-86493B0D4B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33424F-8A24-45F0-A3D9-0F2A49C5E553}" type="datetime1">
              <a:rPr lang="en-US"/>
              <a:pPr>
                <a:defRPr/>
              </a:pPr>
              <a:t>8/4/2011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73744A-CD4C-4492-AF64-046EB68C16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21C7A8-6E7B-4EC7-8C74-199DCD72C607}" type="datetime1">
              <a:rPr lang="en-US"/>
              <a:pPr>
                <a:defRPr/>
              </a:pPr>
              <a:t>8/4/2011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F414C-73F1-4468-B9D8-628FBF7B1E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F35A3E-6A67-4225-AE16-67D1EF12B817}" type="datetime1">
              <a:rPr lang="en-US"/>
              <a:pPr>
                <a:defRPr/>
              </a:pPr>
              <a:t>8/4/2011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939253-34CD-488C-A1C5-EB1659CD16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eaLnBrk="1" hangingPunct="1"/>
            <a:r>
              <a:rPr lang="en-US" sz="2000" b="1" smtClean="0"/>
              <a:t>Proposed bug fix for SAS deep convection in operational HWRF</a:t>
            </a:r>
            <a:br>
              <a:rPr lang="en-US" sz="2000" b="1" smtClean="0"/>
            </a:br>
            <a:r>
              <a:rPr lang="en-US" sz="2000" b="1" smtClean="0"/>
              <a:t>(Crisis RFC Implemented on August 3</a:t>
            </a:r>
            <a:r>
              <a:rPr lang="en-US" sz="2000" b="1" baseline="30000" smtClean="0"/>
              <a:t>rd</a:t>
            </a:r>
            <a:r>
              <a:rPr lang="en-US" sz="2000" b="1" smtClean="0"/>
              <a:t> at 18Z)</a:t>
            </a:r>
          </a:p>
        </p:txBody>
      </p:sp>
      <p:sp>
        <p:nvSpPr>
          <p:cNvPr id="14338" name="Content Placeholder 6"/>
          <p:cNvSpPr>
            <a:spLocks noGrp="1"/>
          </p:cNvSpPr>
          <p:nvPr>
            <p:ph idx="1"/>
          </p:nvPr>
        </p:nvSpPr>
        <p:spPr>
          <a:xfrm>
            <a:off x="457200" y="838200"/>
            <a:ext cx="8229600" cy="5715000"/>
          </a:xfrm>
        </p:spPr>
        <p:txBody>
          <a:bodyPr/>
          <a:lstStyle/>
          <a:p>
            <a:pPr marL="609600" indent="-609600" eaLnBrk="1" hangingPunct="1"/>
            <a:r>
              <a:rPr lang="en-US" sz="1400" smtClean="0"/>
              <a:t>HWRF team, with the help of DTC, identified a problem in the SAS deep convection code where the vertical level array was found to go out of bounds while determining the maximum level convection can reach.  This was discovered when the 2011 HWRF public release (HWRFV3.3) configuration with new GFS SAS scheme was found crashing on tJet when compiled with PGI compilers.</a:t>
            </a:r>
          </a:p>
          <a:p>
            <a:pPr marL="609600" indent="-609600" eaLnBrk="1" hangingPunct="1">
              <a:buFont typeface="Arial" charset="0"/>
              <a:buNone/>
            </a:pPr>
            <a:endParaRPr lang="en-US" sz="1400" smtClean="0"/>
          </a:p>
          <a:p>
            <a:pPr marL="609600" indent="-609600" eaLnBrk="1" hangingPunct="1">
              <a:buFont typeface="Arial" charset="0"/>
              <a:buNone/>
            </a:pPr>
            <a:r>
              <a:rPr lang="en-US" sz="1400" smtClean="0"/>
              <a:t>In the program </a:t>
            </a:r>
            <a:r>
              <a:rPr lang="en-US" sz="1400" b="1" smtClean="0"/>
              <a:t>phys/module_cu_sas.F:</a:t>
            </a:r>
          </a:p>
          <a:p>
            <a:pPr marL="609600" indent="-609600" eaLnBrk="1" hangingPunct="1">
              <a:buFont typeface="Arial" charset="0"/>
              <a:buNone/>
            </a:pPr>
            <a:r>
              <a:rPr lang="en-US" sz="1400" smtClean="0"/>
              <a:t> ! if (prsl(i,k)*tx1(i) .gt. 0.04)kmax(i) = k + 1                            !original(bug) </a:t>
            </a:r>
          </a:p>
          <a:p>
            <a:pPr marL="609600" indent="-609600" eaLnBrk="1" hangingPunct="1">
              <a:buFont typeface="Arial" charset="0"/>
              <a:buNone/>
            </a:pPr>
            <a:r>
              <a:rPr lang="en-US" sz="1400" b="1" smtClean="0">
                <a:solidFill>
                  <a:srgbClr val="FF0000"/>
                </a:solidFill>
              </a:rPr>
              <a:t>    if (prsl(i,k)*tx1(i) .gt. 0.04)kmax(i) = min(km,k+1)              ! Proposed bug fix</a:t>
            </a:r>
          </a:p>
          <a:p>
            <a:pPr marL="609600" indent="-609600" eaLnBrk="1" hangingPunct="1">
              <a:buFont typeface="Arial" charset="0"/>
              <a:buNone/>
            </a:pPr>
            <a:endParaRPr lang="en-US" sz="1400" b="1" smtClean="0">
              <a:solidFill>
                <a:srgbClr val="FF0000"/>
              </a:solidFill>
            </a:endParaRPr>
          </a:p>
          <a:p>
            <a:pPr marL="609600" indent="-609600" eaLnBrk="1" hangingPunct="1"/>
            <a:r>
              <a:rPr lang="en-US" sz="1400" b="1" smtClean="0"/>
              <a:t>If P(sfc) is 1000mb, then the level higher than p(k)=40mb will meet this condition (introduced to reduce the computational time). However, HWRF model top is 50mb, so </a:t>
            </a:r>
            <a:r>
              <a:rPr lang="en-US" sz="1400" b="1" smtClean="0">
                <a:solidFill>
                  <a:srgbClr val="FF0000"/>
                </a:solidFill>
              </a:rPr>
              <a:t>kmax becomes always km+1</a:t>
            </a:r>
          </a:p>
          <a:p>
            <a:pPr marL="609600" indent="-609600" eaLnBrk="1" hangingPunct="1"/>
            <a:r>
              <a:rPr lang="en-US" sz="1400" b="1" smtClean="0"/>
              <a:t>This out of bound array is found to have significant impact since kmax is used in the computation of</a:t>
            </a:r>
            <a:r>
              <a:rPr lang="en-US" sz="1400" smtClean="0"/>
              <a:t> </a:t>
            </a:r>
            <a:r>
              <a:rPr lang="en-US" sz="1400" b="1" smtClean="0">
                <a:solidFill>
                  <a:srgbClr val="FF0000"/>
                </a:solidFill>
              </a:rPr>
              <a:t>HEO</a:t>
            </a:r>
            <a:r>
              <a:rPr lang="en-US" sz="1400" smtClean="0"/>
              <a:t> and </a:t>
            </a:r>
            <a:r>
              <a:rPr lang="en-US" sz="1400" b="1" smtClean="0">
                <a:solidFill>
                  <a:srgbClr val="FF0000"/>
                </a:solidFill>
              </a:rPr>
              <a:t>HEOS</a:t>
            </a:r>
            <a:r>
              <a:rPr lang="en-US" sz="1400" smtClean="0"/>
              <a:t>, (moist static energy and saturation moist static energy)</a:t>
            </a:r>
          </a:p>
          <a:p>
            <a:pPr marL="609600" indent="-609600" eaLnBrk="1" hangingPunct="1">
              <a:buFont typeface="Arial" charset="0"/>
              <a:buNone/>
            </a:pPr>
            <a:r>
              <a:rPr lang="en-US" sz="1400" smtClean="0"/>
              <a:t>	if(cnvflg(i)) then </a:t>
            </a:r>
          </a:p>
          <a:p>
            <a:pPr marL="609600" indent="-609600" eaLnBrk="1" hangingPunct="1">
              <a:buFont typeface="Arial" charset="0"/>
              <a:buNone/>
            </a:pPr>
            <a:r>
              <a:rPr lang="en-US" sz="1400" smtClean="0"/>
              <a:t>            </a:t>
            </a:r>
            <a:r>
              <a:rPr lang="en-US" sz="1400" b="1" smtClean="0"/>
              <a:t>k = kmax(i) </a:t>
            </a:r>
          </a:p>
          <a:p>
            <a:pPr marL="609600" indent="-609600" eaLnBrk="1" hangingPunct="1">
              <a:buFont typeface="Arial" charset="0"/>
              <a:buNone/>
            </a:pPr>
            <a:r>
              <a:rPr lang="en-US" sz="1400" smtClean="0"/>
              <a:t>            </a:t>
            </a:r>
            <a:r>
              <a:rPr lang="en-US" sz="1400" b="1" smtClean="0"/>
              <a:t>heo(i,k) </a:t>
            </a:r>
            <a:r>
              <a:rPr lang="en-US" sz="1400" smtClean="0"/>
              <a:t>= g * zo(i,k) + cp * to(i,k) + hvap * qo(i,k) </a:t>
            </a:r>
          </a:p>
          <a:p>
            <a:pPr marL="609600" indent="-609600" eaLnBrk="1" hangingPunct="1">
              <a:buFont typeface="Arial" charset="0"/>
              <a:buNone/>
            </a:pPr>
            <a:r>
              <a:rPr lang="en-US" sz="1400" b="1" smtClean="0"/>
              <a:t>            heso(i,k)</a:t>
            </a:r>
            <a:r>
              <a:rPr lang="en-US" sz="1400" smtClean="0"/>
              <a:t> = g * zo(i,k) + cp * to(i,k) + hvap * qeso(i,k) </a:t>
            </a:r>
          </a:p>
          <a:p>
            <a:pPr marL="609600" indent="-609600" eaLnBrk="1" hangingPunct="1">
              <a:buFont typeface="Arial" charset="0"/>
              <a:buNone/>
            </a:pPr>
            <a:r>
              <a:rPr lang="en-US" sz="1400" smtClean="0"/>
              <a:t>        </a:t>
            </a:r>
          </a:p>
          <a:p>
            <a:pPr marL="609600" indent="-609600" eaLnBrk="1" hangingPunct="1"/>
            <a:r>
              <a:rPr lang="en-US" sz="1600" b="1" smtClean="0"/>
              <a:t>Nature of this bug is unpredictable.  The out-of-bound array takes undefined values from machine’s memory and has a potential to crash the model when something goes wrong on the nodes where the model is running.</a:t>
            </a:r>
          </a:p>
        </p:txBody>
      </p:sp>
      <p:sp>
        <p:nvSpPr>
          <p:cNvPr id="4" name="Slide Number Placeholder 3"/>
          <p:cNvSpPr>
            <a:spLocks noGrp="1"/>
          </p:cNvSpPr>
          <p:nvPr>
            <p:ph type="sldNum" sz="quarter" idx="12"/>
          </p:nvPr>
        </p:nvSpPr>
        <p:spPr/>
        <p:txBody>
          <a:bodyPr/>
          <a:lstStyle/>
          <a:p>
            <a:pPr>
              <a:defRPr/>
            </a:pPr>
            <a:fld id="{09D3EF68-13AF-489C-A6FB-0ADDE8D1EDC7}"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ep972011"/>
          <p:cNvPicPr>
            <a:picLocks noChangeAspect="1" noChangeArrowheads="1"/>
          </p:cNvPicPr>
          <p:nvPr/>
        </p:nvPicPr>
        <p:blipFill>
          <a:blip r:embed="rId2"/>
          <a:srcRect/>
          <a:stretch>
            <a:fillRect/>
          </a:stretch>
        </p:blipFill>
        <p:spPr bwMode="auto">
          <a:xfrm>
            <a:off x="4719638" y="0"/>
            <a:ext cx="4424362" cy="3421063"/>
          </a:xfrm>
          <a:prstGeom prst="rect">
            <a:avLst/>
          </a:prstGeom>
          <a:noFill/>
          <a:ln w="9525">
            <a:noFill/>
            <a:miter lim="800000"/>
            <a:headEnd/>
            <a:tailEnd/>
          </a:ln>
        </p:spPr>
      </p:pic>
      <p:pic>
        <p:nvPicPr>
          <p:cNvPr id="23554" name="Picture 5" descr="ep972011"/>
          <p:cNvPicPr>
            <a:picLocks noChangeAspect="1" noChangeArrowheads="1"/>
          </p:cNvPicPr>
          <p:nvPr/>
        </p:nvPicPr>
        <p:blipFill>
          <a:blip r:embed="rId3"/>
          <a:srcRect/>
          <a:stretch>
            <a:fillRect/>
          </a:stretch>
        </p:blipFill>
        <p:spPr bwMode="auto">
          <a:xfrm>
            <a:off x="0" y="3413125"/>
            <a:ext cx="4457700" cy="3444875"/>
          </a:xfrm>
          <a:prstGeom prst="rect">
            <a:avLst/>
          </a:prstGeom>
          <a:noFill/>
          <a:ln w="9525">
            <a:noFill/>
            <a:miter lim="800000"/>
            <a:headEnd/>
            <a:tailEnd/>
          </a:ln>
        </p:spPr>
      </p:pic>
      <p:pic>
        <p:nvPicPr>
          <p:cNvPr id="23555" name="Picture 6" descr="ep972011"/>
          <p:cNvPicPr>
            <a:picLocks noChangeAspect="1" noChangeArrowheads="1"/>
          </p:cNvPicPr>
          <p:nvPr/>
        </p:nvPicPr>
        <p:blipFill>
          <a:blip r:embed="rId4"/>
          <a:srcRect/>
          <a:stretch>
            <a:fillRect/>
          </a:stretch>
        </p:blipFill>
        <p:spPr bwMode="auto">
          <a:xfrm>
            <a:off x="0" y="0"/>
            <a:ext cx="4876800" cy="3770313"/>
          </a:xfrm>
          <a:prstGeom prst="rect">
            <a:avLst/>
          </a:prstGeom>
          <a:noFill/>
          <a:ln w="9525">
            <a:noFill/>
            <a:miter lim="800000"/>
            <a:headEnd/>
            <a:tailEnd/>
          </a:ln>
        </p:spPr>
      </p:pic>
      <p:sp>
        <p:nvSpPr>
          <p:cNvPr id="23556" name="Text Box 7"/>
          <p:cNvSpPr txBox="1">
            <a:spLocks noChangeArrowheads="1"/>
          </p:cNvSpPr>
          <p:nvPr/>
        </p:nvSpPr>
        <p:spPr bwMode="auto">
          <a:xfrm>
            <a:off x="5410200" y="4419600"/>
            <a:ext cx="2895600" cy="366713"/>
          </a:xfrm>
          <a:prstGeom prst="rect">
            <a:avLst/>
          </a:prstGeom>
          <a:noFill/>
          <a:ln w="9525">
            <a:noFill/>
            <a:miter lim="800000"/>
            <a:headEnd/>
            <a:tailEnd/>
          </a:ln>
        </p:spPr>
        <p:txBody>
          <a:bodyPr>
            <a:spAutoFit/>
          </a:bodyPr>
          <a:lstStyle/>
          <a:p>
            <a:pPr algn="ctr">
              <a:spcBef>
                <a:spcPct val="50000"/>
              </a:spcBef>
            </a:pPr>
            <a:r>
              <a:rPr lang="en-US"/>
              <a:t>INVEST 97E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invest97e_parentrainfall_nco_"/>
          <p:cNvPicPr>
            <a:picLocks noChangeAspect="1" noChangeArrowheads="1"/>
          </p:cNvPicPr>
          <p:nvPr/>
        </p:nvPicPr>
        <p:blipFill>
          <a:blip r:embed="rId2"/>
          <a:srcRect l="333" t="2667" r="2333" b="2667"/>
          <a:stretch>
            <a:fillRect/>
          </a:stretch>
        </p:blipFill>
        <p:spPr bwMode="auto">
          <a:xfrm>
            <a:off x="304800" y="228600"/>
            <a:ext cx="5346700" cy="6503988"/>
          </a:xfrm>
          <a:prstGeom prst="rect">
            <a:avLst/>
          </a:prstGeom>
          <a:noFill/>
          <a:ln w="9525">
            <a:noFill/>
            <a:miter lim="800000"/>
            <a:headEnd/>
            <a:tailEnd/>
          </a:ln>
        </p:spPr>
      </p:pic>
      <p:pic>
        <p:nvPicPr>
          <p:cNvPr id="24578" name="Picture 6" descr="invest97e_parent_total_rainfall_nco_"/>
          <p:cNvPicPr>
            <a:picLocks noChangeAspect="1" noChangeArrowheads="1"/>
          </p:cNvPicPr>
          <p:nvPr/>
        </p:nvPicPr>
        <p:blipFill>
          <a:blip r:embed="rId3"/>
          <a:srcRect r="50000" b="5333"/>
          <a:stretch>
            <a:fillRect/>
          </a:stretch>
        </p:blipFill>
        <p:spPr bwMode="auto">
          <a:xfrm>
            <a:off x="5715000" y="58738"/>
            <a:ext cx="2741613" cy="6491287"/>
          </a:xfrm>
          <a:prstGeom prst="rect">
            <a:avLst/>
          </a:prstGeom>
          <a:noFill/>
          <a:ln w="9525">
            <a:noFill/>
            <a:miter lim="800000"/>
            <a:headEnd/>
            <a:tailEnd/>
          </a:ln>
        </p:spPr>
      </p:pic>
      <p:sp>
        <p:nvSpPr>
          <p:cNvPr id="24579" name="Text Box 5"/>
          <p:cNvSpPr txBox="1">
            <a:spLocks noChangeArrowheads="1"/>
          </p:cNvSpPr>
          <p:nvPr/>
        </p:nvSpPr>
        <p:spPr bwMode="auto">
          <a:xfrm>
            <a:off x="1676400" y="0"/>
            <a:ext cx="6096000" cy="366713"/>
          </a:xfrm>
          <a:prstGeom prst="rect">
            <a:avLst/>
          </a:prstGeom>
          <a:noFill/>
          <a:ln w="9525">
            <a:noFill/>
            <a:miter lim="800000"/>
            <a:headEnd/>
            <a:tailEnd/>
          </a:ln>
        </p:spPr>
        <p:txBody>
          <a:bodyPr>
            <a:spAutoFit/>
          </a:bodyPr>
          <a:lstStyle/>
          <a:p>
            <a:pPr algn="ctr">
              <a:spcBef>
                <a:spcPct val="50000"/>
              </a:spcBef>
            </a:pPr>
            <a:r>
              <a:rPr lang="en-US"/>
              <a:t>Rainfall distribution; Invest 97E  2011080306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l="5984" t="8475" r="12823" b="3632"/>
          <a:stretch>
            <a:fillRect/>
          </a:stretch>
        </p:blipFill>
        <p:spPr bwMode="auto">
          <a:xfrm>
            <a:off x="157163" y="309563"/>
            <a:ext cx="4205287" cy="3214687"/>
          </a:xfrm>
          <a:prstGeom prst="rect">
            <a:avLst/>
          </a:prstGeom>
          <a:noFill/>
          <a:ln w="9525">
            <a:noFill/>
            <a:miter lim="800000"/>
            <a:headEnd/>
            <a:tailEnd/>
          </a:ln>
        </p:spPr>
      </p:pic>
      <p:pic>
        <p:nvPicPr>
          <p:cNvPr id="25602" name="Picture 3"/>
          <p:cNvPicPr>
            <a:picLocks noChangeAspect="1" noChangeArrowheads="1"/>
          </p:cNvPicPr>
          <p:nvPr/>
        </p:nvPicPr>
        <p:blipFill>
          <a:blip r:embed="rId3"/>
          <a:srcRect l="5984" t="8475" r="12823" b="3632"/>
          <a:stretch>
            <a:fillRect/>
          </a:stretch>
        </p:blipFill>
        <p:spPr bwMode="auto">
          <a:xfrm>
            <a:off x="4724400" y="304800"/>
            <a:ext cx="4205288" cy="3214688"/>
          </a:xfrm>
          <a:prstGeom prst="rect">
            <a:avLst/>
          </a:prstGeom>
          <a:noFill/>
          <a:ln w="9525">
            <a:noFill/>
            <a:miter lim="800000"/>
            <a:headEnd/>
            <a:tailEnd/>
          </a:ln>
        </p:spPr>
      </p:pic>
      <p:pic>
        <p:nvPicPr>
          <p:cNvPr id="25603" name="Picture 4"/>
          <p:cNvPicPr>
            <a:picLocks noChangeAspect="1" noChangeArrowheads="1"/>
          </p:cNvPicPr>
          <p:nvPr/>
        </p:nvPicPr>
        <p:blipFill>
          <a:blip r:embed="rId4"/>
          <a:srcRect l="5984" t="8475" r="12823" b="4842"/>
          <a:stretch>
            <a:fillRect/>
          </a:stretch>
        </p:blipFill>
        <p:spPr bwMode="auto">
          <a:xfrm>
            <a:off x="152400" y="3687763"/>
            <a:ext cx="4205288" cy="3170237"/>
          </a:xfrm>
          <a:prstGeom prst="rect">
            <a:avLst/>
          </a:prstGeom>
          <a:noFill/>
          <a:ln w="9525">
            <a:noFill/>
            <a:miter lim="800000"/>
            <a:headEnd/>
            <a:tailEnd/>
          </a:ln>
        </p:spPr>
      </p:pic>
      <p:pic>
        <p:nvPicPr>
          <p:cNvPr id="25604" name="Picture 5"/>
          <p:cNvPicPr>
            <a:picLocks noChangeAspect="1" noChangeArrowheads="1"/>
          </p:cNvPicPr>
          <p:nvPr/>
        </p:nvPicPr>
        <p:blipFill>
          <a:blip r:embed="rId5"/>
          <a:srcRect l="5984" t="8475" r="12823" b="4842"/>
          <a:stretch>
            <a:fillRect/>
          </a:stretch>
        </p:blipFill>
        <p:spPr bwMode="auto">
          <a:xfrm>
            <a:off x="4648200" y="3687763"/>
            <a:ext cx="4205288" cy="31702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new-dora-hnew"/>
          <p:cNvPicPr>
            <a:picLocks noChangeAspect="1" noChangeArrowheads="1"/>
          </p:cNvPicPr>
          <p:nvPr/>
        </p:nvPicPr>
        <p:blipFill>
          <a:blip r:embed="rId2"/>
          <a:srcRect/>
          <a:stretch>
            <a:fillRect/>
          </a:stretch>
        </p:blipFill>
        <p:spPr bwMode="auto">
          <a:xfrm>
            <a:off x="4579938" y="609600"/>
            <a:ext cx="4273550" cy="4438650"/>
          </a:xfrm>
          <a:prstGeom prst="rect">
            <a:avLst/>
          </a:prstGeom>
          <a:noFill/>
          <a:ln w="9525">
            <a:noFill/>
            <a:miter lim="800000"/>
            <a:headEnd/>
            <a:tailEnd/>
          </a:ln>
        </p:spPr>
      </p:pic>
      <p:pic>
        <p:nvPicPr>
          <p:cNvPr id="26626" name="Picture 3" descr="new-dora-hwrf"/>
          <p:cNvPicPr>
            <a:picLocks noChangeAspect="1" noChangeArrowheads="1"/>
          </p:cNvPicPr>
          <p:nvPr/>
        </p:nvPicPr>
        <p:blipFill>
          <a:blip r:embed="rId3"/>
          <a:srcRect/>
          <a:stretch>
            <a:fillRect/>
          </a:stretch>
        </p:blipFill>
        <p:spPr bwMode="auto">
          <a:xfrm>
            <a:off x="228600" y="609600"/>
            <a:ext cx="4179888" cy="4362450"/>
          </a:xfrm>
          <a:prstGeom prst="rect">
            <a:avLst/>
          </a:prstGeom>
          <a:noFill/>
          <a:ln w="9525">
            <a:noFill/>
            <a:miter lim="800000"/>
            <a:headEnd/>
            <a:tailEnd/>
          </a:ln>
        </p:spPr>
      </p:pic>
      <p:sp>
        <p:nvSpPr>
          <p:cNvPr id="26627" name="Rectangle 4" hidden="1"/>
          <p:cNvSpPr>
            <a:spLocks noGrp="1"/>
          </p:cNvSpPr>
          <p:nvPr>
            <p:ph type="title"/>
          </p:nvPr>
        </p:nvSpPr>
        <p:spPr/>
        <p:txBody>
          <a:bodyPr/>
          <a:lstStyle/>
          <a:p>
            <a:pPr eaLnBrk="1" hangingPunct="1"/>
            <a:endParaRPr lang="en-US" smtClean="0"/>
          </a:p>
        </p:txBody>
      </p:sp>
      <p:sp>
        <p:nvSpPr>
          <p:cNvPr id="26628" name="Text Box 5"/>
          <p:cNvSpPr txBox="1">
            <a:spLocks noChangeArrowheads="1"/>
          </p:cNvSpPr>
          <p:nvPr/>
        </p:nvSpPr>
        <p:spPr bwMode="auto">
          <a:xfrm>
            <a:off x="866775" y="5476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26629" name="Text Box 6"/>
          <p:cNvSpPr txBox="1">
            <a:spLocks noChangeArrowheads="1"/>
          </p:cNvSpPr>
          <p:nvPr/>
        </p:nvSpPr>
        <p:spPr bwMode="auto">
          <a:xfrm>
            <a:off x="5257800" y="5334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26630" name="Text Box 7"/>
          <p:cNvSpPr txBox="1">
            <a:spLocks noChangeArrowheads="1"/>
          </p:cNvSpPr>
          <p:nvPr/>
        </p:nvSpPr>
        <p:spPr bwMode="auto">
          <a:xfrm>
            <a:off x="3352800" y="5486400"/>
            <a:ext cx="2667000" cy="366713"/>
          </a:xfrm>
          <a:prstGeom prst="rect">
            <a:avLst/>
          </a:prstGeom>
          <a:noFill/>
          <a:ln w="9525">
            <a:noFill/>
            <a:miter lim="800000"/>
            <a:headEnd/>
            <a:tailEnd/>
          </a:ln>
        </p:spPr>
        <p:txBody>
          <a:bodyPr>
            <a:spAutoFit/>
          </a:bodyPr>
          <a:lstStyle/>
          <a:p>
            <a:pPr algn="ctr">
              <a:spcBef>
                <a:spcPct val="50000"/>
              </a:spcBef>
            </a:pPr>
            <a:r>
              <a:rPr lang="en-US" b="1"/>
              <a:t>Hurricane Dora, 2011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hidden="1"/>
          <p:cNvSpPr>
            <a:spLocks noGrp="1"/>
          </p:cNvSpPr>
          <p:nvPr>
            <p:ph type="title"/>
          </p:nvPr>
        </p:nvSpPr>
        <p:spPr/>
        <p:txBody>
          <a:bodyPr/>
          <a:lstStyle/>
          <a:p>
            <a:pPr eaLnBrk="1" hangingPunct="1"/>
            <a:endParaRPr lang="en-US" smtClean="0"/>
          </a:p>
        </p:txBody>
      </p:sp>
      <p:sp>
        <p:nvSpPr>
          <p:cNvPr id="27651" name="Rectangle 3"/>
          <p:cNvSpPr>
            <a:spLocks noGrp="1" noChangeAspect="1" noChangeArrowheads="1"/>
          </p:cNvSpPr>
          <p:nvPr isPhoto="1"/>
        </p:nvSpPr>
        <p:spPr bwMode="auto">
          <a:xfrm>
            <a:off x="0" y="914400"/>
            <a:ext cx="4495800" cy="3970338"/>
          </a:xfrm>
          <a:prstGeom prst="rect">
            <a:avLst/>
          </a:prstGeom>
          <a:blipFill dpi="0" rotWithShape="1">
            <a:blip r:embed="rId2" cstate="print"/>
            <a:srcRect/>
            <a:stretch>
              <a:fillRect r="-3397"/>
            </a:stretch>
          </a:blipFill>
          <a:ln w="9525">
            <a:solidFill>
              <a:schemeClr val="tx1"/>
            </a:solidFill>
            <a:miter lim="800000"/>
            <a:headEnd/>
            <a:tailEnd/>
          </a:ln>
          <a:effectLst/>
        </p:spPr>
        <p:txBody>
          <a:bodyPr/>
          <a:lstStyle/>
          <a:p>
            <a:pPr>
              <a:defRPr/>
            </a:pPr>
            <a:endParaRPr lang="en-US"/>
          </a:p>
        </p:txBody>
      </p:sp>
      <p:sp>
        <p:nvSpPr>
          <p:cNvPr id="27652" name="Rectangle 4"/>
          <p:cNvSpPr>
            <a:spLocks noGrp="1" noChangeAspect="1" noChangeArrowheads="1"/>
          </p:cNvSpPr>
          <p:nvPr isPhoto="1"/>
        </p:nvSpPr>
        <p:spPr bwMode="auto">
          <a:xfrm>
            <a:off x="4572000" y="914400"/>
            <a:ext cx="4572000" cy="3990975"/>
          </a:xfrm>
          <a:prstGeom prst="rect">
            <a:avLst/>
          </a:prstGeom>
          <a:blipFill dpi="0" rotWithShape="1">
            <a:blip r:embed="rId3" cstate="print"/>
            <a:srcRect/>
            <a:stretch>
              <a:fillRect r="-1660"/>
            </a:stretch>
          </a:blipFill>
          <a:ln w="9525">
            <a:solidFill>
              <a:schemeClr val="tx1"/>
            </a:solidFill>
            <a:miter lim="800000"/>
            <a:headEnd/>
            <a:tailEnd/>
          </a:ln>
          <a:effectLst/>
        </p:spPr>
        <p:txBody>
          <a:bodyPr/>
          <a:lstStyle/>
          <a:p>
            <a:pPr>
              <a:defRPr/>
            </a:pPr>
            <a:endParaRPr lang="en-US"/>
          </a:p>
        </p:txBody>
      </p:sp>
      <p:sp>
        <p:nvSpPr>
          <p:cNvPr id="27656" name="Text Box 5"/>
          <p:cNvSpPr txBox="1">
            <a:spLocks noChangeArrowheads="1"/>
          </p:cNvSpPr>
          <p:nvPr/>
        </p:nvSpPr>
        <p:spPr bwMode="auto">
          <a:xfrm>
            <a:off x="1123950" y="8524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27657" name="Text Box 6"/>
          <p:cNvSpPr txBox="1">
            <a:spLocks noChangeArrowheads="1"/>
          </p:cNvSpPr>
          <p:nvPr/>
        </p:nvSpPr>
        <p:spPr bwMode="auto">
          <a:xfrm>
            <a:off x="5257800" y="885825"/>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27658" name="Text Box 7"/>
          <p:cNvSpPr txBox="1">
            <a:spLocks noChangeArrowheads="1"/>
          </p:cNvSpPr>
          <p:nvPr/>
        </p:nvSpPr>
        <p:spPr bwMode="auto">
          <a:xfrm>
            <a:off x="990600" y="5562600"/>
            <a:ext cx="2667000" cy="366713"/>
          </a:xfrm>
          <a:prstGeom prst="rect">
            <a:avLst/>
          </a:prstGeom>
          <a:noFill/>
          <a:ln w="9525">
            <a:noFill/>
            <a:miter lim="800000"/>
            <a:headEnd/>
            <a:tailEnd/>
          </a:ln>
        </p:spPr>
        <p:txBody>
          <a:bodyPr>
            <a:spAutoFit/>
          </a:bodyPr>
          <a:lstStyle/>
          <a:p>
            <a:pPr algn="ctr">
              <a:spcBef>
                <a:spcPct val="50000"/>
              </a:spcBef>
            </a:pPr>
            <a:r>
              <a:rPr lang="en-US" b="1"/>
              <a:t>Hurricane Calvin, 2011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hidden="1"/>
          <p:cNvSpPr>
            <a:spLocks noGrp="1"/>
          </p:cNvSpPr>
          <p:nvPr>
            <p:ph type="title"/>
          </p:nvPr>
        </p:nvSpPr>
        <p:spPr/>
        <p:txBody>
          <a:bodyPr/>
          <a:lstStyle/>
          <a:p>
            <a:pPr eaLnBrk="1" hangingPunct="1"/>
            <a:endParaRPr lang="en-US" smtClean="0"/>
          </a:p>
        </p:txBody>
      </p:sp>
      <p:sp>
        <p:nvSpPr>
          <p:cNvPr id="28675" name="Rectangle 3"/>
          <p:cNvSpPr>
            <a:spLocks noGrp="1" noChangeAspect="1" noChangeArrowheads="1"/>
          </p:cNvSpPr>
          <p:nvPr isPhoto="1"/>
        </p:nvSpPr>
        <p:spPr bwMode="auto">
          <a:xfrm>
            <a:off x="0" y="685800"/>
            <a:ext cx="4572000" cy="5105400"/>
          </a:xfrm>
          <a:prstGeom prst="rect">
            <a:avLst/>
          </a:prstGeom>
          <a:blipFill dpi="0" rotWithShape="1">
            <a:blip r:embed="rId2" cstate="print"/>
            <a:srcRect/>
            <a:stretch>
              <a:fillRect r="-1610"/>
            </a:stretch>
          </a:blipFill>
          <a:ln w="9525">
            <a:solidFill>
              <a:schemeClr val="tx1"/>
            </a:solidFill>
            <a:miter lim="800000"/>
            <a:headEnd/>
            <a:tailEnd/>
          </a:ln>
          <a:effectLst/>
        </p:spPr>
        <p:txBody>
          <a:bodyPr/>
          <a:lstStyle/>
          <a:p>
            <a:pPr>
              <a:defRPr/>
            </a:pPr>
            <a:endParaRPr lang="en-US"/>
          </a:p>
        </p:txBody>
      </p:sp>
      <p:sp>
        <p:nvSpPr>
          <p:cNvPr id="28676" name="Rectangle 4"/>
          <p:cNvSpPr>
            <a:spLocks noGrp="1" noChangeAspect="1" noChangeArrowheads="1"/>
          </p:cNvSpPr>
          <p:nvPr isPhoto="1"/>
        </p:nvSpPr>
        <p:spPr bwMode="auto">
          <a:xfrm>
            <a:off x="4675188" y="685800"/>
            <a:ext cx="4468812" cy="5105400"/>
          </a:xfrm>
          <a:prstGeom prst="rect">
            <a:avLst/>
          </a:prstGeom>
          <a:blipFill dpi="0" rotWithShape="1">
            <a:blip r:embed="rId3" cstate="print"/>
            <a:srcRect/>
            <a:stretch>
              <a:fillRect r="-3069"/>
            </a:stretch>
          </a:blipFill>
          <a:ln w="9525">
            <a:solidFill>
              <a:schemeClr val="tx1"/>
            </a:solidFill>
            <a:miter lim="800000"/>
            <a:headEnd/>
            <a:tailEnd/>
          </a:ln>
          <a:effectLst/>
        </p:spPr>
        <p:txBody>
          <a:bodyPr/>
          <a:lstStyle/>
          <a:p>
            <a:pPr>
              <a:defRPr/>
            </a:pPr>
            <a:endParaRPr lang="en-US"/>
          </a:p>
        </p:txBody>
      </p:sp>
      <p:sp>
        <p:nvSpPr>
          <p:cNvPr id="28680" name="Text Box 5"/>
          <p:cNvSpPr txBox="1">
            <a:spLocks noChangeArrowheads="1"/>
          </p:cNvSpPr>
          <p:nvPr/>
        </p:nvSpPr>
        <p:spPr bwMode="auto">
          <a:xfrm>
            <a:off x="866775" y="6238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28681" name="Text Box 6"/>
          <p:cNvSpPr txBox="1">
            <a:spLocks noChangeArrowheads="1"/>
          </p:cNvSpPr>
          <p:nvPr/>
        </p:nvSpPr>
        <p:spPr bwMode="auto">
          <a:xfrm>
            <a:off x="5257800" y="6096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28682" name="Text Box 7"/>
          <p:cNvSpPr txBox="1">
            <a:spLocks noChangeArrowheads="1"/>
          </p:cNvSpPr>
          <p:nvPr/>
        </p:nvSpPr>
        <p:spPr bwMode="auto">
          <a:xfrm>
            <a:off x="3429000" y="6096000"/>
            <a:ext cx="2667000" cy="366713"/>
          </a:xfrm>
          <a:prstGeom prst="rect">
            <a:avLst/>
          </a:prstGeom>
          <a:noFill/>
          <a:ln w="9525">
            <a:noFill/>
            <a:miter lim="800000"/>
            <a:headEnd/>
            <a:tailEnd/>
          </a:ln>
        </p:spPr>
        <p:txBody>
          <a:bodyPr>
            <a:spAutoFit/>
          </a:bodyPr>
          <a:lstStyle/>
          <a:p>
            <a:pPr algn="ctr">
              <a:spcBef>
                <a:spcPct val="50000"/>
              </a:spcBef>
            </a:pPr>
            <a:r>
              <a:rPr lang="en-US" b="1"/>
              <a:t>TS Don,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hidden="1"/>
          <p:cNvSpPr>
            <a:spLocks noGrp="1"/>
          </p:cNvSpPr>
          <p:nvPr>
            <p:ph type="title"/>
          </p:nvPr>
        </p:nvSpPr>
        <p:spPr/>
        <p:txBody>
          <a:bodyPr/>
          <a:lstStyle/>
          <a:p>
            <a:pPr eaLnBrk="1" hangingPunct="1"/>
            <a:endParaRPr lang="en-US" smtClean="0"/>
          </a:p>
        </p:txBody>
      </p:sp>
      <p:sp>
        <p:nvSpPr>
          <p:cNvPr id="29699" name="Rectangle 3"/>
          <p:cNvSpPr>
            <a:spLocks noGrp="1" noChangeAspect="1" noChangeArrowheads="1"/>
          </p:cNvSpPr>
          <p:nvPr isPhoto="1"/>
        </p:nvSpPr>
        <p:spPr bwMode="auto">
          <a:xfrm>
            <a:off x="4800600" y="590550"/>
            <a:ext cx="4343400" cy="5105400"/>
          </a:xfrm>
          <a:prstGeom prst="rect">
            <a:avLst/>
          </a:prstGeom>
          <a:blipFill dpi="0" rotWithShape="1">
            <a:blip r:embed="rId2" cstate="print"/>
            <a:srcRect/>
            <a:stretch>
              <a:fillRect r="-1664"/>
            </a:stretch>
          </a:blipFill>
          <a:ln w="9525">
            <a:solidFill>
              <a:schemeClr val="tx1"/>
            </a:solidFill>
            <a:miter lim="800000"/>
            <a:headEnd/>
            <a:tailEnd/>
          </a:ln>
          <a:effectLst/>
        </p:spPr>
        <p:txBody>
          <a:bodyPr/>
          <a:lstStyle/>
          <a:p>
            <a:pPr>
              <a:defRPr/>
            </a:pPr>
            <a:endParaRPr lang="en-US"/>
          </a:p>
        </p:txBody>
      </p:sp>
      <p:sp>
        <p:nvSpPr>
          <p:cNvPr id="29700" name="Rectangle 4"/>
          <p:cNvSpPr>
            <a:spLocks noGrp="1" noChangeAspect="1" noChangeArrowheads="1"/>
          </p:cNvSpPr>
          <p:nvPr isPhoto="1"/>
        </p:nvSpPr>
        <p:spPr bwMode="auto">
          <a:xfrm>
            <a:off x="0" y="561975"/>
            <a:ext cx="4419600" cy="5105400"/>
          </a:xfrm>
          <a:prstGeom prst="rect">
            <a:avLst/>
          </a:prstGeom>
          <a:blipFill dpi="0" rotWithShape="1">
            <a:blip r:embed="rId3" cstate="print"/>
            <a:srcRect/>
            <a:stretch>
              <a:fillRect r="-1885"/>
            </a:stretch>
          </a:blipFill>
          <a:ln w="9525">
            <a:solidFill>
              <a:schemeClr val="tx1"/>
            </a:solidFill>
            <a:miter lim="800000"/>
            <a:headEnd/>
            <a:tailEnd/>
          </a:ln>
          <a:effectLst/>
        </p:spPr>
        <p:txBody>
          <a:bodyPr/>
          <a:lstStyle/>
          <a:p>
            <a:pPr>
              <a:defRPr/>
            </a:pPr>
            <a:endParaRPr lang="en-US"/>
          </a:p>
        </p:txBody>
      </p:sp>
      <p:sp>
        <p:nvSpPr>
          <p:cNvPr id="29704" name="Text Box 5"/>
          <p:cNvSpPr txBox="1">
            <a:spLocks noChangeArrowheads="1"/>
          </p:cNvSpPr>
          <p:nvPr/>
        </p:nvSpPr>
        <p:spPr bwMode="auto">
          <a:xfrm>
            <a:off x="866775" y="5476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29705" name="Text Box 6"/>
          <p:cNvSpPr txBox="1">
            <a:spLocks noChangeArrowheads="1"/>
          </p:cNvSpPr>
          <p:nvPr/>
        </p:nvSpPr>
        <p:spPr bwMode="auto">
          <a:xfrm>
            <a:off x="5257800" y="5334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29706" name="Text Box 7"/>
          <p:cNvSpPr txBox="1">
            <a:spLocks noChangeArrowheads="1"/>
          </p:cNvSpPr>
          <p:nvPr/>
        </p:nvSpPr>
        <p:spPr bwMode="auto">
          <a:xfrm>
            <a:off x="3200400" y="6096000"/>
            <a:ext cx="2667000" cy="366713"/>
          </a:xfrm>
          <a:prstGeom prst="rect">
            <a:avLst/>
          </a:prstGeom>
          <a:noFill/>
          <a:ln w="9525">
            <a:noFill/>
            <a:miter lim="800000"/>
            <a:headEnd/>
            <a:tailEnd/>
          </a:ln>
        </p:spPr>
        <p:txBody>
          <a:bodyPr>
            <a:spAutoFit/>
          </a:bodyPr>
          <a:lstStyle/>
          <a:p>
            <a:pPr algn="ctr">
              <a:spcBef>
                <a:spcPct val="50000"/>
              </a:spcBef>
            </a:pPr>
            <a:r>
              <a:rPr lang="en-US" b="1"/>
              <a:t>Hurricane Earl, 2010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hidden="1"/>
          <p:cNvSpPr>
            <a:spLocks noGrp="1"/>
          </p:cNvSpPr>
          <p:nvPr>
            <p:ph type="title"/>
          </p:nvPr>
        </p:nvSpPr>
        <p:spPr/>
        <p:txBody>
          <a:bodyPr/>
          <a:lstStyle/>
          <a:p>
            <a:pPr eaLnBrk="1" hangingPunct="1"/>
            <a:endParaRPr lang="en-US" smtClean="0"/>
          </a:p>
        </p:txBody>
      </p:sp>
      <p:sp>
        <p:nvSpPr>
          <p:cNvPr id="30723" name="Rectangle 3"/>
          <p:cNvSpPr>
            <a:spLocks noGrp="1" noChangeAspect="1" noChangeArrowheads="1"/>
          </p:cNvSpPr>
          <p:nvPr isPhoto="1"/>
        </p:nvSpPr>
        <p:spPr bwMode="auto">
          <a:xfrm>
            <a:off x="4348163" y="3067050"/>
            <a:ext cx="4795837" cy="3638550"/>
          </a:xfrm>
          <a:prstGeom prst="rect">
            <a:avLst/>
          </a:prstGeom>
          <a:blipFill dpi="0" rotWithShape="1">
            <a:blip r:embed="rId2" cstate="print"/>
            <a:srcRect/>
            <a:stretch>
              <a:fillRect b="-4193"/>
            </a:stretch>
          </a:blipFill>
          <a:ln w="9525">
            <a:solidFill>
              <a:schemeClr val="tx1"/>
            </a:solidFill>
            <a:miter lim="800000"/>
            <a:headEnd/>
            <a:tailEnd/>
          </a:ln>
          <a:effectLst/>
        </p:spPr>
        <p:txBody>
          <a:bodyPr/>
          <a:lstStyle/>
          <a:p>
            <a:pPr>
              <a:defRPr/>
            </a:pPr>
            <a:endParaRPr lang="en-US"/>
          </a:p>
        </p:txBody>
      </p:sp>
      <p:sp>
        <p:nvSpPr>
          <p:cNvPr id="30724" name="Rectangle 4"/>
          <p:cNvSpPr>
            <a:spLocks noGrp="1" noChangeAspect="1" noChangeArrowheads="1"/>
          </p:cNvSpPr>
          <p:nvPr isPhoto="1"/>
        </p:nvSpPr>
        <p:spPr bwMode="auto">
          <a:xfrm>
            <a:off x="0" y="457200"/>
            <a:ext cx="4264025" cy="3352800"/>
          </a:xfrm>
          <a:prstGeom prst="rect">
            <a:avLst/>
          </a:prstGeom>
          <a:blipFill dpi="0" rotWithShape="1">
            <a:blip r:embed="rId3" cstate="print"/>
            <a:srcRect/>
            <a:stretch>
              <a:fillRect b="-2280"/>
            </a:stretch>
          </a:blipFill>
          <a:ln w="9525">
            <a:solidFill>
              <a:schemeClr val="tx1"/>
            </a:solidFill>
            <a:miter lim="800000"/>
            <a:headEnd/>
            <a:tailEnd/>
          </a:ln>
          <a:effectLst/>
        </p:spPr>
        <p:txBody>
          <a:bodyPr/>
          <a:lstStyle/>
          <a:p>
            <a:pPr>
              <a:defRPr/>
            </a:pPr>
            <a:endParaRPr lang="en-US"/>
          </a:p>
        </p:txBody>
      </p:sp>
      <p:sp>
        <p:nvSpPr>
          <p:cNvPr id="30728" name="Text Box 5"/>
          <p:cNvSpPr txBox="1">
            <a:spLocks noChangeArrowheads="1"/>
          </p:cNvSpPr>
          <p:nvPr/>
        </p:nvSpPr>
        <p:spPr bwMode="auto">
          <a:xfrm>
            <a:off x="866775" y="57150"/>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0729" name="Text Box 6"/>
          <p:cNvSpPr txBox="1">
            <a:spLocks noChangeArrowheads="1"/>
          </p:cNvSpPr>
          <p:nvPr/>
        </p:nvSpPr>
        <p:spPr bwMode="auto">
          <a:xfrm>
            <a:off x="5257800" y="23622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0730" name="Text Box 7"/>
          <p:cNvSpPr txBox="1">
            <a:spLocks noChangeArrowheads="1"/>
          </p:cNvSpPr>
          <p:nvPr/>
        </p:nvSpPr>
        <p:spPr bwMode="auto">
          <a:xfrm>
            <a:off x="533400" y="5334000"/>
            <a:ext cx="2667000" cy="366713"/>
          </a:xfrm>
          <a:prstGeom prst="rect">
            <a:avLst/>
          </a:prstGeom>
          <a:noFill/>
          <a:ln w="9525">
            <a:noFill/>
            <a:miter lim="800000"/>
            <a:headEnd/>
            <a:tailEnd/>
          </a:ln>
        </p:spPr>
        <p:txBody>
          <a:bodyPr>
            <a:spAutoFit/>
          </a:bodyPr>
          <a:lstStyle/>
          <a:p>
            <a:pPr algn="ctr">
              <a:spcBef>
                <a:spcPct val="50000"/>
              </a:spcBef>
            </a:pPr>
            <a:r>
              <a:rPr lang="en-US" b="1"/>
              <a:t>Hurricane Earl, 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hidden="1"/>
          <p:cNvSpPr>
            <a:spLocks noGrp="1"/>
          </p:cNvSpPr>
          <p:nvPr>
            <p:ph type="title"/>
          </p:nvPr>
        </p:nvSpPr>
        <p:spPr/>
        <p:txBody>
          <a:bodyPr/>
          <a:lstStyle/>
          <a:p>
            <a:pPr eaLnBrk="1" hangingPunct="1"/>
            <a:endParaRPr lang="en-US" smtClean="0"/>
          </a:p>
        </p:txBody>
      </p:sp>
      <p:sp>
        <p:nvSpPr>
          <p:cNvPr id="31747" name="Rectangle 3"/>
          <p:cNvSpPr>
            <a:spLocks noGrp="1" noChangeAspect="1" noChangeArrowheads="1"/>
          </p:cNvSpPr>
          <p:nvPr isPhoto="1"/>
        </p:nvSpPr>
        <p:spPr bwMode="auto">
          <a:xfrm>
            <a:off x="4572000" y="533400"/>
            <a:ext cx="4343400" cy="6019800"/>
          </a:xfrm>
          <a:prstGeom prst="rect">
            <a:avLst/>
          </a:prstGeom>
          <a:blipFill dpi="0" rotWithShape="1">
            <a:blip r:embed="rId2" cstate="print"/>
            <a:srcRect/>
            <a:stretch>
              <a:fillRect r="-4808"/>
            </a:stretch>
          </a:blipFill>
          <a:ln w="9525">
            <a:solidFill>
              <a:schemeClr val="tx1"/>
            </a:solidFill>
            <a:miter lim="800000"/>
            <a:headEnd/>
            <a:tailEnd/>
          </a:ln>
          <a:effectLst/>
        </p:spPr>
        <p:txBody>
          <a:bodyPr/>
          <a:lstStyle/>
          <a:p>
            <a:pPr>
              <a:defRPr/>
            </a:pPr>
            <a:endParaRPr lang="en-US"/>
          </a:p>
        </p:txBody>
      </p:sp>
      <p:sp>
        <p:nvSpPr>
          <p:cNvPr id="31748" name="Rectangle 4"/>
          <p:cNvSpPr>
            <a:spLocks noGrp="1" noChangeAspect="1" noChangeArrowheads="1"/>
          </p:cNvSpPr>
          <p:nvPr isPhoto="1"/>
        </p:nvSpPr>
        <p:spPr bwMode="auto">
          <a:xfrm>
            <a:off x="152400" y="609600"/>
            <a:ext cx="4343400" cy="5867400"/>
          </a:xfrm>
          <a:prstGeom prst="rect">
            <a:avLst/>
          </a:prstGeom>
          <a:blipFill dpi="0" rotWithShape="1">
            <a:blip r:embed="rId3" cstate="print"/>
            <a:srcRect/>
            <a:stretch>
              <a:fillRect r="-3413"/>
            </a:stretch>
          </a:blipFill>
          <a:ln w="9525">
            <a:solidFill>
              <a:schemeClr val="tx1"/>
            </a:solidFill>
            <a:miter lim="800000"/>
            <a:headEnd/>
            <a:tailEnd/>
          </a:ln>
          <a:effectLst/>
        </p:spPr>
        <p:txBody>
          <a:bodyPr/>
          <a:lstStyle/>
          <a:p>
            <a:pPr>
              <a:defRPr/>
            </a:pPr>
            <a:endParaRPr lang="en-US"/>
          </a:p>
        </p:txBody>
      </p:sp>
      <p:sp>
        <p:nvSpPr>
          <p:cNvPr id="31752" name="Text Box 5"/>
          <p:cNvSpPr txBox="1">
            <a:spLocks noChangeArrowheads="1"/>
          </p:cNvSpPr>
          <p:nvPr/>
        </p:nvSpPr>
        <p:spPr bwMode="auto">
          <a:xfrm>
            <a:off x="685800" y="609600"/>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1753" name="Text Box 6"/>
          <p:cNvSpPr txBox="1">
            <a:spLocks noChangeArrowheads="1"/>
          </p:cNvSpPr>
          <p:nvPr/>
        </p:nvSpPr>
        <p:spPr bwMode="auto">
          <a:xfrm>
            <a:off x="5181600" y="5334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1754" name="Text Box 7"/>
          <p:cNvSpPr txBox="1">
            <a:spLocks noChangeArrowheads="1"/>
          </p:cNvSpPr>
          <p:nvPr/>
        </p:nvSpPr>
        <p:spPr bwMode="auto">
          <a:xfrm>
            <a:off x="3124200" y="152400"/>
            <a:ext cx="2667000" cy="366713"/>
          </a:xfrm>
          <a:prstGeom prst="rect">
            <a:avLst/>
          </a:prstGeom>
          <a:noFill/>
          <a:ln w="9525">
            <a:noFill/>
            <a:miter lim="800000"/>
            <a:headEnd/>
            <a:tailEnd/>
          </a:ln>
        </p:spPr>
        <p:txBody>
          <a:bodyPr>
            <a:spAutoFit/>
          </a:bodyPr>
          <a:lstStyle/>
          <a:p>
            <a:pPr algn="ctr">
              <a:spcBef>
                <a:spcPct val="50000"/>
              </a:spcBef>
            </a:pPr>
            <a:r>
              <a:rPr lang="en-US" b="1"/>
              <a:t>Hurricane Igor, 2010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hidden="1"/>
          <p:cNvSpPr>
            <a:spLocks noGrp="1"/>
          </p:cNvSpPr>
          <p:nvPr>
            <p:ph type="title"/>
          </p:nvPr>
        </p:nvSpPr>
        <p:spPr/>
        <p:txBody>
          <a:bodyPr/>
          <a:lstStyle/>
          <a:p>
            <a:pPr eaLnBrk="1" hangingPunct="1"/>
            <a:endParaRPr lang="en-US" smtClean="0"/>
          </a:p>
        </p:txBody>
      </p:sp>
      <p:sp>
        <p:nvSpPr>
          <p:cNvPr id="32771" name="Rectangle 3"/>
          <p:cNvSpPr>
            <a:spLocks noGrp="1" noChangeAspect="1" noChangeArrowheads="1"/>
          </p:cNvSpPr>
          <p:nvPr isPhoto="1"/>
        </p:nvSpPr>
        <p:spPr bwMode="auto">
          <a:xfrm>
            <a:off x="0" y="838200"/>
            <a:ext cx="4343400" cy="3352800"/>
          </a:xfrm>
          <a:prstGeom prst="rect">
            <a:avLst/>
          </a:prstGeom>
          <a:blipFill dpi="0" rotWithShape="1">
            <a:blip r:embed="rId2" cstate="print"/>
            <a:srcRect/>
            <a:stretch>
              <a:fillRect b="-3419"/>
            </a:stretch>
          </a:blipFill>
          <a:ln w="9525">
            <a:solidFill>
              <a:schemeClr val="tx1"/>
            </a:solidFill>
            <a:miter lim="800000"/>
            <a:headEnd/>
            <a:tailEnd/>
          </a:ln>
          <a:effectLst/>
        </p:spPr>
        <p:txBody>
          <a:bodyPr/>
          <a:lstStyle/>
          <a:p>
            <a:pPr>
              <a:defRPr/>
            </a:pPr>
            <a:endParaRPr lang="en-US"/>
          </a:p>
        </p:txBody>
      </p:sp>
      <p:pic>
        <p:nvPicPr>
          <p:cNvPr id="32773" name="Picture 4" descr="igor-int-hnew"/>
          <p:cNvPicPr>
            <a:picLocks noChangeAspect="1" noChangeArrowheads="1"/>
          </p:cNvPicPr>
          <p:nvPr/>
        </p:nvPicPr>
        <p:blipFill>
          <a:blip r:embed="rId3"/>
          <a:srcRect/>
          <a:stretch>
            <a:fillRect/>
          </a:stretch>
        </p:blipFill>
        <p:spPr bwMode="auto">
          <a:xfrm>
            <a:off x="4419600" y="3122613"/>
            <a:ext cx="4724400" cy="3735387"/>
          </a:xfrm>
          <a:prstGeom prst="rect">
            <a:avLst/>
          </a:prstGeom>
          <a:noFill/>
          <a:ln w="9525">
            <a:noFill/>
            <a:miter lim="800000"/>
            <a:headEnd/>
            <a:tailEnd/>
          </a:ln>
        </p:spPr>
      </p:pic>
      <p:sp>
        <p:nvSpPr>
          <p:cNvPr id="32774" name="Text Box 5"/>
          <p:cNvSpPr txBox="1">
            <a:spLocks noChangeArrowheads="1"/>
          </p:cNvSpPr>
          <p:nvPr/>
        </p:nvSpPr>
        <p:spPr bwMode="auto">
          <a:xfrm>
            <a:off x="866775" y="57150"/>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2775" name="Text Box 6"/>
          <p:cNvSpPr txBox="1">
            <a:spLocks noChangeArrowheads="1"/>
          </p:cNvSpPr>
          <p:nvPr/>
        </p:nvSpPr>
        <p:spPr bwMode="auto">
          <a:xfrm>
            <a:off x="5257800" y="26670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2776" name="Text Box 7"/>
          <p:cNvSpPr txBox="1">
            <a:spLocks noChangeArrowheads="1"/>
          </p:cNvSpPr>
          <p:nvPr/>
        </p:nvSpPr>
        <p:spPr bwMode="auto">
          <a:xfrm>
            <a:off x="533400" y="5334000"/>
            <a:ext cx="2667000" cy="366713"/>
          </a:xfrm>
          <a:prstGeom prst="rect">
            <a:avLst/>
          </a:prstGeom>
          <a:noFill/>
          <a:ln w="9525">
            <a:noFill/>
            <a:miter lim="800000"/>
            <a:headEnd/>
            <a:tailEnd/>
          </a:ln>
        </p:spPr>
        <p:txBody>
          <a:bodyPr>
            <a:spAutoFit/>
          </a:bodyPr>
          <a:lstStyle/>
          <a:p>
            <a:pPr algn="ctr">
              <a:spcBef>
                <a:spcPct val="50000"/>
              </a:spcBef>
            </a:pPr>
            <a:r>
              <a:rPr lang="en-US" b="1"/>
              <a:t>Hurricane Igor, 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7F92B3-E967-49BF-9405-D912E1D88093}" type="slidenum">
              <a:rPr lang="en-US"/>
              <a:pPr>
                <a:defRPr/>
              </a:pPr>
              <a:t>2</a:t>
            </a:fld>
            <a:endParaRPr lang="en-US"/>
          </a:p>
        </p:txBody>
      </p:sp>
      <p:pic>
        <p:nvPicPr>
          <p:cNvPr id="15362" name="Picture 3" descr="C:\Documents and Settings\Sravya\Desktop\ep91_gridscale6-hprecip_f030.gif"/>
          <p:cNvPicPr>
            <a:picLocks noChangeAspect="1" noChangeArrowheads="1"/>
          </p:cNvPicPr>
          <p:nvPr/>
        </p:nvPicPr>
        <p:blipFill>
          <a:blip r:embed="rId2"/>
          <a:srcRect/>
          <a:stretch>
            <a:fillRect/>
          </a:stretch>
        </p:blipFill>
        <p:spPr bwMode="auto">
          <a:xfrm>
            <a:off x="4454525" y="3276600"/>
            <a:ext cx="4689475" cy="2678113"/>
          </a:xfrm>
          <a:prstGeom prst="rect">
            <a:avLst/>
          </a:prstGeom>
          <a:noFill/>
          <a:ln w="9525">
            <a:noFill/>
            <a:miter lim="800000"/>
            <a:headEnd/>
            <a:tailEnd/>
          </a:ln>
        </p:spPr>
      </p:pic>
      <p:sp>
        <p:nvSpPr>
          <p:cNvPr id="15363" name="TextBox 6"/>
          <p:cNvSpPr txBox="1">
            <a:spLocks noChangeArrowheads="1"/>
          </p:cNvSpPr>
          <p:nvPr/>
        </p:nvSpPr>
        <p:spPr bwMode="auto">
          <a:xfrm>
            <a:off x="457200" y="228600"/>
            <a:ext cx="8305800" cy="1384300"/>
          </a:xfrm>
          <a:prstGeom prst="rect">
            <a:avLst/>
          </a:prstGeom>
          <a:noFill/>
          <a:ln w="9525">
            <a:noFill/>
            <a:miter lim="800000"/>
            <a:headEnd/>
            <a:tailEnd/>
          </a:ln>
        </p:spPr>
        <p:txBody>
          <a:bodyPr>
            <a:spAutoFit/>
          </a:bodyPr>
          <a:lstStyle/>
          <a:p>
            <a:r>
              <a:rPr lang="en-US" sz="1400">
                <a:latin typeface="Calibri" pitchFamily="34" charset="0"/>
              </a:rPr>
              <a:t>Initial observations from Mike Brennan (NHC): 18 to 24 hours into the HWRF model run the low-level vortex associated with the invest appears to break down.  The model shows a patchwork pattern of low-level vorticity maxima and minima in association with the invest, along the ITCZ, and in the high terrain of Mexico.  This appears to be due to </a:t>
            </a:r>
            <a:r>
              <a:rPr lang="en-US" sz="1400">
                <a:solidFill>
                  <a:srgbClr val="FF0000"/>
                </a:solidFill>
                <a:latin typeface="Calibri" pitchFamily="34" charset="0"/>
              </a:rPr>
              <a:t>very large amounts of grid-scale precipitation, in some areas exceeding 5 or even 10 inches in a 6-h period across much of the domain</a:t>
            </a:r>
            <a:r>
              <a:rPr lang="en-US" sz="1400">
                <a:latin typeface="Calibri" pitchFamily="34" charset="0"/>
              </a:rPr>
              <a:t>. Interestingly, the </a:t>
            </a:r>
            <a:r>
              <a:rPr lang="en-US" sz="1400">
                <a:solidFill>
                  <a:srgbClr val="FF0000"/>
                </a:solidFill>
                <a:latin typeface="Calibri" pitchFamily="34" charset="0"/>
              </a:rPr>
              <a:t>precip amounts produced by the convective scheme are quite small (generally &lt; 1 inch in a 6-h period). </a:t>
            </a:r>
          </a:p>
        </p:txBody>
      </p:sp>
      <p:pic>
        <p:nvPicPr>
          <p:cNvPr id="15364" name="Picture 4" descr="C:\Documents and Settings\Sravya\Desktop\ep91_850mb_f024.gif"/>
          <p:cNvPicPr>
            <a:picLocks noChangeAspect="1" noChangeArrowheads="1"/>
          </p:cNvPicPr>
          <p:nvPr/>
        </p:nvPicPr>
        <p:blipFill>
          <a:blip r:embed="rId3"/>
          <a:srcRect/>
          <a:stretch>
            <a:fillRect/>
          </a:stretch>
        </p:blipFill>
        <p:spPr bwMode="auto">
          <a:xfrm>
            <a:off x="0" y="1828800"/>
            <a:ext cx="4403725" cy="2514600"/>
          </a:xfrm>
          <a:prstGeom prst="rect">
            <a:avLst/>
          </a:prstGeom>
          <a:noFill/>
          <a:ln w="9525">
            <a:noFill/>
            <a:miter lim="800000"/>
            <a:headEnd/>
            <a:tailEnd/>
          </a:ln>
        </p:spPr>
      </p:pic>
      <p:sp>
        <p:nvSpPr>
          <p:cNvPr id="15365" name="TextBox 8"/>
          <p:cNvSpPr txBox="1">
            <a:spLocks noChangeArrowheads="1"/>
          </p:cNvSpPr>
          <p:nvPr/>
        </p:nvSpPr>
        <p:spPr bwMode="auto">
          <a:xfrm>
            <a:off x="457200" y="4800600"/>
            <a:ext cx="3124200" cy="369888"/>
          </a:xfrm>
          <a:prstGeom prst="rect">
            <a:avLst/>
          </a:prstGeom>
          <a:noFill/>
          <a:ln w="9525">
            <a:noFill/>
            <a:miter lim="800000"/>
            <a:headEnd/>
            <a:tailEnd/>
          </a:ln>
        </p:spPr>
        <p:txBody>
          <a:bodyPr>
            <a:spAutoFit/>
          </a:bodyPr>
          <a:lstStyle/>
          <a:p>
            <a:pPr algn="ctr"/>
            <a:r>
              <a:rPr lang="en-US">
                <a:latin typeface="Calibri" pitchFamily="34" charset="0"/>
              </a:rPr>
              <a:t>850 hPa Vorticity</a:t>
            </a:r>
          </a:p>
        </p:txBody>
      </p:sp>
      <p:sp>
        <p:nvSpPr>
          <p:cNvPr id="15366" name="TextBox 9"/>
          <p:cNvSpPr txBox="1">
            <a:spLocks noChangeArrowheads="1"/>
          </p:cNvSpPr>
          <p:nvPr/>
        </p:nvSpPr>
        <p:spPr bwMode="auto">
          <a:xfrm>
            <a:off x="5334000" y="2743200"/>
            <a:ext cx="3124200" cy="369888"/>
          </a:xfrm>
          <a:prstGeom prst="rect">
            <a:avLst/>
          </a:prstGeom>
          <a:noFill/>
          <a:ln w="9525">
            <a:noFill/>
            <a:miter lim="800000"/>
            <a:headEnd/>
            <a:tailEnd/>
          </a:ln>
        </p:spPr>
        <p:txBody>
          <a:bodyPr>
            <a:spAutoFit/>
          </a:bodyPr>
          <a:lstStyle/>
          <a:p>
            <a:pPr algn="ctr"/>
            <a:r>
              <a:rPr lang="en-US">
                <a:latin typeface="Calibri" pitchFamily="34" charset="0"/>
              </a:rPr>
              <a:t>Grid-Scale Precipitation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hidden="1"/>
          <p:cNvSpPr>
            <a:spLocks noGrp="1"/>
          </p:cNvSpPr>
          <p:nvPr>
            <p:ph type="title"/>
          </p:nvPr>
        </p:nvSpPr>
        <p:spPr/>
        <p:txBody>
          <a:bodyPr/>
          <a:lstStyle/>
          <a:p>
            <a:pPr eaLnBrk="1" hangingPunct="1"/>
            <a:endParaRPr lang="en-US" smtClean="0"/>
          </a:p>
        </p:txBody>
      </p:sp>
      <p:sp>
        <p:nvSpPr>
          <p:cNvPr id="33795" name="Rectangle 3"/>
          <p:cNvSpPr>
            <a:spLocks noGrp="1" noChangeAspect="1" noChangeArrowheads="1"/>
          </p:cNvSpPr>
          <p:nvPr isPhoto="1"/>
        </p:nvSpPr>
        <p:spPr bwMode="auto">
          <a:xfrm>
            <a:off x="228600" y="228600"/>
            <a:ext cx="4859338" cy="3733800"/>
          </a:xfrm>
          <a:prstGeom prst="rect">
            <a:avLst/>
          </a:prstGeom>
          <a:blipFill dpi="0" rotWithShape="1">
            <a:blip r:embed="rId2" cstate="print"/>
            <a:srcRect/>
            <a:stretch>
              <a:fillRect b="-3170"/>
            </a:stretch>
          </a:blipFill>
          <a:ln w="9525">
            <a:solidFill>
              <a:schemeClr val="tx1"/>
            </a:solidFill>
            <a:miter lim="800000"/>
            <a:headEnd/>
            <a:tailEnd/>
          </a:ln>
          <a:effectLst/>
        </p:spPr>
        <p:txBody>
          <a:bodyPr/>
          <a:lstStyle/>
          <a:p>
            <a:pPr>
              <a:defRPr/>
            </a:pPr>
            <a:endParaRPr lang="en-US"/>
          </a:p>
        </p:txBody>
      </p:sp>
      <p:sp>
        <p:nvSpPr>
          <p:cNvPr id="33796" name="Rectangle 4"/>
          <p:cNvSpPr>
            <a:spLocks noGrp="1" noChangeAspect="1" noChangeArrowheads="1"/>
          </p:cNvSpPr>
          <p:nvPr isPhoto="1"/>
        </p:nvSpPr>
        <p:spPr bwMode="auto">
          <a:xfrm>
            <a:off x="3886200" y="2862263"/>
            <a:ext cx="4997450" cy="3919537"/>
          </a:xfrm>
          <a:prstGeom prst="rect">
            <a:avLst/>
          </a:prstGeom>
          <a:blipFill dpi="0" rotWithShape="1">
            <a:blip r:embed="rId3" cstate="print"/>
            <a:srcRect/>
            <a:stretch>
              <a:fillRect b="-1932"/>
            </a:stretch>
          </a:blipFill>
          <a:ln w="9525">
            <a:solidFill>
              <a:schemeClr val="tx1"/>
            </a:solidFill>
            <a:miter lim="800000"/>
            <a:headEnd/>
            <a:tailEnd/>
          </a:ln>
          <a:effectLst/>
        </p:spPr>
        <p:txBody>
          <a:bodyPr/>
          <a:lstStyle/>
          <a:p>
            <a:pPr>
              <a:defRPr/>
            </a:pPr>
            <a:endParaRPr lang="en-US"/>
          </a:p>
        </p:txBody>
      </p:sp>
      <p:sp>
        <p:nvSpPr>
          <p:cNvPr id="33800" name="Text Box 5"/>
          <p:cNvSpPr txBox="1">
            <a:spLocks noChangeArrowheads="1"/>
          </p:cNvSpPr>
          <p:nvPr/>
        </p:nvSpPr>
        <p:spPr bwMode="auto">
          <a:xfrm>
            <a:off x="1143000" y="85725"/>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3801" name="Text Box 6"/>
          <p:cNvSpPr txBox="1">
            <a:spLocks noChangeArrowheads="1"/>
          </p:cNvSpPr>
          <p:nvPr/>
        </p:nvSpPr>
        <p:spPr bwMode="auto">
          <a:xfrm>
            <a:off x="4953000" y="27432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3802" name="Text Box 7"/>
          <p:cNvSpPr txBox="1">
            <a:spLocks noChangeArrowheads="1"/>
          </p:cNvSpPr>
          <p:nvPr/>
        </p:nvSpPr>
        <p:spPr bwMode="auto">
          <a:xfrm>
            <a:off x="533400" y="5334000"/>
            <a:ext cx="2667000" cy="366713"/>
          </a:xfrm>
          <a:prstGeom prst="rect">
            <a:avLst/>
          </a:prstGeom>
          <a:noFill/>
          <a:ln w="9525">
            <a:noFill/>
            <a:miter lim="800000"/>
            <a:headEnd/>
            <a:tailEnd/>
          </a:ln>
        </p:spPr>
        <p:txBody>
          <a:bodyPr>
            <a:spAutoFit/>
          </a:bodyPr>
          <a:lstStyle/>
          <a:p>
            <a:pPr algn="ctr">
              <a:spcBef>
                <a:spcPct val="50000"/>
              </a:spcBef>
            </a:pPr>
            <a:r>
              <a:rPr lang="en-US" b="1"/>
              <a:t>TS Cindy, 2011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hidden="1"/>
          <p:cNvSpPr>
            <a:spLocks noGrp="1"/>
          </p:cNvSpPr>
          <p:nvPr>
            <p:ph type="title"/>
          </p:nvPr>
        </p:nvSpPr>
        <p:spPr/>
        <p:txBody>
          <a:bodyPr/>
          <a:lstStyle/>
          <a:p>
            <a:pPr eaLnBrk="1" hangingPunct="1"/>
            <a:endParaRPr lang="en-US" smtClean="0"/>
          </a:p>
        </p:txBody>
      </p:sp>
      <p:pic>
        <p:nvPicPr>
          <p:cNvPr id="34818" name="Picture 3" descr="new-bret-hwrf"/>
          <p:cNvPicPr>
            <a:picLocks noChangeAspect="1" noChangeArrowheads="1"/>
          </p:cNvPicPr>
          <p:nvPr/>
        </p:nvPicPr>
        <p:blipFill>
          <a:blip r:embed="rId2"/>
          <a:srcRect/>
          <a:stretch>
            <a:fillRect/>
          </a:stretch>
        </p:blipFill>
        <p:spPr bwMode="auto">
          <a:xfrm>
            <a:off x="0" y="1066800"/>
            <a:ext cx="4648200" cy="4095750"/>
          </a:xfrm>
          <a:prstGeom prst="rect">
            <a:avLst/>
          </a:prstGeom>
          <a:noFill/>
          <a:ln w="9525">
            <a:noFill/>
            <a:miter lim="800000"/>
            <a:headEnd/>
            <a:tailEnd/>
          </a:ln>
        </p:spPr>
      </p:pic>
      <p:pic>
        <p:nvPicPr>
          <p:cNvPr id="34819" name="Picture 4" descr="new-bret-hnew"/>
          <p:cNvPicPr>
            <a:picLocks noChangeAspect="1" noChangeArrowheads="1"/>
          </p:cNvPicPr>
          <p:nvPr/>
        </p:nvPicPr>
        <p:blipFill>
          <a:blip r:embed="rId3"/>
          <a:srcRect/>
          <a:stretch>
            <a:fillRect/>
          </a:stretch>
        </p:blipFill>
        <p:spPr bwMode="auto">
          <a:xfrm>
            <a:off x="4572000" y="1066800"/>
            <a:ext cx="4495800" cy="4048125"/>
          </a:xfrm>
          <a:prstGeom prst="rect">
            <a:avLst/>
          </a:prstGeom>
          <a:noFill/>
          <a:ln w="9525">
            <a:noFill/>
            <a:miter lim="800000"/>
            <a:headEnd/>
            <a:tailEnd/>
          </a:ln>
        </p:spPr>
      </p:pic>
      <p:sp>
        <p:nvSpPr>
          <p:cNvPr id="34820" name="Text Box 5"/>
          <p:cNvSpPr txBox="1">
            <a:spLocks noChangeArrowheads="1"/>
          </p:cNvSpPr>
          <p:nvPr/>
        </p:nvSpPr>
        <p:spPr bwMode="auto">
          <a:xfrm>
            <a:off x="1123950" y="8524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4821" name="Text Box 6"/>
          <p:cNvSpPr txBox="1">
            <a:spLocks noChangeArrowheads="1"/>
          </p:cNvSpPr>
          <p:nvPr/>
        </p:nvSpPr>
        <p:spPr bwMode="auto">
          <a:xfrm>
            <a:off x="5257800" y="885825"/>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4822" name="Text Box 7"/>
          <p:cNvSpPr txBox="1">
            <a:spLocks noChangeArrowheads="1"/>
          </p:cNvSpPr>
          <p:nvPr/>
        </p:nvSpPr>
        <p:spPr bwMode="auto">
          <a:xfrm>
            <a:off x="990600" y="5562600"/>
            <a:ext cx="2667000" cy="366713"/>
          </a:xfrm>
          <a:prstGeom prst="rect">
            <a:avLst/>
          </a:prstGeom>
          <a:noFill/>
          <a:ln w="9525">
            <a:noFill/>
            <a:miter lim="800000"/>
            <a:headEnd/>
            <a:tailEnd/>
          </a:ln>
        </p:spPr>
        <p:txBody>
          <a:bodyPr>
            <a:spAutoFit/>
          </a:bodyPr>
          <a:lstStyle/>
          <a:p>
            <a:pPr algn="ctr">
              <a:spcBef>
                <a:spcPct val="50000"/>
              </a:spcBef>
            </a:pPr>
            <a:r>
              <a:rPr lang="en-US" b="1"/>
              <a:t>TS Bret, 2011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hidden="1"/>
          <p:cNvSpPr>
            <a:spLocks noGrp="1"/>
          </p:cNvSpPr>
          <p:nvPr>
            <p:ph type="title"/>
          </p:nvPr>
        </p:nvSpPr>
        <p:spPr/>
        <p:txBody>
          <a:bodyPr/>
          <a:lstStyle/>
          <a:p>
            <a:pPr eaLnBrk="1" hangingPunct="1"/>
            <a:endParaRPr lang="en-US" smtClean="0"/>
          </a:p>
        </p:txBody>
      </p:sp>
      <p:sp>
        <p:nvSpPr>
          <p:cNvPr id="35843" name="Rectangle 3"/>
          <p:cNvSpPr>
            <a:spLocks noGrp="1" noChangeAspect="1" noChangeArrowheads="1"/>
          </p:cNvSpPr>
          <p:nvPr isPhoto="1"/>
        </p:nvSpPr>
        <p:spPr bwMode="auto">
          <a:xfrm>
            <a:off x="304800" y="990600"/>
            <a:ext cx="4297363" cy="5029200"/>
          </a:xfrm>
          <a:prstGeom prst="rect">
            <a:avLst/>
          </a:prstGeom>
          <a:blipFill dpi="0" rotWithShape="1">
            <a:blip r:embed="rId2" cstate="print"/>
            <a:srcRect/>
            <a:stretch>
              <a:fillRect r="-1765"/>
            </a:stretch>
          </a:blipFill>
          <a:ln w="9525">
            <a:solidFill>
              <a:schemeClr val="tx1"/>
            </a:solidFill>
            <a:miter lim="800000"/>
            <a:headEnd/>
            <a:tailEnd/>
          </a:ln>
          <a:effectLst/>
        </p:spPr>
        <p:txBody>
          <a:bodyPr/>
          <a:lstStyle/>
          <a:p>
            <a:pPr>
              <a:defRPr/>
            </a:pPr>
            <a:endParaRPr lang="en-US"/>
          </a:p>
        </p:txBody>
      </p:sp>
      <p:sp>
        <p:nvSpPr>
          <p:cNvPr id="35844" name="Rectangle 4"/>
          <p:cNvSpPr>
            <a:spLocks noGrp="1" noChangeAspect="1" noChangeArrowheads="1"/>
          </p:cNvSpPr>
          <p:nvPr isPhoto="1"/>
        </p:nvSpPr>
        <p:spPr bwMode="auto">
          <a:xfrm>
            <a:off x="4640263" y="914400"/>
            <a:ext cx="4214812" cy="5105400"/>
          </a:xfrm>
          <a:prstGeom prst="rect">
            <a:avLst/>
          </a:prstGeom>
          <a:blipFill dpi="0" rotWithShape="1">
            <a:blip r:embed="rId3" cstate="print"/>
            <a:srcRect/>
            <a:stretch>
              <a:fillRect r="-3073"/>
            </a:stretch>
          </a:blipFill>
          <a:ln w="9525">
            <a:solidFill>
              <a:schemeClr val="tx1"/>
            </a:solidFill>
            <a:miter lim="800000"/>
            <a:headEnd/>
            <a:tailEnd/>
          </a:ln>
          <a:effectLst/>
        </p:spPr>
        <p:txBody>
          <a:bodyPr/>
          <a:lstStyle/>
          <a:p>
            <a:pPr>
              <a:defRPr/>
            </a:pPr>
            <a:endParaRPr lang="en-US"/>
          </a:p>
        </p:txBody>
      </p:sp>
      <p:sp>
        <p:nvSpPr>
          <p:cNvPr id="35848" name="Text Box 5"/>
          <p:cNvSpPr txBox="1">
            <a:spLocks noChangeArrowheads="1"/>
          </p:cNvSpPr>
          <p:nvPr/>
        </p:nvSpPr>
        <p:spPr bwMode="auto">
          <a:xfrm>
            <a:off x="1123950" y="928688"/>
            <a:ext cx="3124200" cy="366712"/>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5849" name="Text Box 6"/>
          <p:cNvSpPr txBox="1">
            <a:spLocks noChangeArrowheads="1"/>
          </p:cNvSpPr>
          <p:nvPr/>
        </p:nvSpPr>
        <p:spPr bwMode="auto">
          <a:xfrm>
            <a:off x="5257800" y="885825"/>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5850" name="Text Box 7"/>
          <p:cNvSpPr txBox="1">
            <a:spLocks noChangeArrowheads="1"/>
          </p:cNvSpPr>
          <p:nvPr/>
        </p:nvSpPr>
        <p:spPr bwMode="auto">
          <a:xfrm>
            <a:off x="3048000" y="6172200"/>
            <a:ext cx="2667000" cy="641350"/>
          </a:xfrm>
          <a:prstGeom prst="rect">
            <a:avLst/>
          </a:prstGeom>
          <a:noFill/>
          <a:ln w="9525">
            <a:noFill/>
            <a:miter lim="800000"/>
            <a:headEnd/>
            <a:tailEnd/>
          </a:ln>
        </p:spPr>
        <p:txBody>
          <a:bodyPr>
            <a:spAutoFit/>
          </a:bodyPr>
          <a:lstStyle/>
          <a:p>
            <a:pPr algn="ctr">
              <a:spcBef>
                <a:spcPct val="50000"/>
              </a:spcBef>
            </a:pPr>
            <a:r>
              <a:rPr lang="en-US" b="1"/>
              <a:t>Hurricane Beatriz, 2011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hidden="1"/>
          <p:cNvSpPr>
            <a:spLocks noGrp="1"/>
          </p:cNvSpPr>
          <p:nvPr>
            <p:ph type="title"/>
          </p:nvPr>
        </p:nvSpPr>
        <p:spPr/>
        <p:txBody>
          <a:bodyPr/>
          <a:lstStyle/>
          <a:p>
            <a:pPr eaLnBrk="1" hangingPunct="1"/>
            <a:endParaRPr lang="en-US" smtClean="0"/>
          </a:p>
        </p:txBody>
      </p:sp>
      <p:sp>
        <p:nvSpPr>
          <p:cNvPr id="36867" name="Rectangle 3"/>
          <p:cNvSpPr>
            <a:spLocks noGrp="1" noChangeAspect="1" noChangeArrowheads="1"/>
          </p:cNvSpPr>
          <p:nvPr isPhoto="1"/>
        </p:nvSpPr>
        <p:spPr bwMode="auto">
          <a:xfrm>
            <a:off x="0" y="1122363"/>
            <a:ext cx="4800600" cy="4352925"/>
          </a:xfrm>
          <a:prstGeom prst="rect">
            <a:avLst/>
          </a:prstGeom>
          <a:blipFill dpi="0" rotWithShape="1">
            <a:blip r:embed="rId2" cstate="print"/>
            <a:srcRect/>
            <a:stretch>
              <a:fillRect r="-1516"/>
            </a:stretch>
          </a:blipFill>
          <a:ln w="9525">
            <a:solidFill>
              <a:schemeClr val="tx1"/>
            </a:solidFill>
            <a:miter lim="800000"/>
            <a:headEnd/>
            <a:tailEnd/>
          </a:ln>
          <a:effectLst/>
        </p:spPr>
        <p:txBody>
          <a:bodyPr/>
          <a:lstStyle/>
          <a:p>
            <a:pPr>
              <a:defRPr/>
            </a:pPr>
            <a:endParaRPr lang="en-US"/>
          </a:p>
        </p:txBody>
      </p:sp>
      <p:sp>
        <p:nvSpPr>
          <p:cNvPr id="36868" name="Rectangle 4"/>
          <p:cNvSpPr>
            <a:spLocks noGrp="1" noChangeAspect="1" noChangeArrowheads="1"/>
          </p:cNvSpPr>
          <p:nvPr isPhoto="1"/>
        </p:nvSpPr>
        <p:spPr bwMode="auto">
          <a:xfrm>
            <a:off x="4648200" y="1143000"/>
            <a:ext cx="4495800" cy="4343400"/>
          </a:xfrm>
          <a:prstGeom prst="rect">
            <a:avLst/>
          </a:prstGeom>
          <a:blipFill dpi="0" rotWithShape="1">
            <a:blip r:embed="rId3" cstate="print"/>
            <a:srcRect/>
            <a:stretch>
              <a:fillRect r="-7711"/>
            </a:stretch>
          </a:blipFill>
          <a:ln w="9525">
            <a:solidFill>
              <a:schemeClr val="tx1"/>
            </a:solidFill>
            <a:miter lim="800000"/>
            <a:headEnd/>
            <a:tailEnd/>
          </a:ln>
          <a:effectLst/>
        </p:spPr>
        <p:txBody>
          <a:bodyPr/>
          <a:lstStyle/>
          <a:p>
            <a:pPr>
              <a:defRPr/>
            </a:pPr>
            <a:endParaRPr lang="en-US"/>
          </a:p>
        </p:txBody>
      </p:sp>
      <p:sp>
        <p:nvSpPr>
          <p:cNvPr id="36872" name="Text Box 5"/>
          <p:cNvSpPr txBox="1">
            <a:spLocks noChangeArrowheads="1"/>
          </p:cNvSpPr>
          <p:nvPr/>
        </p:nvSpPr>
        <p:spPr bwMode="auto">
          <a:xfrm>
            <a:off x="990600" y="1009650"/>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36873" name="Text Box 6"/>
          <p:cNvSpPr txBox="1">
            <a:spLocks noChangeArrowheads="1"/>
          </p:cNvSpPr>
          <p:nvPr/>
        </p:nvSpPr>
        <p:spPr bwMode="auto">
          <a:xfrm>
            <a:off x="5143500" y="1023938"/>
            <a:ext cx="3314700" cy="366712"/>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36874" name="Text Box 7"/>
          <p:cNvSpPr txBox="1">
            <a:spLocks noChangeArrowheads="1"/>
          </p:cNvSpPr>
          <p:nvPr/>
        </p:nvSpPr>
        <p:spPr bwMode="auto">
          <a:xfrm>
            <a:off x="2438400" y="5791200"/>
            <a:ext cx="3429000" cy="366713"/>
          </a:xfrm>
          <a:prstGeom prst="rect">
            <a:avLst/>
          </a:prstGeom>
          <a:noFill/>
          <a:ln w="9525">
            <a:noFill/>
            <a:miter lim="800000"/>
            <a:headEnd/>
            <a:tailEnd/>
          </a:ln>
        </p:spPr>
        <p:txBody>
          <a:bodyPr>
            <a:spAutoFit/>
          </a:bodyPr>
          <a:lstStyle/>
          <a:p>
            <a:pPr algn="ctr">
              <a:spcBef>
                <a:spcPct val="50000"/>
              </a:spcBef>
            </a:pPr>
            <a:r>
              <a:rPr lang="en-US" b="1"/>
              <a:t>Hurricane Adrian, 2011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ALL_BASIN.track-err.png"/>
          <p:cNvPicPr>
            <a:picLocks noChangeAspect="1"/>
          </p:cNvPicPr>
          <p:nvPr/>
        </p:nvPicPr>
        <p:blipFill>
          <a:blip r:embed="rId2"/>
          <a:srcRect/>
          <a:stretch>
            <a:fillRect/>
          </a:stretch>
        </p:blipFill>
        <p:spPr bwMode="auto">
          <a:xfrm>
            <a:off x="0" y="0"/>
            <a:ext cx="4267200" cy="3200400"/>
          </a:xfrm>
          <a:prstGeom prst="rect">
            <a:avLst/>
          </a:prstGeom>
          <a:noFill/>
          <a:ln w="9525">
            <a:noFill/>
            <a:miter lim="800000"/>
            <a:headEnd/>
            <a:tailEnd/>
          </a:ln>
        </p:spPr>
      </p:pic>
      <p:pic>
        <p:nvPicPr>
          <p:cNvPr id="37890" name="Picture 4" descr="ALL_BASIN.intensity-err.png"/>
          <p:cNvPicPr>
            <a:picLocks noChangeAspect="1"/>
          </p:cNvPicPr>
          <p:nvPr/>
        </p:nvPicPr>
        <p:blipFill>
          <a:blip r:embed="rId3"/>
          <a:srcRect/>
          <a:stretch>
            <a:fillRect/>
          </a:stretch>
        </p:blipFill>
        <p:spPr bwMode="auto">
          <a:xfrm>
            <a:off x="4419600" y="0"/>
            <a:ext cx="4267200" cy="3200400"/>
          </a:xfrm>
          <a:prstGeom prst="rect">
            <a:avLst/>
          </a:prstGeom>
          <a:noFill/>
          <a:ln w="9525">
            <a:noFill/>
            <a:miter lim="800000"/>
            <a:headEnd/>
            <a:tailEnd/>
          </a:ln>
        </p:spPr>
      </p:pic>
      <p:pic>
        <p:nvPicPr>
          <p:cNvPr id="37891" name="Picture 5" descr="ALL_BASIN.intensity-bias.png"/>
          <p:cNvPicPr>
            <a:picLocks noChangeAspect="1"/>
          </p:cNvPicPr>
          <p:nvPr/>
        </p:nvPicPr>
        <p:blipFill>
          <a:blip r:embed="rId4"/>
          <a:srcRect/>
          <a:stretch>
            <a:fillRect/>
          </a:stretch>
        </p:blipFill>
        <p:spPr bwMode="auto">
          <a:xfrm>
            <a:off x="1066800" y="3352800"/>
            <a:ext cx="4267200" cy="3200400"/>
          </a:xfrm>
          <a:prstGeom prst="rect">
            <a:avLst/>
          </a:prstGeom>
          <a:noFill/>
          <a:ln w="9525">
            <a:noFill/>
            <a:miter lim="800000"/>
            <a:headEnd/>
            <a:tailEnd/>
          </a:ln>
        </p:spPr>
      </p:pic>
      <p:pic>
        <p:nvPicPr>
          <p:cNvPr id="37892" name="Picture 7"/>
          <p:cNvPicPr>
            <a:picLocks noChangeAspect="1" noChangeArrowheads="1"/>
          </p:cNvPicPr>
          <p:nvPr/>
        </p:nvPicPr>
        <p:blipFill>
          <a:blip r:embed="rId5"/>
          <a:srcRect/>
          <a:stretch>
            <a:fillRect/>
          </a:stretch>
        </p:blipFill>
        <p:spPr bwMode="auto">
          <a:xfrm>
            <a:off x="5486400" y="4343400"/>
            <a:ext cx="3533775" cy="9112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ATL_BASIN.track-err.png"/>
          <p:cNvPicPr>
            <a:picLocks noChangeAspect="1"/>
          </p:cNvPicPr>
          <p:nvPr/>
        </p:nvPicPr>
        <p:blipFill>
          <a:blip r:embed="rId2"/>
          <a:srcRect/>
          <a:stretch>
            <a:fillRect/>
          </a:stretch>
        </p:blipFill>
        <p:spPr bwMode="auto">
          <a:xfrm>
            <a:off x="0" y="0"/>
            <a:ext cx="4267200" cy="3200400"/>
          </a:xfrm>
          <a:prstGeom prst="rect">
            <a:avLst/>
          </a:prstGeom>
          <a:noFill/>
          <a:ln w="9525">
            <a:noFill/>
            <a:miter lim="800000"/>
            <a:headEnd/>
            <a:tailEnd/>
          </a:ln>
        </p:spPr>
      </p:pic>
      <p:pic>
        <p:nvPicPr>
          <p:cNvPr id="38914" name="Picture 2" descr="ATL_BASIN.intensity-err.png"/>
          <p:cNvPicPr>
            <a:picLocks noChangeAspect="1"/>
          </p:cNvPicPr>
          <p:nvPr/>
        </p:nvPicPr>
        <p:blipFill>
          <a:blip r:embed="rId3"/>
          <a:srcRect/>
          <a:stretch>
            <a:fillRect/>
          </a:stretch>
        </p:blipFill>
        <p:spPr bwMode="auto">
          <a:xfrm>
            <a:off x="4419600" y="0"/>
            <a:ext cx="4368800" cy="3276600"/>
          </a:xfrm>
          <a:prstGeom prst="rect">
            <a:avLst/>
          </a:prstGeom>
          <a:noFill/>
          <a:ln w="9525">
            <a:noFill/>
            <a:miter lim="800000"/>
            <a:headEnd/>
            <a:tailEnd/>
          </a:ln>
        </p:spPr>
      </p:pic>
      <p:pic>
        <p:nvPicPr>
          <p:cNvPr id="38915" name="Picture 3" descr="ATL_BASIN.intensity-bias.png"/>
          <p:cNvPicPr>
            <a:picLocks noChangeAspect="1"/>
          </p:cNvPicPr>
          <p:nvPr/>
        </p:nvPicPr>
        <p:blipFill>
          <a:blip r:embed="rId4"/>
          <a:srcRect/>
          <a:stretch>
            <a:fillRect/>
          </a:stretch>
        </p:blipFill>
        <p:spPr bwMode="auto">
          <a:xfrm>
            <a:off x="381000" y="3486150"/>
            <a:ext cx="4495800" cy="3371850"/>
          </a:xfrm>
          <a:prstGeom prst="rect">
            <a:avLst/>
          </a:prstGeom>
          <a:noFill/>
          <a:ln w="9525">
            <a:noFill/>
            <a:miter lim="800000"/>
            <a:headEnd/>
            <a:tailEnd/>
          </a:ln>
        </p:spPr>
      </p:pic>
      <p:pic>
        <p:nvPicPr>
          <p:cNvPr id="38916" name="Picture 5"/>
          <p:cNvPicPr>
            <a:picLocks noChangeAspect="1" noChangeArrowheads="1"/>
          </p:cNvPicPr>
          <p:nvPr/>
        </p:nvPicPr>
        <p:blipFill>
          <a:blip r:embed="rId5"/>
          <a:srcRect/>
          <a:stretch>
            <a:fillRect/>
          </a:stretch>
        </p:blipFill>
        <p:spPr bwMode="auto">
          <a:xfrm>
            <a:off x="5486400" y="4343400"/>
            <a:ext cx="3533775" cy="911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EP_BASIN.track-err.png"/>
          <p:cNvPicPr>
            <a:picLocks noChangeAspect="1"/>
          </p:cNvPicPr>
          <p:nvPr/>
        </p:nvPicPr>
        <p:blipFill>
          <a:blip r:embed="rId2"/>
          <a:srcRect/>
          <a:stretch>
            <a:fillRect/>
          </a:stretch>
        </p:blipFill>
        <p:spPr bwMode="auto">
          <a:xfrm>
            <a:off x="0" y="0"/>
            <a:ext cx="4419600" cy="3314700"/>
          </a:xfrm>
          <a:prstGeom prst="rect">
            <a:avLst/>
          </a:prstGeom>
          <a:noFill/>
          <a:ln w="9525">
            <a:noFill/>
            <a:miter lim="800000"/>
            <a:headEnd/>
            <a:tailEnd/>
          </a:ln>
        </p:spPr>
      </p:pic>
      <p:pic>
        <p:nvPicPr>
          <p:cNvPr id="39938" name="Picture 2" descr="EP_BASIN.intensity-err.png"/>
          <p:cNvPicPr>
            <a:picLocks noChangeAspect="1"/>
          </p:cNvPicPr>
          <p:nvPr/>
        </p:nvPicPr>
        <p:blipFill>
          <a:blip r:embed="rId3"/>
          <a:srcRect/>
          <a:stretch>
            <a:fillRect/>
          </a:stretch>
        </p:blipFill>
        <p:spPr bwMode="auto">
          <a:xfrm>
            <a:off x="4495800" y="0"/>
            <a:ext cx="4495800" cy="3371850"/>
          </a:xfrm>
          <a:prstGeom prst="rect">
            <a:avLst/>
          </a:prstGeom>
          <a:noFill/>
          <a:ln w="9525">
            <a:noFill/>
            <a:miter lim="800000"/>
            <a:headEnd/>
            <a:tailEnd/>
          </a:ln>
        </p:spPr>
      </p:pic>
      <p:pic>
        <p:nvPicPr>
          <p:cNvPr id="39939" name="Picture 5"/>
          <p:cNvPicPr>
            <a:picLocks noChangeAspect="1" noChangeArrowheads="1"/>
          </p:cNvPicPr>
          <p:nvPr/>
        </p:nvPicPr>
        <p:blipFill>
          <a:blip r:embed="rId4"/>
          <a:srcRect/>
          <a:stretch>
            <a:fillRect/>
          </a:stretch>
        </p:blipFill>
        <p:spPr bwMode="auto">
          <a:xfrm>
            <a:off x="5486400" y="4343400"/>
            <a:ext cx="3533775" cy="911225"/>
          </a:xfrm>
          <a:prstGeom prst="rect">
            <a:avLst/>
          </a:prstGeom>
          <a:noFill/>
          <a:ln w="9525">
            <a:noFill/>
            <a:miter lim="800000"/>
            <a:headEnd/>
            <a:tailEnd/>
          </a:ln>
        </p:spPr>
      </p:pic>
      <p:pic>
        <p:nvPicPr>
          <p:cNvPr id="39940" name="Picture 6" descr="EP_BASIN"/>
          <p:cNvPicPr>
            <a:picLocks noChangeAspect="1" noChangeArrowheads="1"/>
          </p:cNvPicPr>
          <p:nvPr/>
        </p:nvPicPr>
        <p:blipFill>
          <a:blip r:embed="rId5"/>
          <a:srcRect/>
          <a:stretch>
            <a:fillRect/>
          </a:stretch>
        </p:blipFill>
        <p:spPr bwMode="auto">
          <a:xfrm>
            <a:off x="0" y="3371850"/>
            <a:ext cx="4648200" cy="3486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H3GP_EUGENE05E_2011080206_multimodel-tracks"/>
          <p:cNvPicPr>
            <a:picLocks noChangeAspect="1" noChangeArrowheads="1"/>
          </p:cNvPicPr>
          <p:nvPr/>
        </p:nvPicPr>
        <p:blipFill>
          <a:blip r:embed="rId2"/>
          <a:srcRect/>
          <a:stretch>
            <a:fillRect/>
          </a:stretch>
        </p:blipFill>
        <p:spPr bwMode="auto">
          <a:xfrm>
            <a:off x="2286000" y="3429000"/>
            <a:ext cx="4572000" cy="3429000"/>
          </a:xfrm>
          <a:prstGeom prst="rect">
            <a:avLst/>
          </a:prstGeom>
          <a:noFill/>
          <a:ln w="9525">
            <a:noFill/>
            <a:miter lim="800000"/>
            <a:headEnd/>
            <a:tailEnd/>
          </a:ln>
        </p:spPr>
      </p:pic>
      <p:pic>
        <p:nvPicPr>
          <p:cNvPr id="40962" name="Picture 5" descr="H3GP_EUGENE05E_2011080118_multimodel-tracks"/>
          <p:cNvPicPr>
            <a:picLocks noChangeAspect="1" noChangeArrowheads="1"/>
          </p:cNvPicPr>
          <p:nvPr/>
        </p:nvPicPr>
        <p:blipFill>
          <a:blip r:embed="rId3"/>
          <a:srcRect/>
          <a:stretch>
            <a:fillRect/>
          </a:stretch>
        </p:blipFill>
        <p:spPr bwMode="auto">
          <a:xfrm>
            <a:off x="4572000" y="0"/>
            <a:ext cx="4572000" cy="3430588"/>
          </a:xfrm>
          <a:prstGeom prst="rect">
            <a:avLst/>
          </a:prstGeom>
          <a:noFill/>
          <a:ln w="9525">
            <a:noFill/>
            <a:miter lim="800000"/>
            <a:headEnd/>
            <a:tailEnd/>
          </a:ln>
        </p:spPr>
      </p:pic>
      <p:pic>
        <p:nvPicPr>
          <p:cNvPr id="40963" name="Picture 6" descr="H3GP_EUGENE05E_2011080100_multimodel-tracks"/>
          <p:cNvPicPr>
            <a:picLocks noChangeAspect="1" noChangeArrowheads="1"/>
          </p:cNvPicPr>
          <p:nvPr/>
        </p:nvPicPr>
        <p:blipFill>
          <a:blip r:embed="rId4"/>
          <a:srcRect/>
          <a:stretch>
            <a:fillRect/>
          </a:stretch>
        </p:blipFill>
        <p:spPr bwMode="auto">
          <a:xfrm>
            <a:off x="0" y="0"/>
            <a:ext cx="4572000" cy="3429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smtClean="0"/>
              <a:t>Next steps</a:t>
            </a:r>
          </a:p>
        </p:txBody>
      </p:sp>
      <p:sp>
        <p:nvSpPr>
          <p:cNvPr id="41986" name="Rectangle 3"/>
          <p:cNvSpPr>
            <a:spLocks noGrp="1"/>
          </p:cNvSpPr>
          <p:nvPr>
            <p:ph type="body" idx="1"/>
          </p:nvPr>
        </p:nvSpPr>
        <p:spPr/>
        <p:txBody>
          <a:bodyPr/>
          <a:lstStyle/>
          <a:p>
            <a:pPr>
              <a:lnSpc>
                <a:spcPct val="90000"/>
              </a:lnSpc>
            </a:pPr>
            <a:r>
              <a:rPr lang="en-US" smtClean="0"/>
              <a:t>More diagnostics on the impact of changes to the operational HWRF</a:t>
            </a:r>
          </a:p>
          <a:p>
            <a:pPr>
              <a:lnSpc>
                <a:spcPct val="90000"/>
              </a:lnSpc>
            </a:pPr>
            <a:r>
              <a:rPr lang="en-US" smtClean="0"/>
              <a:t>Update all HWRFV3.2 based parallel configurations with this bug fix (including real-time runs)</a:t>
            </a:r>
          </a:p>
          <a:p>
            <a:pPr>
              <a:lnSpc>
                <a:spcPct val="90000"/>
              </a:lnSpc>
            </a:pPr>
            <a:r>
              <a:rPr lang="en-US" smtClean="0"/>
              <a:t>Evaluate the impact of bug fix on t-Jet vs. CCS</a:t>
            </a:r>
          </a:p>
          <a:p>
            <a:pPr>
              <a:lnSpc>
                <a:spcPct val="90000"/>
              </a:lnSpc>
            </a:pPr>
            <a:r>
              <a:rPr lang="en-US" smtClean="0"/>
              <a:t>Improve the coding standards – use strict complier options to trace such problems</a:t>
            </a:r>
          </a:p>
          <a:p>
            <a:pPr>
              <a:lnSpc>
                <a:spcPct val="90000"/>
              </a:lnSpc>
            </a:pPr>
            <a:r>
              <a:rPr lang="en-US" smtClean="0"/>
              <a:t>Better code management through subversion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precip-sas.gif"/>
          <p:cNvPicPr>
            <a:picLocks noChangeAspect="1"/>
          </p:cNvPicPr>
          <p:nvPr/>
        </p:nvPicPr>
        <p:blipFill>
          <a:blip r:embed="rId2"/>
          <a:srcRect/>
          <a:stretch>
            <a:fillRect/>
          </a:stretch>
        </p:blipFill>
        <p:spPr bwMode="auto">
          <a:xfrm>
            <a:off x="0" y="0"/>
            <a:ext cx="8875713" cy="6858000"/>
          </a:xfrm>
          <a:prstGeom prst="rect">
            <a:avLst/>
          </a:prstGeom>
          <a:noFill/>
          <a:ln w="9525">
            <a:noFill/>
            <a:miter lim="800000"/>
            <a:headEnd/>
            <a:tailEnd/>
          </a:ln>
        </p:spPr>
      </p:pic>
      <p:sp>
        <p:nvSpPr>
          <p:cNvPr id="16386" name="TextBox 2"/>
          <p:cNvSpPr txBox="1">
            <a:spLocks noChangeArrowheads="1"/>
          </p:cNvSpPr>
          <p:nvPr/>
        </p:nvSpPr>
        <p:spPr bwMode="auto">
          <a:xfrm>
            <a:off x="1447800" y="6248400"/>
            <a:ext cx="1828800" cy="461963"/>
          </a:xfrm>
          <a:prstGeom prst="rect">
            <a:avLst/>
          </a:prstGeom>
          <a:solidFill>
            <a:srgbClr val="FFC000">
              <a:alpha val="56862"/>
            </a:srgbClr>
          </a:solidFill>
          <a:ln w="9525">
            <a:noFill/>
            <a:miter lim="800000"/>
            <a:headEnd/>
            <a:tailEnd/>
          </a:ln>
        </p:spPr>
        <p:txBody>
          <a:bodyPr>
            <a:spAutoFit/>
          </a:bodyPr>
          <a:lstStyle/>
          <a:p>
            <a:r>
              <a:rPr lang="en-US" sz="2400" b="1">
                <a:latin typeface="Calibri" pitchFamily="34" charset="0"/>
              </a:rPr>
              <a:t>Original SAS</a:t>
            </a:r>
          </a:p>
        </p:txBody>
      </p:sp>
      <p:sp>
        <p:nvSpPr>
          <p:cNvPr id="16387" name="TextBox 3"/>
          <p:cNvSpPr txBox="1">
            <a:spLocks noChangeArrowheads="1"/>
          </p:cNvSpPr>
          <p:nvPr/>
        </p:nvSpPr>
        <p:spPr bwMode="auto">
          <a:xfrm>
            <a:off x="5562600" y="6248400"/>
            <a:ext cx="2057400" cy="461963"/>
          </a:xfrm>
          <a:prstGeom prst="rect">
            <a:avLst/>
          </a:prstGeom>
          <a:solidFill>
            <a:srgbClr val="FFC000">
              <a:alpha val="56862"/>
            </a:srgbClr>
          </a:solidFill>
          <a:ln w="9525">
            <a:noFill/>
            <a:miter lim="800000"/>
            <a:headEnd/>
            <a:tailEnd/>
          </a:ln>
        </p:spPr>
        <p:txBody>
          <a:bodyPr>
            <a:spAutoFit/>
          </a:bodyPr>
          <a:lstStyle/>
          <a:p>
            <a:r>
              <a:rPr lang="en-US" sz="2400" b="1">
                <a:latin typeface="Calibri" pitchFamily="34" charset="0"/>
              </a:rPr>
              <a:t>Bug-fixed SAS</a:t>
            </a:r>
          </a:p>
        </p:txBody>
      </p:sp>
      <p:sp>
        <p:nvSpPr>
          <p:cNvPr id="16388" name="TextBox 4"/>
          <p:cNvSpPr txBox="1">
            <a:spLocks noChangeArrowheads="1"/>
          </p:cNvSpPr>
          <p:nvPr/>
        </p:nvSpPr>
        <p:spPr bwMode="auto">
          <a:xfrm>
            <a:off x="0" y="1981200"/>
            <a:ext cx="1143000" cy="923925"/>
          </a:xfrm>
          <a:prstGeom prst="rect">
            <a:avLst/>
          </a:prstGeom>
          <a:solidFill>
            <a:srgbClr val="FFC000">
              <a:alpha val="58038"/>
            </a:srgbClr>
          </a:solidFill>
          <a:ln w="9525">
            <a:noFill/>
            <a:miter lim="800000"/>
            <a:headEnd/>
            <a:tailEnd/>
          </a:ln>
        </p:spPr>
        <p:txBody>
          <a:bodyPr>
            <a:spAutoFit/>
          </a:bodyPr>
          <a:lstStyle/>
          <a:p>
            <a:r>
              <a:rPr lang="en-US" b="1">
                <a:latin typeface="Calibri" pitchFamily="34" charset="0"/>
              </a:rPr>
              <a:t>Large-scale precip</a:t>
            </a:r>
          </a:p>
        </p:txBody>
      </p:sp>
      <p:sp>
        <p:nvSpPr>
          <p:cNvPr id="16389" name="TextBox 5"/>
          <p:cNvSpPr txBox="1">
            <a:spLocks noChangeArrowheads="1"/>
          </p:cNvSpPr>
          <p:nvPr/>
        </p:nvSpPr>
        <p:spPr bwMode="auto">
          <a:xfrm>
            <a:off x="0" y="4724400"/>
            <a:ext cx="1219200" cy="641350"/>
          </a:xfrm>
          <a:prstGeom prst="rect">
            <a:avLst/>
          </a:prstGeom>
          <a:solidFill>
            <a:srgbClr val="FFC000">
              <a:alpha val="58038"/>
            </a:srgbClr>
          </a:solidFill>
          <a:ln w="9525">
            <a:noFill/>
            <a:miter lim="800000"/>
            <a:headEnd/>
            <a:tailEnd/>
          </a:ln>
        </p:spPr>
        <p:txBody>
          <a:bodyPr>
            <a:spAutoFit/>
          </a:bodyPr>
          <a:lstStyle/>
          <a:p>
            <a:r>
              <a:rPr lang="en-US" b="1">
                <a:latin typeface="Calibri" pitchFamily="34" charset="0"/>
              </a:rPr>
              <a:t>Conv.  precip</a:t>
            </a:r>
          </a:p>
        </p:txBody>
      </p:sp>
      <p:sp>
        <p:nvSpPr>
          <p:cNvPr id="16390" name="TextBox 6"/>
          <p:cNvSpPr txBox="1">
            <a:spLocks noChangeArrowheads="1"/>
          </p:cNvSpPr>
          <p:nvPr/>
        </p:nvSpPr>
        <p:spPr bwMode="auto">
          <a:xfrm>
            <a:off x="3886200" y="1295400"/>
            <a:ext cx="12192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800kg/m</a:t>
            </a:r>
            <a:r>
              <a:rPr lang="en-US" b="1" baseline="30000">
                <a:solidFill>
                  <a:srgbClr val="FF0000"/>
                </a:solidFill>
                <a:latin typeface="Calibri" pitchFamily="34" charset="0"/>
              </a:rPr>
              <a:t>2</a:t>
            </a:r>
          </a:p>
        </p:txBody>
      </p:sp>
      <p:sp>
        <p:nvSpPr>
          <p:cNvPr id="16391" name="TextBox 8"/>
          <p:cNvSpPr txBox="1">
            <a:spLocks noChangeArrowheads="1"/>
          </p:cNvSpPr>
          <p:nvPr/>
        </p:nvSpPr>
        <p:spPr bwMode="auto">
          <a:xfrm>
            <a:off x="7924800" y="3810000"/>
            <a:ext cx="12192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200kg/m</a:t>
            </a:r>
            <a:r>
              <a:rPr lang="en-US" b="1" baseline="30000">
                <a:solidFill>
                  <a:srgbClr val="FF0000"/>
                </a:solidFill>
                <a:latin typeface="Calibri" pitchFamily="34" charset="0"/>
              </a:rPr>
              <a:t>2</a:t>
            </a:r>
          </a:p>
        </p:txBody>
      </p:sp>
      <p:sp>
        <p:nvSpPr>
          <p:cNvPr id="16392" name="TextBox 9"/>
          <p:cNvSpPr txBox="1">
            <a:spLocks noChangeArrowheads="1"/>
          </p:cNvSpPr>
          <p:nvPr/>
        </p:nvSpPr>
        <p:spPr bwMode="auto">
          <a:xfrm>
            <a:off x="7924800" y="1219200"/>
            <a:ext cx="12192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350kg/m</a:t>
            </a:r>
            <a:r>
              <a:rPr lang="en-US" b="1" baseline="30000">
                <a:solidFill>
                  <a:srgbClr val="FF0000"/>
                </a:solidFill>
                <a:latin typeface="Calibri" pitchFamily="34" charset="0"/>
              </a:rPr>
              <a:t>2</a:t>
            </a:r>
          </a:p>
        </p:txBody>
      </p:sp>
      <p:sp>
        <p:nvSpPr>
          <p:cNvPr id="16393" name="TextBox 10"/>
          <p:cNvSpPr txBox="1">
            <a:spLocks noChangeArrowheads="1"/>
          </p:cNvSpPr>
          <p:nvPr/>
        </p:nvSpPr>
        <p:spPr bwMode="auto">
          <a:xfrm>
            <a:off x="3962400" y="4114800"/>
            <a:ext cx="12192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40kg/m</a:t>
            </a:r>
            <a:r>
              <a:rPr lang="en-US" b="1" baseline="30000">
                <a:solidFill>
                  <a:srgbClr val="FF0000"/>
                </a:solidFill>
                <a:latin typeface="Calibri" pitchFamily="34" charset="0"/>
              </a:rPr>
              <a:t>2</a:t>
            </a:r>
          </a:p>
        </p:txBody>
      </p:sp>
      <p:sp>
        <p:nvSpPr>
          <p:cNvPr id="12" name="Slide Number Placeholder 11"/>
          <p:cNvSpPr>
            <a:spLocks noGrp="1"/>
          </p:cNvSpPr>
          <p:nvPr>
            <p:ph type="sldNum" sz="quarter" idx="12"/>
          </p:nvPr>
        </p:nvSpPr>
        <p:spPr/>
        <p:txBody>
          <a:bodyPr/>
          <a:lstStyle/>
          <a:p>
            <a:pPr>
              <a:defRPr/>
            </a:pPr>
            <a:fld id="{DDE644B9-2B15-4D74-BD34-7659D67A4957}"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precip-sas-ratio.gif"/>
          <p:cNvPicPr>
            <a:picLocks noChangeAspect="1"/>
          </p:cNvPicPr>
          <p:nvPr/>
        </p:nvPicPr>
        <p:blipFill>
          <a:blip r:embed="rId2"/>
          <a:srcRect/>
          <a:stretch>
            <a:fillRect/>
          </a:stretch>
        </p:blipFill>
        <p:spPr bwMode="auto">
          <a:xfrm>
            <a:off x="0" y="0"/>
            <a:ext cx="8875713"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11029E5-9CDA-4760-AFBA-4FD25F3870D9}" type="slidenum">
              <a:rPr lang="en-US"/>
              <a:pPr>
                <a:defRPr/>
              </a:pPr>
              <a:t>4</a:t>
            </a:fld>
            <a:endParaRPr lang="en-US"/>
          </a:p>
        </p:txBody>
      </p:sp>
      <p:sp>
        <p:nvSpPr>
          <p:cNvPr id="17411" name="TextBox 6"/>
          <p:cNvSpPr txBox="1">
            <a:spLocks noChangeArrowheads="1"/>
          </p:cNvSpPr>
          <p:nvPr/>
        </p:nvSpPr>
        <p:spPr bwMode="auto">
          <a:xfrm>
            <a:off x="0" y="2057400"/>
            <a:ext cx="1219200" cy="646113"/>
          </a:xfrm>
          <a:prstGeom prst="rect">
            <a:avLst/>
          </a:prstGeom>
          <a:solidFill>
            <a:srgbClr val="FFC000">
              <a:alpha val="58038"/>
            </a:srgbClr>
          </a:solidFill>
          <a:ln w="9525">
            <a:noFill/>
            <a:miter lim="800000"/>
            <a:headEnd/>
            <a:tailEnd/>
          </a:ln>
        </p:spPr>
        <p:txBody>
          <a:bodyPr>
            <a:spAutoFit/>
          </a:bodyPr>
          <a:lstStyle/>
          <a:p>
            <a:r>
              <a:rPr lang="en-US" b="1">
                <a:latin typeface="Calibri" pitchFamily="34" charset="0"/>
              </a:rPr>
              <a:t>Total precip</a:t>
            </a:r>
          </a:p>
        </p:txBody>
      </p:sp>
      <p:sp>
        <p:nvSpPr>
          <p:cNvPr id="17412" name="TextBox 7"/>
          <p:cNvSpPr txBox="1">
            <a:spLocks noChangeArrowheads="1"/>
          </p:cNvSpPr>
          <p:nvPr/>
        </p:nvSpPr>
        <p:spPr bwMode="auto">
          <a:xfrm>
            <a:off x="0" y="4648200"/>
            <a:ext cx="1219200" cy="1477963"/>
          </a:xfrm>
          <a:prstGeom prst="rect">
            <a:avLst/>
          </a:prstGeom>
          <a:solidFill>
            <a:srgbClr val="FFC000">
              <a:alpha val="58038"/>
            </a:srgbClr>
          </a:solidFill>
          <a:ln w="9525">
            <a:noFill/>
            <a:miter lim="800000"/>
            <a:headEnd/>
            <a:tailEnd/>
          </a:ln>
        </p:spPr>
        <p:txBody>
          <a:bodyPr>
            <a:spAutoFit/>
          </a:bodyPr>
          <a:lstStyle/>
          <a:p>
            <a:r>
              <a:rPr lang="en-US" b="1">
                <a:latin typeface="Calibri" pitchFamily="34" charset="0"/>
              </a:rPr>
              <a:t>Ratio of convective to non-convectiveprecip</a:t>
            </a:r>
          </a:p>
        </p:txBody>
      </p:sp>
      <p:sp>
        <p:nvSpPr>
          <p:cNvPr id="9" name="Rectangle 8"/>
          <p:cNvSpPr/>
          <p:nvPr/>
        </p:nvSpPr>
        <p:spPr>
          <a:xfrm>
            <a:off x="0" y="3581400"/>
            <a:ext cx="87630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4" name="Picture 2"/>
          <p:cNvPicPr>
            <a:picLocks noChangeAspect="1" noChangeArrowheads="1"/>
          </p:cNvPicPr>
          <p:nvPr/>
        </p:nvPicPr>
        <p:blipFill>
          <a:blip r:embed="rId3"/>
          <a:srcRect/>
          <a:stretch>
            <a:fillRect/>
          </a:stretch>
        </p:blipFill>
        <p:spPr bwMode="auto">
          <a:xfrm>
            <a:off x="0" y="3981450"/>
            <a:ext cx="4572000" cy="2876550"/>
          </a:xfrm>
          <a:prstGeom prst="rect">
            <a:avLst/>
          </a:prstGeom>
          <a:noFill/>
          <a:ln w="9525">
            <a:noFill/>
            <a:miter lim="800000"/>
            <a:headEnd/>
            <a:tailEnd/>
          </a:ln>
        </p:spPr>
      </p:pic>
      <p:pic>
        <p:nvPicPr>
          <p:cNvPr id="17415" name="Picture 3"/>
          <p:cNvPicPr>
            <a:picLocks noChangeAspect="1" noChangeArrowheads="1"/>
          </p:cNvPicPr>
          <p:nvPr/>
        </p:nvPicPr>
        <p:blipFill>
          <a:blip r:embed="rId4"/>
          <a:srcRect/>
          <a:stretch>
            <a:fillRect/>
          </a:stretch>
        </p:blipFill>
        <p:spPr bwMode="auto">
          <a:xfrm>
            <a:off x="4572000" y="4210050"/>
            <a:ext cx="45720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fay_parentrainfall_operational_"/>
          <p:cNvPicPr>
            <a:picLocks noChangeAspect="1" noChangeArrowheads="1"/>
          </p:cNvPicPr>
          <p:nvPr/>
        </p:nvPicPr>
        <p:blipFill>
          <a:blip r:embed="rId2"/>
          <a:srcRect l="5566" r="8299"/>
          <a:stretch>
            <a:fillRect/>
          </a:stretch>
        </p:blipFill>
        <p:spPr bwMode="auto">
          <a:xfrm>
            <a:off x="381000" y="228600"/>
            <a:ext cx="4462463" cy="6477000"/>
          </a:xfrm>
          <a:prstGeom prst="rect">
            <a:avLst/>
          </a:prstGeom>
          <a:noFill/>
          <a:ln w="9525">
            <a:noFill/>
            <a:miter lim="800000"/>
            <a:headEnd/>
            <a:tailEnd/>
          </a:ln>
        </p:spPr>
      </p:pic>
      <p:sp>
        <p:nvSpPr>
          <p:cNvPr id="5" name="Rectangle 4"/>
          <p:cNvSpPr/>
          <p:nvPr/>
        </p:nvSpPr>
        <p:spPr>
          <a:xfrm>
            <a:off x="4800600" y="304800"/>
            <a:ext cx="4191000" cy="396875"/>
          </a:xfrm>
          <a:prstGeom prst="rect">
            <a:avLst/>
          </a:prstGeom>
        </p:spPr>
        <p:txBody>
          <a:bodyPr>
            <a:spAutoFit/>
          </a:bodyPr>
          <a:lstStyle/>
          <a:p>
            <a:pPr lvl="1">
              <a:spcBef>
                <a:spcPct val="20000"/>
              </a:spcBef>
              <a:buClr>
                <a:schemeClr val="hlink"/>
              </a:buClr>
              <a:buSzPct val="70000"/>
              <a:defRPr/>
            </a:pPr>
            <a:r>
              <a:rPr lang="en-US" sz="2000">
                <a:effectLst>
                  <a:outerShdw blurRad="38100" dist="38100" dir="2700000" algn="tl">
                    <a:srgbClr val="C0C0C0"/>
                  </a:outerShdw>
                </a:effectLst>
                <a:latin typeface="Garamond" pitchFamily="18" charset="0"/>
              </a:rPr>
              <a:t>Forecast Total Rainfall (Hour 126)</a:t>
            </a:r>
          </a:p>
        </p:txBody>
      </p:sp>
      <p:sp>
        <p:nvSpPr>
          <p:cNvPr id="10" name="Rectangle 2"/>
          <p:cNvSpPr>
            <a:spLocks noChangeArrowheads="1"/>
          </p:cNvSpPr>
          <p:nvPr/>
        </p:nvSpPr>
        <p:spPr bwMode="auto">
          <a:xfrm>
            <a:off x="5334000" y="990600"/>
            <a:ext cx="3276600" cy="4267200"/>
          </a:xfrm>
          <a:prstGeom prst="rect">
            <a:avLst/>
          </a:prstGeom>
          <a:noFill/>
          <a:ln>
            <a:noFill/>
          </a:ln>
          <a:effectLst/>
          <a:extLst>
            <a:ext uri="{909E8E84-426E-40DD-AFC4-6F175D3DCCD1}"/>
            <a:ext uri="{91240B29-F687-4F45-9708-019B960494DF}"/>
            <a:ext uri="{AF507438-7753-43E0-B8FC-AC1667EBCBE1}"/>
          </a:extLst>
        </p:spPr>
        <p:txBody>
          <a:bodyPr/>
          <a:lstStyle/>
          <a:p>
            <a:pPr>
              <a:spcBef>
                <a:spcPct val="20000"/>
              </a:spcBef>
              <a:buClr>
                <a:schemeClr val="hlink"/>
              </a:buClr>
              <a:buSzPct val="70000"/>
              <a:buFont typeface="Wingdings" pitchFamily="2" charset="2"/>
              <a:buChar char="n"/>
              <a:defRPr/>
            </a:pPr>
            <a:r>
              <a:rPr lang="en-US" sz="2000">
                <a:effectLst>
                  <a:outerShdw blurRad="38100" dist="38100" dir="2700000" algn="tl">
                    <a:srgbClr val="C0C0C0"/>
                  </a:outerShdw>
                </a:effectLst>
                <a:latin typeface="Garamond" pitchFamily="18" charset="0"/>
              </a:rPr>
              <a:t>  Much less convective rainfall and much more grid-scale rainfall in operational run</a:t>
            </a:r>
          </a:p>
          <a:p>
            <a:pPr>
              <a:spcBef>
                <a:spcPct val="20000"/>
              </a:spcBef>
              <a:buClr>
                <a:schemeClr val="hlink"/>
              </a:buClr>
              <a:buSzPct val="70000"/>
              <a:buFont typeface="Wingdings" pitchFamily="2" charset="2"/>
              <a:buNone/>
              <a:defRPr/>
            </a:pPr>
            <a:endParaRPr lang="en-US" sz="2000">
              <a:effectLst>
                <a:outerShdw blurRad="38100" dist="38100" dir="2700000" algn="tl">
                  <a:srgbClr val="C0C0C0"/>
                </a:outerShdw>
              </a:effectLst>
              <a:latin typeface="Garamond" pitchFamily="18" charset="0"/>
            </a:endParaRPr>
          </a:p>
        </p:txBody>
      </p:sp>
      <p:pic>
        <p:nvPicPr>
          <p:cNvPr id="18436" name="Picture 6" descr="fay_heating_vijay_f03"/>
          <p:cNvPicPr>
            <a:picLocks noChangeAspect="1" noChangeArrowheads="1"/>
          </p:cNvPicPr>
          <p:nvPr/>
        </p:nvPicPr>
        <p:blipFill>
          <a:blip r:embed="rId3"/>
          <a:srcRect t="7120" r="3667" b="53787"/>
          <a:stretch>
            <a:fillRect/>
          </a:stretch>
        </p:blipFill>
        <p:spPr bwMode="auto">
          <a:xfrm>
            <a:off x="4572000" y="3048000"/>
            <a:ext cx="4572000"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F38D41-C22F-4981-BB3A-5240EAAE6FD1}" type="slidenum">
              <a:rPr lang="en-US"/>
              <a:pPr>
                <a:defRPr/>
              </a:pPr>
              <a:t>6</a:t>
            </a:fld>
            <a:endParaRPr lang="en-US"/>
          </a:p>
        </p:txBody>
      </p:sp>
      <p:pic>
        <p:nvPicPr>
          <p:cNvPr id="19458" name="Picture 3"/>
          <p:cNvPicPr>
            <a:picLocks noChangeAspect="1" noChangeArrowheads="1"/>
          </p:cNvPicPr>
          <p:nvPr/>
        </p:nvPicPr>
        <p:blipFill>
          <a:blip r:embed="rId2"/>
          <a:srcRect/>
          <a:stretch>
            <a:fillRect/>
          </a:stretch>
        </p:blipFill>
        <p:spPr bwMode="auto">
          <a:xfrm>
            <a:off x="4445000" y="0"/>
            <a:ext cx="4699000" cy="3505200"/>
          </a:xfrm>
          <a:prstGeom prst="rect">
            <a:avLst/>
          </a:prstGeom>
          <a:noFill/>
          <a:ln w="9525">
            <a:noFill/>
            <a:miter lim="800000"/>
            <a:headEnd/>
            <a:tailEnd/>
          </a:ln>
        </p:spPr>
      </p:pic>
      <p:pic>
        <p:nvPicPr>
          <p:cNvPr id="19459" name="Picture 5"/>
          <p:cNvPicPr>
            <a:picLocks noChangeAspect="1" noChangeArrowheads="1"/>
          </p:cNvPicPr>
          <p:nvPr/>
        </p:nvPicPr>
        <p:blipFill>
          <a:blip r:embed="rId3"/>
          <a:srcRect/>
          <a:stretch>
            <a:fillRect/>
          </a:stretch>
        </p:blipFill>
        <p:spPr bwMode="auto">
          <a:xfrm>
            <a:off x="4668838" y="3581400"/>
            <a:ext cx="4475162" cy="3276600"/>
          </a:xfrm>
          <a:prstGeom prst="rect">
            <a:avLst/>
          </a:prstGeom>
          <a:noFill/>
          <a:ln w="9525">
            <a:noFill/>
            <a:miter lim="800000"/>
            <a:headEnd/>
            <a:tailEnd/>
          </a:ln>
        </p:spPr>
      </p:pic>
      <p:pic>
        <p:nvPicPr>
          <p:cNvPr id="19460" name="Picture 6"/>
          <p:cNvPicPr>
            <a:picLocks noChangeAspect="1" noChangeArrowheads="1"/>
          </p:cNvPicPr>
          <p:nvPr/>
        </p:nvPicPr>
        <p:blipFill>
          <a:blip r:embed="rId4"/>
          <a:srcRect/>
          <a:stretch>
            <a:fillRect/>
          </a:stretch>
        </p:blipFill>
        <p:spPr bwMode="auto">
          <a:xfrm>
            <a:off x="0" y="0"/>
            <a:ext cx="4572000" cy="3429000"/>
          </a:xfrm>
          <a:prstGeom prst="rect">
            <a:avLst/>
          </a:prstGeom>
          <a:noFill/>
          <a:ln w="9525">
            <a:noFill/>
            <a:miter lim="800000"/>
            <a:headEnd/>
            <a:tailEnd/>
          </a:ln>
        </p:spPr>
      </p:pic>
      <p:pic>
        <p:nvPicPr>
          <p:cNvPr id="19461" name="Picture 7"/>
          <p:cNvPicPr>
            <a:picLocks noChangeAspect="1" noChangeArrowheads="1"/>
          </p:cNvPicPr>
          <p:nvPr/>
        </p:nvPicPr>
        <p:blipFill>
          <a:blip r:embed="rId5"/>
          <a:srcRect/>
          <a:stretch>
            <a:fillRect/>
          </a:stretch>
        </p:blipFill>
        <p:spPr bwMode="auto">
          <a:xfrm>
            <a:off x="0" y="3581400"/>
            <a:ext cx="4811713" cy="3276600"/>
          </a:xfrm>
          <a:prstGeom prst="rect">
            <a:avLst/>
          </a:prstGeom>
          <a:noFill/>
          <a:ln w="9525">
            <a:noFill/>
            <a:miter lim="800000"/>
            <a:headEnd/>
            <a:tailEnd/>
          </a:ln>
        </p:spPr>
      </p:pic>
      <p:sp>
        <p:nvSpPr>
          <p:cNvPr id="15" name="Rectangle 14"/>
          <p:cNvSpPr/>
          <p:nvPr/>
        </p:nvSpPr>
        <p:spPr>
          <a:xfrm>
            <a:off x="609600" y="762000"/>
            <a:ext cx="4572000" cy="369888"/>
          </a:xfrm>
          <a:prstGeom prst="rect">
            <a:avLst/>
          </a:prstGeom>
        </p:spPr>
        <p:txBody>
          <a:bodyPr>
            <a:spAutoFit/>
          </a:bodyPr>
          <a:lstStyle/>
          <a:p>
            <a:pPr fontAlgn="auto">
              <a:spcBef>
                <a:spcPct val="20000"/>
              </a:spcBef>
              <a:spcAft>
                <a:spcPts val="0"/>
              </a:spcAft>
              <a:buClr>
                <a:schemeClr val="hlink"/>
              </a:buClr>
              <a:buSzPct val="70000"/>
              <a:defRPr/>
            </a:pPr>
            <a:r>
              <a:rPr lang="en-US" dirty="0">
                <a:effectLst>
                  <a:outerShdw blurRad="38100" dist="38100" dir="2700000" algn="tl">
                    <a:srgbClr val="000000"/>
                  </a:outerShdw>
                </a:effectLst>
                <a:latin typeface="+mn-lt"/>
              </a:rPr>
              <a:t>Reduction in grid-scale rainfall</a:t>
            </a:r>
          </a:p>
        </p:txBody>
      </p:sp>
      <p:sp>
        <p:nvSpPr>
          <p:cNvPr id="16" name="Rectangle 15"/>
          <p:cNvSpPr/>
          <p:nvPr/>
        </p:nvSpPr>
        <p:spPr>
          <a:xfrm>
            <a:off x="533400" y="4495800"/>
            <a:ext cx="4024313" cy="369888"/>
          </a:xfrm>
          <a:prstGeom prst="rect">
            <a:avLst/>
          </a:prstGeom>
        </p:spPr>
        <p:txBody>
          <a:bodyPr wrap="none">
            <a:spAutoFit/>
          </a:bodyPr>
          <a:lstStyle/>
          <a:p>
            <a:pPr fontAlgn="auto">
              <a:spcBef>
                <a:spcPct val="20000"/>
              </a:spcBef>
              <a:spcAft>
                <a:spcPts val="0"/>
              </a:spcAft>
              <a:buClr>
                <a:schemeClr val="hlink"/>
              </a:buClr>
              <a:buSzPct val="70000"/>
              <a:defRPr/>
            </a:pPr>
            <a:r>
              <a:rPr lang="en-US" dirty="0">
                <a:effectLst>
                  <a:outerShdw blurRad="38100" dist="38100" dir="2700000" algn="tl">
                    <a:srgbClr val="000000"/>
                  </a:outerShdw>
                </a:effectLst>
                <a:latin typeface="+mn-lt"/>
              </a:rPr>
              <a:t>Substantial increase in convective rainfall</a:t>
            </a:r>
          </a:p>
        </p:txBody>
      </p:sp>
      <p:sp>
        <p:nvSpPr>
          <p:cNvPr id="17" name="Rectangle 16"/>
          <p:cNvSpPr/>
          <p:nvPr/>
        </p:nvSpPr>
        <p:spPr>
          <a:xfrm>
            <a:off x="4953000" y="762000"/>
            <a:ext cx="3063875" cy="369888"/>
          </a:xfrm>
          <a:prstGeom prst="rect">
            <a:avLst/>
          </a:prstGeom>
        </p:spPr>
        <p:txBody>
          <a:bodyPr wrap="none">
            <a:spAutoFit/>
          </a:bodyPr>
          <a:lstStyle/>
          <a:p>
            <a:pPr fontAlgn="auto">
              <a:spcBef>
                <a:spcPct val="20000"/>
              </a:spcBef>
              <a:spcAft>
                <a:spcPts val="0"/>
              </a:spcAft>
              <a:buClr>
                <a:schemeClr val="hlink"/>
              </a:buClr>
              <a:buSzPct val="70000"/>
              <a:defRPr/>
            </a:pPr>
            <a:r>
              <a:rPr lang="en-US" dirty="0">
                <a:effectLst>
                  <a:outerShdw blurRad="38100" dist="38100" dir="2700000" algn="tl">
                    <a:srgbClr val="000000"/>
                  </a:outerShdw>
                </a:effectLst>
                <a:latin typeface="+mn-lt"/>
              </a:rPr>
              <a:t>Reduction in grid-scale rainfall </a:t>
            </a:r>
          </a:p>
        </p:txBody>
      </p:sp>
      <p:sp>
        <p:nvSpPr>
          <p:cNvPr id="18" name="Rectangle 17"/>
          <p:cNvSpPr/>
          <p:nvPr/>
        </p:nvSpPr>
        <p:spPr>
          <a:xfrm>
            <a:off x="6019800" y="4572000"/>
            <a:ext cx="3124200" cy="646113"/>
          </a:xfrm>
          <a:prstGeom prst="rect">
            <a:avLst/>
          </a:prstGeom>
        </p:spPr>
        <p:txBody>
          <a:bodyPr>
            <a:spAutoFit/>
          </a:bodyPr>
          <a:lstStyle/>
          <a:p>
            <a:pPr fontAlgn="auto">
              <a:spcBef>
                <a:spcPct val="20000"/>
              </a:spcBef>
              <a:spcAft>
                <a:spcPts val="0"/>
              </a:spcAft>
              <a:buClr>
                <a:schemeClr val="hlink"/>
              </a:buClr>
              <a:buSzPct val="70000"/>
              <a:defRPr/>
            </a:pPr>
            <a:r>
              <a:rPr lang="en-US" dirty="0">
                <a:effectLst>
                  <a:outerShdw blurRad="38100" dist="38100" dir="2700000" algn="tl">
                    <a:srgbClr val="000000"/>
                  </a:outerShdw>
                </a:effectLst>
                <a:latin typeface="+mn-lt"/>
              </a:rPr>
              <a:t>Substantial increase in convective rainfall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2"/>
          <a:srcRect/>
          <a:stretch>
            <a:fillRect/>
          </a:stretch>
        </p:blipFill>
        <p:spPr bwMode="auto">
          <a:xfrm>
            <a:off x="0" y="0"/>
            <a:ext cx="4872038" cy="3124200"/>
          </a:xfrm>
          <a:prstGeom prst="rect">
            <a:avLst/>
          </a:prstGeom>
          <a:noFill/>
          <a:ln w="9525">
            <a:noFill/>
            <a:miter lim="800000"/>
            <a:headEnd/>
            <a:tailEnd/>
          </a:ln>
        </p:spPr>
      </p:pic>
      <p:pic>
        <p:nvPicPr>
          <p:cNvPr id="20482" name="Picture 5"/>
          <p:cNvPicPr>
            <a:picLocks noChangeAspect="1" noChangeArrowheads="1"/>
          </p:cNvPicPr>
          <p:nvPr/>
        </p:nvPicPr>
        <p:blipFill>
          <a:blip r:embed="rId3"/>
          <a:srcRect/>
          <a:stretch>
            <a:fillRect/>
          </a:stretch>
        </p:blipFill>
        <p:spPr bwMode="auto">
          <a:xfrm>
            <a:off x="4953000" y="0"/>
            <a:ext cx="4191000" cy="3143250"/>
          </a:xfrm>
          <a:prstGeom prst="rect">
            <a:avLst/>
          </a:prstGeom>
          <a:noFill/>
          <a:ln w="9525">
            <a:noFill/>
            <a:miter lim="800000"/>
            <a:headEnd/>
            <a:tailEnd/>
          </a:ln>
        </p:spPr>
      </p:pic>
      <p:pic>
        <p:nvPicPr>
          <p:cNvPr id="20483" name="Picture 7"/>
          <p:cNvPicPr>
            <a:picLocks noChangeAspect="1" noChangeArrowheads="1"/>
          </p:cNvPicPr>
          <p:nvPr/>
        </p:nvPicPr>
        <p:blipFill>
          <a:blip r:embed="rId4"/>
          <a:srcRect/>
          <a:stretch>
            <a:fillRect/>
          </a:stretch>
        </p:blipFill>
        <p:spPr bwMode="auto">
          <a:xfrm>
            <a:off x="0" y="3203575"/>
            <a:ext cx="4872038" cy="3654425"/>
          </a:xfrm>
          <a:prstGeom prst="rect">
            <a:avLst/>
          </a:prstGeom>
          <a:noFill/>
          <a:ln w="9525">
            <a:noFill/>
            <a:miter lim="800000"/>
            <a:headEnd/>
            <a:tailEnd/>
          </a:ln>
        </p:spPr>
      </p:pic>
      <p:pic>
        <p:nvPicPr>
          <p:cNvPr id="20484" name="Picture 8"/>
          <p:cNvPicPr>
            <a:picLocks noChangeAspect="1" noChangeArrowheads="1"/>
          </p:cNvPicPr>
          <p:nvPr/>
        </p:nvPicPr>
        <p:blipFill>
          <a:blip r:embed="rId5"/>
          <a:srcRect/>
          <a:stretch>
            <a:fillRect/>
          </a:stretch>
        </p:blipFill>
        <p:spPr bwMode="auto">
          <a:xfrm>
            <a:off x="4271963" y="3203575"/>
            <a:ext cx="4872037" cy="3654425"/>
          </a:xfrm>
          <a:prstGeom prst="rect">
            <a:avLst/>
          </a:prstGeom>
          <a:noFill/>
          <a:ln w="9525">
            <a:noFill/>
            <a:miter lim="800000"/>
            <a:headEnd/>
            <a:tailEnd/>
          </a:ln>
        </p:spPr>
      </p:pic>
      <p:sp>
        <p:nvSpPr>
          <p:cNvPr id="20485" name="Text Box 6"/>
          <p:cNvSpPr txBox="1">
            <a:spLocks noChangeArrowheads="1"/>
          </p:cNvSpPr>
          <p:nvPr/>
        </p:nvSpPr>
        <p:spPr bwMode="auto">
          <a:xfrm>
            <a:off x="4114800" y="1447800"/>
            <a:ext cx="1219200" cy="822325"/>
          </a:xfrm>
          <a:prstGeom prst="rect">
            <a:avLst/>
          </a:prstGeom>
          <a:noFill/>
          <a:ln w="9525">
            <a:noFill/>
            <a:miter lim="800000"/>
            <a:headEnd/>
            <a:tailEnd/>
          </a:ln>
        </p:spPr>
        <p:txBody>
          <a:bodyPr>
            <a:spAutoFit/>
          </a:bodyPr>
          <a:lstStyle/>
          <a:p>
            <a:pPr>
              <a:spcBef>
                <a:spcPct val="50000"/>
              </a:spcBef>
            </a:pPr>
            <a:r>
              <a:rPr lang="en-US" sz="1200" b="1"/>
              <a:t>Unpredictable nature of the out-of-bound array problem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0" y="0"/>
            <a:ext cx="9064625" cy="6400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hidden="1"/>
          <p:cNvSpPr>
            <a:spLocks noGrp="1"/>
          </p:cNvSpPr>
          <p:nvPr>
            <p:ph type="title"/>
          </p:nvPr>
        </p:nvSpPr>
        <p:spPr/>
        <p:txBody>
          <a:bodyPr/>
          <a:lstStyle/>
          <a:p>
            <a:pPr eaLnBrk="1" hangingPunct="1"/>
            <a:endParaRPr lang="en-US" smtClean="0"/>
          </a:p>
        </p:txBody>
      </p:sp>
      <p:sp>
        <p:nvSpPr>
          <p:cNvPr id="25603" name="Rectangle 3"/>
          <p:cNvSpPr>
            <a:spLocks noGrp="1" noChangeAspect="1" noChangeArrowheads="1"/>
          </p:cNvSpPr>
          <p:nvPr isPhoto="1"/>
        </p:nvSpPr>
        <p:spPr bwMode="auto">
          <a:xfrm>
            <a:off x="0" y="157163"/>
            <a:ext cx="4576763" cy="4414837"/>
          </a:xfrm>
          <a:prstGeom prst="rect">
            <a:avLst/>
          </a:prstGeom>
          <a:blipFill dpi="0" rotWithShape="1">
            <a:blip r:embed="rId2" cstate="print"/>
            <a:srcRect/>
            <a:stretch>
              <a:fillRect b="-1308"/>
            </a:stretch>
          </a:blipFill>
          <a:ln w="9525">
            <a:solidFill>
              <a:schemeClr val="tx1"/>
            </a:solidFill>
            <a:miter lim="800000"/>
            <a:headEnd/>
            <a:tailEnd/>
          </a:ln>
          <a:effectLst/>
        </p:spPr>
        <p:txBody>
          <a:bodyPr/>
          <a:lstStyle/>
          <a:p>
            <a:pPr>
              <a:defRPr/>
            </a:pPr>
            <a:endParaRPr lang="en-US"/>
          </a:p>
        </p:txBody>
      </p:sp>
      <p:sp>
        <p:nvSpPr>
          <p:cNvPr id="25604" name="Rectangle 4"/>
          <p:cNvSpPr>
            <a:spLocks noGrp="1" noChangeAspect="1" noChangeArrowheads="1"/>
          </p:cNvSpPr>
          <p:nvPr isPhoto="1"/>
        </p:nvSpPr>
        <p:spPr bwMode="auto">
          <a:xfrm>
            <a:off x="4611688" y="2468563"/>
            <a:ext cx="4532312" cy="4313237"/>
          </a:xfrm>
          <a:prstGeom prst="rect">
            <a:avLst/>
          </a:prstGeom>
          <a:blipFill dpi="0" rotWithShape="1">
            <a:blip r:embed="rId3" cstate="print"/>
            <a:srcRect/>
            <a:stretch>
              <a:fillRect b="-1761"/>
            </a:stretch>
          </a:blipFill>
          <a:ln w="9525">
            <a:solidFill>
              <a:schemeClr val="tx1"/>
            </a:solidFill>
            <a:miter lim="800000"/>
            <a:headEnd/>
            <a:tailEnd/>
          </a:ln>
          <a:effectLst/>
        </p:spPr>
        <p:txBody>
          <a:bodyPr/>
          <a:lstStyle/>
          <a:p>
            <a:pPr>
              <a:defRPr/>
            </a:pPr>
            <a:endParaRPr lang="en-US"/>
          </a:p>
        </p:txBody>
      </p:sp>
      <p:sp>
        <p:nvSpPr>
          <p:cNvPr id="22536" name="Text Box 5"/>
          <p:cNvSpPr txBox="1">
            <a:spLocks noChangeArrowheads="1"/>
          </p:cNvSpPr>
          <p:nvPr/>
        </p:nvSpPr>
        <p:spPr bwMode="auto">
          <a:xfrm>
            <a:off x="866775" y="57150"/>
            <a:ext cx="3124200" cy="366713"/>
          </a:xfrm>
          <a:prstGeom prst="rect">
            <a:avLst/>
          </a:prstGeom>
          <a:solidFill>
            <a:schemeClr val="bg1"/>
          </a:solidFill>
          <a:ln w="9525">
            <a:noFill/>
            <a:miter lim="800000"/>
            <a:headEnd/>
            <a:tailEnd/>
          </a:ln>
        </p:spPr>
        <p:txBody>
          <a:bodyPr>
            <a:spAutoFit/>
          </a:bodyPr>
          <a:lstStyle/>
          <a:p>
            <a:pPr>
              <a:spcBef>
                <a:spcPct val="50000"/>
              </a:spcBef>
            </a:pPr>
            <a:r>
              <a:rPr lang="en-US" b="1"/>
              <a:t>2011 Operational HWRF</a:t>
            </a:r>
          </a:p>
        </p:txBody>
      </p:sp>
      <p:sp>
        <p:nvSpPr>
          <p:cNvPr id="22537" name="Text Box 6"/>
          <p:cNvSpPr txBox="1">
            <a:spLocks noChangeArrowheads="1"/>
          </p:cNvSpPr>
          <p:nvPr/>
        </p:nvSpPr>
        <p:spPr bwMode="auto">
          <a:xfrm>
            <a:off x="5257800" y="2362200"/>
            <a:ext cx="3314700" cy="366713"/>
          </a:xfrm>
          <a:prstGeom prst="rect">
            <a:avLst/>
          </a:prstGeom>
          <a:solidFill>
            <a:schemeClr val="bg1"/>
          </a:solidFill>
          <a:ln w="9525">
            <a:noFill/>
            <a:miter lim="800000"/>
            <a:headEnd/>
            <a:tailEnd/>
          </a:ln>
        </p:spPr>
        <p:txBody>
          <a:bodyPr>
            <a:spAutoFit/>
          </a:bodyPr>
          <a:lstStyle/>
          <a:p>
            <a:pPr>
              <a:spcBef>
                <a:spcPct val="50000"/>
              </a:spcBef>
            </a:pPr>
            <a:r>
              <a:rPr lang="en-US" b="1"/>
              <a:t>HWRF with SAS Corrections</a:t>
            </a:r>
          </a:p>
        </p:txBody>
      </p:sp>
      <p:sp>
        <p:nvSpPr>
          <p:cNvPr id="22538" name="Text Box 7"/>
          <p:cNvSpPr txBox="1">
            <a:spLocks noChangeArrowheads="1"/>
          </p:cNvSpPr>
          <p:nvPr/>
        </p:nvSpPr>
        <p:spPr bwMode="auto">
          <a:xfrm>
            <a:off x="533400" y="5334000"/>
            <a:ext cx="2667000" cy="641350"/>
          </a:xfrm>
          <a:prstGeom prst="rect">
            <a:avLst/>
          </a:prstGeom>
          <a:noFill/>
          <a:ln w="9525">
            <a:noFill/>
            <a:miter lim="800000"/>
            <a:headEnd/>
            <a:tailEnd/>
          </a:ln>
        </p:spPr>
        <p:txBody>
          <a:bodyPr>
            <a:spAutoFit/>
          </a:bodyPr>
          <a:lstStyle/>
          <a:p>
            <a:pPr algn="ctr">
              <a:spcBef>
                <a:spcPct val="50000"/>
              </a:spcBef>
            </a:pPr>
            <a:r>
              <a:rPr lang="en-US" b="1"/>
              <a:t>Hurricane Eugene, 2011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569</Words>
  <Application>Microsoft Office PowerPoint</Application>
  <PresentationFormat>On-screen Show (4:3)</PresentationFormat>
  <Paragraphs>84</Paragraphs>
  <Slides>28</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28</vt:i4>
      </vt:variant>
    </vt:vector>
  </HeadingPairs>
  <TitlesOfParts>
    <vt:vector size="33" baseType="lpstr">
      <vt:lpstr>Arial</vt:lpstr>
      <vt:lpstr>Calibri</vt:lpstr>
      <vt:lpstr>Garamond</vt:lpstr>
      <vt:lpstr>Wingdings</vt:lpstr>
      <vt:lpstr>Office Theme</vt:lpstr>
      <vt:lpstr>Proposed bug fix for SAS deep convection in operational HWRF (Crisis RFC Implemented on August 3rd at 18Z)</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Next steps</vt:lpstr>
    </vt:vector>
  </TitlesOfParts>
  <Company>EMC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a deep convection bug and it impacts</dc:title>
  <dc:creator>young.kwon</dc:creator>
  <cp:lastModifiedBy>wd20vxt</cp:lastModifiedBy>
  <cp:revision>61</cp:revision>
  <dcterms:created xsi:type="dcterms:W3CDTF">2011-07-13T14:10:02Z</dcterms:created>
  <dcterms:modified xsi:type="dcterms:W3CDTF">2011-08-04T15:51:09Z</dcterms:modified>
</cp:coreProperties>
</file>