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51" r:id="rId3"/>
    <p:sldId id="348" r:id="rId4"/>
    <p:sldId id="346" r:id="rId5"/>
    <p:sldId id="347" r:id="rId6"/>
    <p:sldId id="349" r:id="rId7"/>
    <p:sldId id="350" r:id="rId8"/>
    <p:sldId id="352" r:id="rId9"/>
    <p:sldId id="335" r:id="rId10"/>
    <p:sldId id="339" r:id="rId11"/>
    <p:sldId id="334" r:id="rId12"/>
    <p:sldId id="329" r:id="rId13"/>
    <p:sldId id="343" r:id="rId14"/>
    <p:sldId id="344" r:id="rId15"/>
    <p:sldId id="340" r:id="rId16"/>
    <p:sldId id="288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8000"/>
    <a:srgbClr val="A60A93"/>
    <a:srgbClr val="E60000"/>
    <a:srgbClr val="990099"/>
    <a:srgbClr val="CC3399"/>
    <a:srgbClr val="CC0099"/>
    <a:srgbClr val="FF33CC"/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3" autoAdjust="0"/>
  </p:normalViewPr>
  <p:slideViewPr>
    <p:cSldViewPr>
      <p:cViewPr varScale="1">
        <p:scale>
          <a:sx n="126" d="100"/>
          <a:sy n="126" d="100"/>
        </p:scale>
        <p:origin x="-3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notesViewPr>
    <p:cSldViewPr>
      <p:cViewPr varScale="1">
        <p:scale>
          <a:sx n="70" d="100"/>
          <a:sy n="70" d="100"/>
        </p:scale>
        <p:origin x="-2802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BC4B13-2722-49D9-9E33-1BBF6C78B8B8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D35983-C07E-4094-B691-C94276B9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5983-C07E-4094-B691-C94276B967F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5983-C07E-4094-B691-C94276B967F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2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5983-C07E-4094-B691-C94276B967F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0ED78D-26DB-4C4D-B2DC-88D1EF5D82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4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3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4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9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5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3C819-B0AD-4715-8314-5C03AA692697}" type="datetime1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10119-1CF3-45F9-8FBB-DD48FE04C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9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94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0ED78D-26DB-4C4D-B2DC-88D1EF5D82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 userDrawn="1"/>
        </p:nvSpPr>
        <p:spPr bwMode="auto">
          <a:xfrm>
            <a:off x="152400" y="6553200"/>
            <a:ext cx="8839200" cy="228600"/>
          </a:xfrm>
          <a:prstGeom prst="parallelogram">
            <a:avLst>
              <a:gd name="adj" fmla="val 57548"/>
            </a:avLst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marL="228600" indent="-228600">
              <a:buFont typeface="+mj-lt" charset="0"/>
              <a:buNone/>
            </a:pPr>
            <a:r>
              <a:rPr kumimoji="1" lang="en-US" altLang="zh-CN" sz="1200" b="1" dirty="0" smtClean="0">
                <a:solidFill>
                  <a:schemeClr val="bg1"/>
                </a:solidFill>
                <a:latin typeface="Times" pitchFamily="1" charset="0"/>
                <a:cs typeface="Times" pitchFamily="1" charset="0"/>
              </a:rPr>
              <a:t>04/18/2018    </a:t>
            </a:r>
            <a:r>
              <a:rPr kumimoji="1" lang="en-US" altLang="zh-CN" sz="1200" b="1" baseline="0" dirty="0" smtClean="0">
                <a:solidFill>
                  <a:schemeClr val="bg1"/>
                </a:solidFill>
                <a:latin typeface="Times" pitchFamily="1" charset="0"/>
                <a:cs typeface="Times" pitchFamily="1" charset="0"/>
              </a:rPr>
              <a:t> AMS 33</a:t>
            </a:r>
            <a:r>
              <a:rPr kumimoji="1" lang="en-US" altLang="zh-CN" sz="1200" b="1" baseline="30000" dirty="0" smtClean="0">
                <a:solidFill>
                  <a:schemeClr val="bg1"/>
                </a:solidFill>
                <a:latin typeface="Times" pitchFamily="1" charset="0"/>
                <a:cs typeface="Times" pitchFamily="1" charset="0"/>
              </a:rPr>
              <a:t>rd</a:t>
            </a:r>
            <a:r>
              <a:rPr kumimoji="1" lang="en-US" altLang="zh-CN" sz="1200" b="1" baseline="0" dirty="0" smtClean="0">
                <a:solidFill>
                  <a:schemeClr val="bg1"/>
                </a:solidFill>
                <a:latin typeface="Times" pitchFamily="1" charset="0"/>
                <a:cs typeface="Times" pitchFamily="1" charset="0"/>
              </a:rPr>
              <a:t> Conference    High-resolution Hurricane reanalysis and reforecasts with HWRF model </a:t>
            </a:r>
            <a:endParaRPr kumimoji="1" lang="zh-CN" altLang="en-GB" sz="1200" b="1" dirty="0">
              <a:solidFill>
                <a:schemeClr val="bg1"/>
              </a:solidFill>
              <a:latin typeface="Times" pitchFamily="1" charset="0"/>
              <a:cs typeface="Times" pitchFamily="1" charset="0"/>
            </a:endParaRPr>
          </a:p>
        </p:txBody>
      </p:sp>
      <p:sp>
        <p:nvSpPr>
          <p:cNvPr id="7" name="Rectangle 29"/>
          <p:cNvSpPr>
            <a:spLocks noChangeArrowheads="1"/>
          </p:cNvSpPr>
          <p:nvPr userDrawn="1"/>
        </p:nvSpPr>
        <p:spPr bwMode="auto">
          <a:xfrm>
            <a:off x="0" y="990600"/>
            <a:ext cx="9144000" cy="27432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50000">
                <a:srgbClr val="FF9900"/>
              </a:gs>
              <a:gs pos="100000">
                <a:srgbClr val="CC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5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ather.gov/sti/coastalac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hAREBUREBQUFBUUFxQVFRQYFRcVFxUVFxYYGBgYGBwYHSYeFxwjGxQXHy8gIygrLCwtFR8xNTAqNSYrLSkBCQoKDgwOGg8PGiwlHyQsKiowKSotLCwvLCwsLCwwLywsLyksKSwsLCwsLCwvLCwqKS8sLCwsLCwsLCkqLCwsLP/AABEIAOEA4QMBIgACEQEDEQH/xAAcAAEAAgIDAQAAAAAAAAAAAAAABgcEBQEDCAL/xABMEAACAQMCAwUFBAcEBggHAAABAgMABBESIQUGMQcTQVFhFCIycYEjUpGhM0JicoKxwQgVFrJDc3Sz0fA1NlOSk9Lh4hckJSY0Y8L/xAAaAQABBQEAAAAAAAAAAAAAAAAAAQIDBAUG/8QANREAAgECAwUFCAICAwEAAAAAAAECAxEEITEFEkFRcWGBkaHREyIjMrHB4fAUM1LxU3KSQv/aAAwDAQACEQMRAD8AvGlKUAKUpQApSlAClK4zQBzStDDzdb3HtEVlIktxAHHctqQ94oIAOQCV1DBYZFRmXirX11Zap54rW8t3KxxP3RF1EcvG7qNfw6hgEbxmpo0ZPXL9uNcixK1XGuZba0aFbh9Bnfu49jjV6n9UbgZPmK0nL0strxCXhzyyTRGFbmBpGLyRrr7t42c7sM4IJ36itXzbbS3nEmt44EuEis2SQPL3KxvcvkNkKx1BYARgbdadCkt+zeVr3/2DlkbbifO9xFPHALCctM7xxM0sCLIUBYkEMxUaQSMgZovPbLxGLh80HdtLEjmTvA6rKwdhFsozkRPhs746Vo4fbnWyiuYna5sL2BZZFVmSSCSN175WwMjSwDeRG+M1k808t3M1xeTxIdaRWMtq23vTW7zOVHqQ2n+OpvZ077rtprftyeveNuzdnnZP71HDVjJ9ws02r3VcKH7vGNzpZT1/WFY0naF7j3EdrcSWkZYNdL3eCEJDuiFtbopBywHgcZrS8N5WujNaTSIyyTLxGW5br3UlyiCND+6oVB+5XzYcXeDhX92G2uPbFhe2WIQuUdiCgkEuO77s51Fi229I6VPLdz0vn1uwu+JMeJc42cAjMkue+XXGqI8rMmAdYWNSdO43xis7h3GIJ4lmhkV432Vgdid8jffOx267VXYt0hlWOK6WzvLC1gt2M+kwXUGgPkAkNpDhhqU5BrXPdrxBrJUsO8j0zX93bIyoGklZoUcFyobJDyAZBIINH8eLWXj49NeobxcNKqrgvHp7W8hspHNpFLNJMkVxKryR2qpoSLUzNgyS6iBqJAQ71OX5sgWe4jb3UtYklmmJGhC+SE89WkBtvvCoJ0ZRfPiOUrm8pWNw/iUNxGJYJEkRujIwYH6jx9KyahatkxwpSlAClKUAKUpQApSlAClKUAKUpQApmuCahXOPNcbW0qxSPGIbmCC8IykkMLOA7jxClSMOPAkinwg5uyEbsTXNV7zFzFe2vELiVZY2t4ILeRraQqmtHMisYnPSQGPYHZs48q38cNjwqAyRIwjlkiGFZpNTyssaka2O3vAnHXc70uuVFl4ot7IkTqluI11DUyyiUsGAIwMKxGeu9S092Lbenb3DXdohdva2N9f64WdReKZYZ4z3c9rexKBMh8VLJpYq2xKN55rY8M7P7/RNFPcRqVuku7W4jT3lk370mM+6oYE5XOMs3hW95k5t4XwtnlmKLNIFLJGoM0ukYXUBvjBOCxAqpOZu3u9mJWzVbZPvbSSkfMjSv0B+dXKcK9b+tZZZsbktS5eHcGt7EyXM87PLIFElxO6g6VyQq7KkaAknSo8fGtPxHta4LbsxE6yOcau5jLlsDAywGk4HrXmziPFp7h9dxLJK33nYsfz6ViZq5HZiedSTfQTf5F+Xn9oizH6K2nf94on8i1aub+0cf1LIfWf/AIR1S9KsLZ2HXDzYm8y54/7RzfrWS/Sc/wBY62Nr/aKtT+ltZl/ddH/npqh6UPZ2Hf8A8+bDeZ6Oj7V+AXmkXGAR8IuLfUAfQgMB+NTDgstjK73Fo8MjSLGrvG4bKx5CAgH3cajtgV5Brttrp42DxsyMOjKxUj5Eb1BPZcWvck0Lvnq9OVIhLdz3Crcm404RkUhYo0wsQDZB97Uc7ZLVXMfAZBHb8KTuYJrktxC5STOjCuO5tcA5cDCgqDkCPNRLlztt4nbYWVhdIPCX48ejjf8A72atLg/PvB+NIILhVWQ9IZsA6vOJx4+RBDelVJUa+HzkrrmuzTIXJnTxfiIshGVht7LiF6/cag4aEKGBa4Ye6rbdNQ1ZYCpJwHmWUzTWl6I1mt0SRpY2+yeJ84f3t4j7pypJx1BIr4u+U4Yxc3BRrpmgEUcMmHxHEm0K6tzrcaiScknrtUAjsoYLQWTr3cVvHFPxeZR70r4DR2gPVmJYAjOwwPE1Aowqxtx/fppbixc0XMrAjI3B6Guagjcy8St4Be3MFtFaroLW6l/aIoiQoYn4Cy5BKADYYzmp0Dmqc4OI9O5zSlKYKKUpQApSlAClKUAKUqNc68du7UQNbJCyyTCKQyllVdYxHuoOkF8LqIIBZfOnRi5OyEbsafmDnyzke4spfbYDCVDXEcT4jYYZHBTJAyMjUNLAeINR2340t/ITC0E1/ChV1UgQ8TtD8SEH4HxvpbdT+yds7iPHmuLjULee0v7dhEJo19pt2ZsN7PO8XVGyOoBTOdqnEns1vF7bdRwQSLHmWQBSVyBqUPpDMM7Dz22q9eNKKss328fR9SPVmt4fyVZWoWZmlEcP2kcU07PDbHG5VWOkaQSATnHhVc8/9ubMWt+FnSu4a5I3P+qB6D9o7+QHWop2kdqE3E3MUeqO1U+7H0MmOjyY6+i9B6neoLWjhsDf36+b5chHLgjsnuHkYu7FmY5ZmJJJ8yTuTXXSlawwUpShgKUpQApSlAClKUoCuc1xSlAsrkPtnubMrDd6riDYZJzLGP2SfjH7J+hFXLfRW3F7BvZJUIkKSJIBkCWNlde8XY7FFBU74ryhUg5O51uuGz97A2VOO8iPwSL5HyPkw3H5Vl4nAKT36WUvJjlK2p6c4PLey61vreCNcALolMokO+olWQaV6YB3rG45z/w+z1CWYM6glo4wZXAHiypnQPVsCurg/GLLjdllSxQlRLEHZHRhvoYoQcfkwqJcZ5fgtrxbGJ0isZAL27jYACJIWAA1n/RyOFypzgocdcViwpxc2p5NcP25I3lkWjbTh0V1zhgGGQQcEZGQdx1rsqELz/MWW5W3K8O1CM3L5WQlzpWZYzuIQ2ASdzqz0BqbCq84OGo5O5zSlKYKKUpQApSuDQBo+deLS21nJLArM+y6lUv3QY4aVlG7BBlsAHOBWjt+K2t3aTwa+9sIbcJJeu5Znk0hiVJ+Iouli3gxAHSsrl4+03txNLNL3ttNJCtsJCsccWAEdox8ZcHXqOeoA6Vr7XlW2ub+59xoUgniMsMb/YXZ7tJUaVMYDqxBIHXAzmrcVGKs9Vnfw/V1I2280brka39n4ZD3oWMqjPIxyNW5YzPq3DOMOdW4LEHpVF9qXaQ/Epu6hJFrEfcHTvWG3eMP5DwHqTV/c38ue32clr3rw94B76gHoc4YHqp8RkZrzHzdyVd8Nl7u5TY50SrkxyD9k+fmDuKvbOVOdRzk/e4ISV0rGgpSlb5GK+liY9AT9K4Feluzq9W25diuCuruoZ5SBsW0PI2M+uKq4rEewipJXu7CpXZ5raIjqCPmK+K9LchdoUXGu/hktVQRqpIZhKrhiQQQVHlVYcA5Qtm5layZdUEc0xCHcFUUuqnzGcD1AqKGMd5RqRs4q/MVortYWO4BP0NfJXFej+fO1NOEXEdqtqJAY1kyHEYUFmUKAFP3fTrWr7dOC28nD470IFlDxjUAASkgPutjrg4I8sHzplPHSlKKlCylo7hulCKpOw3r6aJh1BHzBFehOzmzt+HcC/vARB5DFLPIdgzaS2EDEHSuFH4k1suQ+eYuOR3EctqqLHoDKzCVXD6vNRj4fzps8e1vNQvGLs3cFE8zV9iFj0B/A1Y3JvKVs/Mclo664YJLgqjbgiMnQG8wNvnirG5z7Vk4ZeLZi17waY2LCQJgOSMBdJ6AeYqari2pqFON21fW2QluJ5xxSry/tAcvW4t4rxEVZe9ETMABrVkZhqx1IKbH1NUbVjDV1Xp76VgasKUrd8p8oXPEZ+5tlzjBdzska+bH+Q6mppSUFvS0Qh9cnc3T8NuVuITkbCSPPuyJndT5eh8DXofidnb8bsIp7dlJBSaHWMp3iH9FMv6y5yrDw6joKxOVOx3h1moaRBcy+LygFQf2U+EfXJ9anEMCooVFCqOgAAA+grm8biqdSalTWa48yWMXxK25t43dSxLa3sC2UMhUS4lW4muApB7m1jiyx1EAaiBgHwqR8l83yX73ANs0McLrGjFlYs2PfU6dgy7ZAJxnGciuvnXgk5VpeHwobmbTDJPrVJI4MHUY2b4Tjbb72cHFRe247xKLRw/hkNnqi0qY4zLOsIzuZ5joRWO5IAZifCo1GNSnaKV+unN/78hNGWtSum1uVddSsrdQSrBgGGzDI8jkfSu6s8lFKUoAVH+ZeJTiSC1tmWOS5Mn2rLrEaRJqcqpIDOcgAHbqTnFSCtTzDy7FeRqrl0ZGDxSxtpkicAjUh+RIIOxBp8GlLMRkG43yxNHcwy3snfrI6QC8hzaXcLSHCB+6OmWMtgdMjNWBwXgsNrH3UIIGSzFmLu7n4ndmyWY+ZrR2fKl00sZvb03McDCSOMQpFmRfgaUqTrK5yAABnB8KlQFS1ajaUb36aDYrO5zWDxrgkF3C0FwgkjfqD4HwIPVSPAis6lQJtO6HnlztF7OJuFy5GZLdz9nLjofuPjo35HqPECG17J4vwmG6heCdA8cgwyn8iPIg7g+BFeXef+R5eF3RibLRPloZcfGvkfJl6EfI+NdJgMb7Zbk/m+pDKNsyMCvRPLR/+02/2S7/AJy152FeguX7hf8ACTDIz7LdDGRn4pKdtFe5D/shI6kd/s6fp7v/AFcX+Zq55Z/64T/v3X+7NdP9nmULc3WSAO6j6nH65rDtePw2nNU08zAR9/MjP4KHUqGPoCRn0qCrFuvVS/xDgup8/wBoH/pSP/Zo/wDeS1Oe2Zv/AKFH6vbf5Sf6V389dmcHF7hLpbxYwIlTCqsgYBmYMG1j735Vpe3Xj9stlDYpIry94jFQQSiRowy2OhJYYHzqCnNVHRhHWOo58WSjkmGBuXYVuiBCbdxKSSoEZL6jkbjbxrv7O+HcHiWb+6pBJkp3pEjORjVo+Lp1ao/Y3S/4SIyM+ySjGRn4mHStH/Z2uFU3oYgZ7g7kD/tfOoZ0m6dWd3lLTg8xb6HxyT/1su/37z/NUx504TwCS+RuISKtxpjAUyumVDHRkDbrnyqE8kzr/iu6ORgveYJxj4vP6Vp+2ucHjWQcgRwbg58z/WrUqTqV4pNr3FoNvZMn/wDaD/6Mi/2lP93LXnqvQHb9co3DIgCCTcIdiD/o5K8/1b2ZlQ72JPU2HAOBTXtzHbQDLyHA8lHUs3kAMk/KvVPKPKcHDrZbeAdN3cj3pHxuzf0HgNqg3YTyd3Fsb6VftLgYjyN1hB6/xkZ+QWrVrL2jinUn7OOi+o+EeIrg1zUe5w5lFpDhSO9fIQeXm59B/Os+nTlUkoR1YVasaUHOeiM/+8IJpJbXOplXEigkbOCCARvnffHTIqvb+w0SNY/avGh9zh1hG0SmM/A11OxG7DBI1D61q+XeMGC7SZiSC2JCfFW+Inz65+lT/tCN61p3dioJlYJLJ3ixd1CQS7Bm2BIGnO+NWcGtKrh3haiink+L5/vf2lDBYz+VBtqzT8uBhdmvFJZVnQW0FtbQuI4BCxZWYZ733sAPg4GoDBOevWptVWcF44I3iiSdp+4wqWXDYi0KAbfbTv8ApBuScsoJ3xVpCqOJjad+fX7mhB5HNKUquPODUPu34tZguZ7S6jG/2w9kkx5a1zGT8wKkfGuHtPbyQpK8LOpAlj2dD5j/AJ8fCqsflyK2vLReJWyaRI+u9eSSeGcmNljV++Zu5YuwOlvdyowTVmhFO9/C3+vIZJk35UuClrLfXWlDcSPO2HEqpHtHEoZMhwERdx1JqQWPE4Z11Qurj0OcfMdR9ajfaFMIrERIAoZ0QKBgBVy2AB0Huiq4sb+SFxJExVh4j+R8x6Gr1DA/yabqJ2d8uRkYraX8WsqbV1bPmXrSo9ypzYl2mlsLKo95fAj7y+np4VIazKlOVOThNZmrSqwqwU4O6YrRc5cpQ8StHt5difejfG8cgHusP5EeIJre0psZOLUlqSnjfjPCJbSd7eddMkbaWHh6EeYIwQfI1hZr0Z2x9n3tsHtVuubiBTkDrLENyvqy7kfUeIrzma63CYhYinvceJXkrMZpmlcVaEOc0zXFKQBmmaUoA5zXGaUoYDNSHkTlduIX0VsM6CdUp+7Eu7H69B6sKjwr0V2G8oezWZu5FxLdYIz1WEfCP4j73y01Uxdf2NJvjohUruxZEECoqogCqoCqB0AAwAPpXZSviWUKCzEAAEknYADqTXJak+hjcW4rHbRNLIdlHTxY+AHqapri/FJLmZpZDu3QeCr4KPQVs+buZTdy4XIiTIQefm59T+QrQV1Oz8H7GO/L5n5I4/aeO9vPch8q83z9BVpWMqXfCftY1n0xsGiYZDvFuoI9Sqn61VtWH2XXeY5ovusrj+IYP+UUbUhejv8A+LF2PU3a+7/kvyayASTw8Jtu/MSXSzzStaYtvhjEiIuj4VUvpPnp3qWcicSknsleRjJpeaNZSMGaOORkSX+JQDnxOa0SC1tLyVrLhV1JNllMioI4veOpu7aVwgBPUoN6y+Sb2c3l9HcxGBmMFwkJkWXSjx92cFdvigJwOhNYdX3oOy7eF9fyvA6tZMmVKUqjclI3z1xGyigQXryqGcd0sLyrLJIB0XuiCevicdKi/CuWuIXMqOstxa2oILQz3Htcky5B0shysQOPFmO9SPnKVZHitEtIbuZw8irPpEUUalVaRiVY7llUBRk/So/wvgKWl3AbuwtIu8kCxT2skgVJtJZVdG07NpIB3Geo3q/Se7Ty1z5PwV/3gRSzZldqU36BP9Y3+UD+tQKpp2oN9vCP/wBZ/wA3/pULrodnK2Gj3/U43abvip930R3WV48UiyRnSynIP/PUVb3LXMaXkWoYDrgSJ5HzHmD4VTdZnCeKyW0oliOCOo8GHiD5ikxuDWIjl8y09AwGOlhp5/K9V9y8aVrOA8eju4hJHsRs6E7ofI+nkfGtnXJyi4NxkrM7SE4zipRd0zivPvbR2eeyym+t1+wmb7RQNopT4+isfwOR4ivQdY3EeHxzxPDMoeORSrqehB/561PhcRKhU3lpxQ6SujxnXFS7tE5Al4Xcad2gkJMMvmPuN5OPz6j0iVddCpGpFSi8mV9Dilc0pwHFKUoAUpQCkAknZ9yqeI38dvg92DrmPlEvxfLOyj1avV8UYVQqgAAAADoANgBUE7IOSP7vs+8lXFxcYd89UT9SP5jOT6n0qek1y+PxHtqlloiWCsrjNVtz1zd3pNtAfswffYfrkeA/ZH5mu7nPnfXqt7Zvd6PIP1vNV9PM+PhUGrQ2fgLWq1F0X3Od2ntHevRpPq/sKUpW6c6Kl3ZlNi6dfvRn8mX/AImojUl7PGxfL6pIPyz/AEqrjVehPoXMA7YmHVEp539viimuYL2O3jjiZ1jMCMWdVJwZHbHvEY2Xx8a1XJ16x4hGTeG89osTKxIiBjKyR6V+zUYH2jbHxBrK5+4f3c0V81rb3aJ3UXdyFlkV3l0o0erMR96QfEoO3Ws3lrinDxcNElt7HdSgu8TwiKSQDcsGX3ZRnJyrHzrmU7Uclfol58e87h6kspTNKokhDueriKCSG5F5FaXCrIiGVS8c0ZKl0ZRg7EKQRuD860fBOYFvryAXV7DL3b64oLa2uERpQrBXkkkB+EFsDIGTUh5zv7iC5sngjMxd5oTD3gjDlotaklthp7on6muqXmLiMTxNdR2NrE8iJhriSWVtTAaYwqAFt/l57Veh/WudnxV+PZcierNT2op9tCfNGH4N/wCtQqrB7UoPcgfyZ1P1AI/ymq+rodnSvh49/wBTjtqRtipd30FKUq+ZpmcJ4vLbSCSJsEdR4MPIjxFWry5zVDdrgHTIPijJ3+a/eFU9X1FKysGUlSDkEHBB9CKo4vBQxCvo+fqaOCx88M7ax5ehfdKrvgPaQy4S7GodO8Ue9/EPH5j8KnVhxKKddcTq49D0+Y6j61zNfC1KDtNd/A6zD4yliF7jz5cTp47wKC8ga3uEDxuNx4g+DKf1WHga81c/9m1zwuTJzJbsfs5gPwWT7rfkfDyHqWum7tI5UaOVVdGGGVgGVgfAg9afhcXPDvmuRZlG54wpV1859ghJaXhjAZyTbyHp6Ruf5N+NVFxfgdzav3dzFJE3k6kZ+R6MPUZrpaGJpVl7j7uJA00YFK5xXfY2EsziOFHkduiIpZj9BVh5ZsDoxVwdjvZcZGTiF4uEXDQRMPjPhIw+6OoHid+mM9/JXZRBZ6bvjLxhh70dsWBAI8ZMfGf2RkeeelTDi/aSMaLRM+GthsP3V/4/hWXiK1Sv8PDrrLh4kNXE0qOdR93EmXEuKw26a5nCjw8yfIDqTVa8zc7y3OY48xxeWfecftEdB6D860V/dzzN3kxdj95s7eg8APQVi0/CbOp0velm/JHPY3alSt7kPdj5sUpStUxxSlKAFSbs6TN8p8kkP5Af1qM1M+zC3zPK/wB2MD6s3/tqpjpbuHn0LuAjvYmC7foZ/aJfQl47a4vRaQsFlbTE7SsySAppkwUjAKA9M7eVYvLnEOFrfQRcOaK4kmE5uLhnaW4ARAVy77jUxxjpt0rb818yXNrMoV+H92yjEdxcG3lY75wSCpHTwrp4J391exXU1r3AihmCyJNDPFKZTGNmQhsgIeoxud/Pm4/1Z6WfFa9LXO3epMsUrnFKokljTc2W8xt9dtDHNcRMJIFdtKrJuurORkhXbYkZ6VALSc21/Bd30V8X0TpcTzQa44ywQxmEQa0iUFWHu74ferWm1aTpxqwdOc4zjbON8ZquOZZuKPIlot4PaphkQ2sYiSCPoZppX1SaR4AaSx2FW8PK/u5fjzyI5okXO8Sz8PMkZ1AaJVPmvn/3WJqqquXhfDkFoLQzGcondSSMwZySu5ffY75wfSqfu7Zo5GjbqjFT8wcVs7JqLdlT5O/ic1tqlacanNW8DqpSlbJgClKUAK7ba6eNtUbMjDxUkH8q6qUNJqzFTad0S3hnaRcx4EwWUefwN+I2P4VI7TtJtG+MSRn1XUPxX/hVX1221o8jaY1Z28lBJ/Ks+rs/Dyzat0y/BpUdp4mGSd+uf5Lei5xsW6ToPnlf5gVzPxnh8w7t5IJQ22g6Xyf3TnNQrhHZxcSYM5EK+XxP+A2H1P0qc8G5at7UfZJ73i7bsfr4fIYrDxFPDUvkk2+y31Ohw1bF1c5wSXbe/hc1s3ZpwhzqNlBn0XSPwUgVuOF8CtbZdNtDFED10Iq5+ZG5+tfXE+MwW66pnCjwHUn5AbmoLxjtKkbK2y6B99sFj8h0H51HRoYjEZK9u15E+IxlDD/O8+S1J9dtCBqm0ADxfTgfU1oLvnjh8WynWR/2abficCqxvL+WZtUrs582JP4eX0rorWpbJil8STfQwq22pN/Dil2vMn9x2nodltyR+04H5AGoTxK6SWVpEjEQbfQDkA+ONhtnfFY1K0aOEpUHeC82ZlfGVcQrVHfuQpSlWSoKUpQAqy+zOy02zyH/AEj4HyQY/mWqtUUkgDcnYDzNXPZJFZWaiV1jSJBrdiFUH9Yknp7x/Osja1S1JQWrZt7Fpb1Zz5L6kRhu+HQXl2vFViSaWZmjluEBSS30qI1jdwVAUAgrkb586zeRRb+1XZ4fj2I9zo057n2j3+97nw06e7zp2zUcu+LSEY4VPeX48IprX2mAny76URlR66mqxuW3uGtYzdRJBLj34kOVTc4Axt0wfrWPWThDPjla/wBrHUrNmypXNKokgNQ//wCGVs1xPPLLcye0OXePvmRD91T3eGZVGwBOAPCphXBNPjOUPlYjSephcK4Lb2qd3bRRxLnJCKFyfM46n1NV/wBo/CO7nE6j3ZRhvR1H9Rg/Q1Iv8Wz3cnd8MiEkatiS8lysAAOGWLHvTNsRkYUeZrc8wcIF1bvEep3Q/dcdD/T5E1bw1WWHrKc+OvQpY3DrEUXBa6rqUrSvuaFkYowIZSQQfAjYiviuvTucM1bJilKUCClKUASLlqbho/8Ay1k1eZJaP8FwR9c1PbPmLhqLiKWFF8hhfyxVQUrPxGAjWd3J9L5Gnhtoyw6tGMetsy2rvn2xj6SFz5IpP5nA/OozxbtLlfK26CMfeb3m+g6D86hdKbS2ZQg7tX6jq21sRUVk7dDtubp5GLyMzserMcmuqlK0kklZGW227sUpSgQUpSgBSlKAFKUUZOBQBI+Q+Ed/dBiPci98/P8AVH47/wANWle2MU0bRTIsiMMMjAMpHXcH1FafljhS2VpmQhTgySsei7Z3PkoH8654NzQJY4GmHdNdtIbePDFmiUF1Z9vdJjAY+A1AdTXJY2s69Vyjoskdts7D/wAeik9XmzG/wDFFvZT3NpjoscpeL/wpdSY+WKk6jaisD038PrXNUpTlL5jRSSFKUpgorquoBIjIc4ZWU464YY2/Gu2lAEH4YeKwQx2EVvAhiQRi7aVTEY090SCFftC5GMqcDPjitzwySGzKwXF53txM2v7aRFd2OBiOPYKu2yqPxNOcTJDazXVsi+0JFpWTQHZY9as+B+tgZbT4lRUVmt7a74jcxp3N17ZYJIj5Dd28RKL7wyYw2tWBG4Kk1bS9om3kuzmR6GX2h8tZ/wDm4h02lA8vB/6H6VAKu/hNtIttFHcMJJBGiyt1DuFAY79cnNVtzlymbV+8iBMLH/wyf1T6eR+la2zcYv6Zvo/t6HObVwLT9vBZcV9/UjNKUrcOeFKUoAUpSgBSlKAFKUoAUpSgBSlKAFKUoAVM+z7lrvH9plHuIfswf1nHj8l/n8q1PKvLD3km+REp99v/AOV9T+VWJxzjMdjDGkSBpJCIbaAELrcjYZ/VUDdm8APPGcfaGLt8Gnq9ew3dl4Hfl7aovdWnazE5i4hLNKeH20UMpaIPcd+WEawuxQLhRl2bS+2wAXfqKj9xyxLY3YPDJkklMDiOzuXZu7h1jJgfOVUOVyrZzjGawZeKXJ4iyyXFnbcRiWNFALG3u4ZMuInDe8ro3Qg59/Yb1MODcJvJLkXd/wBwrxxtFFFCWZVDsrO7M4BJOhQABgAHrmsjOlHha2nP8dDp9TZ8vcGFpbpCCWIyzueskrEtI59WYk/WtlSlUm23dkiFKUpAFKUoAGtJDwy3snnuQIIIioZ9MSR4K6i7u43bII2PTHrW7rrngV1KOAysCGUjIIIwQQeoIpU7CWIUHv8Ain20EsljbJ71udP2ty4+GSVT8MH7HVgcnG1b7lvigv7GOWRF+1VlkTqupWKNjPVSVJB8sVoeJ8rS29u8Z4i8FgiksmhTLHF4xrOTqC+A90tjABrRcMWWeeJNU/DY1jH90ppHduFB1GYZOt2UZMTYOliRvk1d3IzjeLyWnZ6vnysR9T65r5Ke2Jlhy8PU+LR/PzX1/GotVyWPHozIlpcyQrdmMO8KMWGOhK6gCRtnB3x+NaLmTs9WTMlrhG6mM7If3fun06fKtPCbStaFfuf79Tnsbsl5zof+fT0K4pXdeWUkLlJVZGHgRj8PMeorprbTTV0c8007MUpSlEFKUoAUpSgBSlKAFKV2W9s8jBI1LMeigZJobtmxUr5I66kHLHKMt22o5SIHd/FvRPP59B+Vb/lzs66SXnzEQP8AnI/kPxqRcy8yQcOtxK6OyB449ESBiuo4GRkBR8/MDxFYuK2jn7Ohm+fob2C2S5e/XyXL1MiaSKztysSFtCOyQpjvJNAyQoJ95um/rUL4bxC34lEkNyxu5bs98Y4thw9UGAQThomRgFyfeZicDFYnN0ttfTWd9aT6Xjc2xcZD20km8LSxnBUd4O7ZWG4lPpWZw/gk9zJJLAzcPuiRDxGNUyku2RNATsHIOVcffOdxvlxgox3pPN+T+vh9zpMllHQzuWuVCqz2N3FFdW7s0ouiQzzOz4ZZwSW71cY1g4wo6EYqbQwqihVGAoAA8gBgCsfhXC4raJYYVCIgwB+ZJPUkkkknckmsuqlSo5u49KwpSlRjhSlKAFKUoAUpSgDqurVJUaORVdHBVlYZDA9QQeoqOtZXFhaulsHuyGVbWN+sIb3QHkJy0aEk5O4XbfrUnpToyay4CNFV8U5TvYLeZJBbzNK63DcSeTuHtpRjMjA5JCYITQRscEecr5f509qu2gSFxGIBMk7+4ZVL6NQjIyqkgkE4zpO2MVmcwcnw3zD2l5WjVcCAOUj15/SHThmYeGSQMdM1EDPcWE9/IzyXExFnZ2TSKFaR3V2RcgAPpaTJbHRDnpVxNVo2evhrZfvAZbdZO7i3tbtWRu7lCsVbBDFGGxGQcqw+hqI8W7MurW0n8D/0Yf1H1rScH4PNFcW1pDbmC8hMct1drMrRz25du8Z9wZi7agFZcqfECpDb8z8Riu5bVoUvlgSN3khxBIveatKlJGKM+FzgMNiKkhKrQfwp9tv3L7lavhqNdfEj38SG8Q5cuoP0sTgfeA1L+K5Fa2rm4LzRbXbzRwMS9u/dyqVI0tkjr0bdWGR5V23HB7ScnXHE5BwdlyD5EjcGrsdrSjlVh4fkyKmxE86c/H8ehSlKtmfs/sG6Iy/uu39SaxW7M7PwaYfxL/Vasra1B8/AqS2NiFpZ95WFKs5ezO08XmP8S/8AlrKh7PbFeqM37zt/TFD2tQXPwEWxsQ9beJU9Z/D+A3M/6KJ2HnjC/icCrah4HZwDUsUSY6sQNvq1d/D+L28+oQSxy6CA3dur6SegOk7VWqbXdvhw73+PUuU9h/8AJPw/PoQnhXZkxw1zIFH3E3P1Y7D6A1MuH8It7VcRIqDxY9T82O5rU3XM908s0djbLOLZgkrPMItUmkMY4vdbUwDLksVGTitY1nFecUmg4hGGCQQSW0EnvIFYMJnAB0s4fClvAAY61n1atat/bLLWy9O/ia9DCUaH9cc+bNhxbtBt7W99kuEkjXQr+0EfZDUdIyRuFzsWIwDscdah0iC1vr+V/trSV42vIyda+zXKAxzqPKNxIpx+rgj4azDy7IJ7i0gOtrMR3Nl3h1DuZwyy2chbOqNu7IGemVPhUk5c5Ggt5muI+8RJoVja0ch44ssXKr1wAWYaQdPvNjY0qdOlHLivHR93r0zsO7NMnZxFcaorkF0QI1rfRyBZmizlYZSP0mjSMMQQRpOxFWGq4riOMKAFAAAAAAwAB0A8q+qp1Ksp6kiVhSlKjFFKUoAUpSgBSlKAFKUoAUpSgBXXLbo2CyglTqXIB0tgjIz0OCRkeddlKANZa8DRLqa61MzzLEmDjCLEGwF9CWLH1rT8EtZLG0ubu6A76Rp7qYA6sAA6IwR1Cxoq/jUrpipFUdrPs8uAlioODTT8PnEMa67u9srZkU5x7S80zSO/7Kd4zH0XHjWDFw7ubWXu++lN3xSOElGImnjt8mVlOoYLvHKeoAz12q5msozIJSi94qlQ+kagpOSoPUDI6VpLzki3aKCOJpYPZneSJonGpXfVqJ7wNqzrbr5mraxSbu1yv3fq8xm4RjijPFYObNr+1kmntbdPaXkYxl5VBaMSM3u4YgkHfHpXfZ803F0LK37xoJ3kuoLvSFLLJbwNqxqBAyxRxt4ipFNyu8kcUc1zJKYriK4DukYYiM5EZ7sKMZ31YzXQeSVHFRxFH0/ZsrxY2aQqE7wHOx0AKdt8Cm+0ptPe1zd+7ILM1PBrC6biVzBJf3bJbC1kUfYDX3gYsr4i3GUxtjY1n8yM0/ELaxZ5I4Xinnk7t2jaUoyKsetSGCjWWIBGdq3FlwLu724u9ee/SBNGMae6175zvnX5eFfHMHLgujHIsjwzQMWimTSWXUMMpDAhlYdVPkKj9pFzT7OXG3qLbIr7nSzeBbuxVnmhS3i4hCkrGUxmCcCWPU+WZGUZwScZNTvlT2gpqkhtYImVWiSBmY7jPvEoq9COgpw7lNVaWS5le5lnj7l3cKgEO/2aKgAVTqJPiSetbiys0hiSKMYSNVRRknCqAAMnc7DxpatZShurxBLO5FO6ueH3lxJHbyXNtdss2ItBkhn0hHyrsuUcKpyDsQa7o+WZL2MS8Q1RTrLI8DQuEltomwFj1ps50j3s5BJ9BUspUftnqteYu6azgvL8NqG7vWzyENJLI5kkkIGAWY9cDYAYA8BWzpSom23djtBSlKQBSlKAFKUoAUpSgBSlKAFKUoAUpSgBSlKAFKUoA4NKUoA4NciuaUAcUpSgDmlKUgClKUoClKUAKUpQApSlAClKUAKUpQB//9k=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1466195"/>
            <a:ext cx="853519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High-Resolution Hurricane Reanalysis and Reforecasts Using State-of-the-Art Operational HWRF Model</a:t>
            </a:r>
            <a:endParaRPr lang="en-US" sz="4000" b="1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b="1" dirty="0" smtClean="0">
              <a:solidFill>
                <a:srgbClr val="000099"/>
              </a:solidFill>
              <a:latin typeface="+mj-lt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Zaizhong</a:t>
            </a:r>
            <a:r>
              <a:rPr lang="en-US" sz="28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Ma and </a:t>
            </a:r>
            <a:r>
              <a:rPr lang="en-US" sz="2800" dirty="0" err="1">
                <a:solidFill>
                  <a:srgbClr val="000099"/>
                </a:solidFill>
                <a:cs typeface="Times New Roman" pitchFamily="18" charset="0"/>
              </a:rPr>
              <a:t>Avichal</a:t>
            </a:r>
            <a:r>
              <a:rPr lang="en-US" sz="280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itchFamily="18" charset="0"/>
              </a:rPr>
              <a:t>Mehra</a:t>
            </a:r>
            <a:endParaRPr lang="en-US" sz="2800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Environmental Modeling Center</a:t>
            </a:r>
          </a:p>
          <a:p>
            <a:pPr algn="ctr"/>
            <a:r>
              <a:rPr lang="en-US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NOAA/NWS/NCEP</a:t>
            </a:r>
          </a:p>
          <a:p>
            <a:pPr algn="ctr"/>
            <a:endParaRPr lang="en-US" sz="2000" dirty="0" smtClean="0">
              <a:solidFill>
                <a:srgbClr val="000099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000" b="1" u="sng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Acknowledgements:</a:t>
            </a:r>
            <a:r>
              <a:rPr lang="en-US" sz="20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HWRF Project team at EMC and Coastal Act project team</a:t>
            </a:r>
            <a:endParaRPr lang="en-US" sz="2000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Picture 10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282"/>
            <a:ext cx="801118" cy="80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924800" y="113282"/>
            <a:ext cx="1142999" cy="801118"/>
            <a:chOff x="4118" y="3074"/>
            <a:chExt cx="1488" cy="946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118" y="3074"/>
              <a:ext cx="1488" cy="946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7" name="Picture 6" descr="ncep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" y="3131"/>
              <a:ext cx="1405" cy="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99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60A93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Bias Correction in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A60A93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GSI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60A93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762000" y="1676400"/>
            <a:ext cx="7620000" cy="1447800"/>
            <a:chOff x="762000" y="1295401"/>
            <a:chExt cx="7620000" cy="1447800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990600" y="2016125"/>
              <a:ext cx="6632575" cy="650875"/>
              <a:chOff x="1530350" y="5470526"/>
              <a:chExt cx="6632575" cy="650875"/>
            </a:xfrm>
          </p:grpSpPr>
          <p:sp>
            <p:nvSpPr>
              <p:cNvPr id="7" name="Text Box 23"/>
              <p:cNvSpPr txBox="1">
                <a:spLocks noChangeArrowheads="1"/>
              </p:cNvSpPr>
              <p:nvPr/>
            </p:nvSpPr>
            <p:spPr bwMode="auto">
              <a:xfrm>
                <a:off x="1530350" y="5875339"/>
                <a:ext cx="1046163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 dirty="0"/>
                  <a:t>1800 UTC</a:t>
                </a:r>
              </a:p>
            </p:txBody>
          </p:sp>
          <p:sp>
            <p:nvSpPr>
              <p:cNvPr id="8" name="Text Box 25"/>
              <p:cNvSpPr txBox="1">
                <a:spLocks noChangeArrowheads="1"/>
              </p:cNvSpPr>
              <p:nvPr/>
            </p:nvSpPr>
            <p:spPr bwMode="auto">
              <a:xfrm>
                <a:off x="2887663" y="5867401"/>
                <a:ext cx="962025" cy="246062"/>
              </a:xfrm>
              <a:prstGeom prst="rect">
                <a:avLst/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 dirty="0">
                    <a:solidFill>
                      <a:srgbClr val="FF0000"/>
                    </a:solidFill>
                  </a:rPr>
                  <a:t>0000 UTC</a:t>
                </a:r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flipV="1">
                <a:off x="2044700" y="5699126"/>
                <a:ext cx="611822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>
                <a:off x="3371850" y="5470526"/>
                <a:ext cx="0" cy="434975"/>
              </a:xfrm>
              <a:prstGeom prst="line">
                <a:avLst/>
              </a:prstGeom>
              <a:noFill/>
              <a:ln w="158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2041525" y="5480051"/>
                <a:ext cx="0" cy="434975"/>
              </a:xfrm>
              <a:prstGeom prst="line">
                <a:avLst/>
              </a:prstGeom>
              <a:noFill/>
              <a:ln w="158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762000" y="1295401"/>
              <a:ext cx="7620000" cy="1447800"/>
            </a:xfrm>
            <a:prstGeom prst="rect">
              <a:avLst/>
            </a:prstGeom>
            <a:noFill/>
            <a:ln w="25400">
              <a:solidFill>
                <a:srgbClr val="2108B8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4114800" y="2003425"/>
              <a:ext cx="0" cy="434975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auto">
            <a:xfrm>
              <a:off x="5410200" y="2003425"/>
              <a:ext cx="0" cy="434975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3657600" y="2438400"/>
              <a:ext cx="10461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/>
                <a:t>0006 UTC</a:t>
              </a:r>
            </a:p>
          </p:txBody>
        </p:sp>
        <p:sp>
          <p:nvSpPr>
            <p:cNvPr id="37" name="Text Box 23"/>
            <p:cNvSpPr txBox="1">
              <a:spLocks noChangeArrowheads="1"/>
            </p:cNvSpPr>
            <p:nvPr/>
          </p:nvSpPr>
          <p:spPr bwMode="auto">
            <a:xfrm>
              <a:off x="4897437" y="2438400"/>
              <a:ext cx="10461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/>
                <a:t>0012 UTC</a:t>
              </a:r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1066800" y="1371600"/>
              <a:ext cx="914400" cy="608012"/>
            </a:xfrm>
            <a:prstGeom prst="down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A60A93"/>
                  </a:solidFill>
                </a:rPr>
                <a:t>BC from global</a:t>
              </a:r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2362200" y="1373188"/>
              <a:ext cx="914400" cy="608012"/>
            </a:xfrm>
            <a:prstGeom prst="down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A60A93"/>
                  </a:solidFill>
                </a:rPr>
                <a:t>BC from global</a:t>
              </a:r>
            </a:p>
          </p:txBody>
        </p:sp>
        <p:sp>
          <p:nvSpPr>
            <p:cNvPr id="54" name="Down Arrow 53"/>
            <p:cNvSpPr/>
            <p:nvPr/>
          </p:nvSpPr>
          <p:spPr>
            <a:xfrm>
              <a:off x="3657600" y="1371600"/>
              <a:ext cx="914400" cy="608012"/>
            </a:xfrm>
            <a:prstGeom prst="down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A60A93"/>
                  </a:solidFill>
                </a:rPr>
                <a:t>BC from global</a:t>
              </a:r>
            </a:p>
          </p:txBody>
        </p:sp>
        <p:sp>
          <p:nvSpPr>
            <p:cNvPr id="55" name="Down Arrow 54"/>
            <p:cNvSpPr/>
            <p:nvPr/>
          </p:nvSpPr>
          <p:spPr>
            <a:xfrm>
              <a:off x="4953000" y="1371600"/>
              <a:ext cx="914400" cy="608012"/>
            </a:xfrm>
            <a:prstGeom prst="down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A60A93"/>
                  </a:solidFill>
                </a:rPr>
                <a:t>BC from global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62000" y="4419600"/>
            <a:ext cx="7620000" cy="1447800"/>
            <a:chOff x="762000" y="3581401"/>
            <a:chExt cx="7620000" cy="1447800"/>
          </a:xfrm>
        </p:grpSpPr>
        <p:grpSp>
          <p:nvGrpSpPr>
            <p:cNvPr id="38" name="Group 6"/>
            <p:cNvGrpSpPr>
              <a:grpSpLocks/>
            </p:cNvGrpSpPr>
            <p:nvPr/>
          </p:nvGrpSpPr>
          <p:grpSpPr bwMode="auto">
            <a:xfrm>
              <a:off x="990600" y="4114800"/>
              <a:ext cx="6632575" cy="838200"/>
              <a:chOff x="1530350" y="5283201"/>
              <a:chExt cx="6632575" cy="838200"/>
            </a:xfrm>
          </p:grpSpPr>
          <p:sp>
            <p:nvSpPr>
              <p:cNvPr id="39" name="Text Box 23"/>
              <p:cNvSpPr txBox="1">
                <a:spLocks noChangeArrowheads="1"/>
              </p:cNvSpPr>
              <p:nvPr/>
            </p:nvSpPr>
            <p:spPr bwMode="auto">
              <a:xfrm>
                <a:off x="1530350" y="5875339"/>
                <a:ext cx="1046163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 dirty="0"/>
                  <a:t>1800 UTC</a:t>
                </a:r>
              </a:p>
            </p:txBody>
          </p: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auto">
              <a:xfrm>
                <a:off x="2887663" y="5867401"/>
                <a:ext cx="962025" cy="246062"/>
              </a:xfrm>
              <a:prstGeom prst="rect">
                <a:avLst/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 dirty="0">
                    <a:solidFill>
                      <a:srgbClr val="FF0000"/>
                    </a:solidFill>
                  </a:rPr>
                  <a:t>0000 UTC</a:t>
                </a:r>
              </a:p>
            </p:txBody>
          </p:sp>
          <p:sp>
            <p:nvSpPr>
              <p:cNvPr id="41" name="Curved Down Arrow 40"/>
              <p:cNvSpPr/>
              <p:nvPr/>
            </p:nvSpPr>
            <p:spPr bwMode="auto">
              <a:xfrm>
                <a:off x="2097088" y="5283201"/>
                <a:ext cx="1244600" cy="331787"/>
              </a:xfrm>
              <a:prstGeom prst="curvedDown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000" b="1" dirty="0">
                    <a:solidFill>
                      <a:srgbClr val="7030A0"/>
                    </a:solidFill>
                  </a:rPr>
                  <a:t>Self-cycled </a:t>
                </a:r>
              </a:p>
              <a:p>
                <a:pPr algn="ctr">
                  <a:defRPr/>
                </a:pPr>
                <a:r>
                  <a:rPr lang="en-US" sz="1000" b="1" dirty="0">
                    <a:solidFill>
                      <a:srgbClr val="7030A0"/>
                    </a:solidFill>
                  </a:rPr>
                  <a:t>Bias Correction</a:t>
                </a:r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flipV="1">
                <a:off x="2044700" y="5699126"/>
                <a:ext cx="611822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7"/>
              <p:cNvSpPr>
                <a:spLocks noChangeShapeType="1"/>
              </p:cNvSpPr>
              <p:nvPr/>
            </p:nvSpPr>
            <p:spPr bwMode="auto">
              <a:xfrm>
                <a:off x="3371850" y="5470526"/>
                <a:ext cx="0" cy="434975"/>
              </a:xfrm>
              <a:prstGeom prst="line">
                <a:avLst/>
              </a:prstGeom>
              <a:noFill/>
              <a:ln w="158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7"/>
              <p:cNvSpPr>
                <a:spLocks noChangeShapeType="1"/>
              </p:cNvSpPr>
              <p:nvPr/>
            </p:nvSpPr>
            <p:spPr bwMode="auto">
              <a:xfrm>
                <a:off x="2041525" y="5480051"/>
                <a:ext cx="0" cy="434975"/>
              </a:xfrm>
              <a:prstGeom prst="line">
                <a:avLst/>
              </a:prstGeom>
              <a:noFill/>
              <a:ln w="158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762000" y="3581401"/>
              <a:ext cx="7620000" cy="1447800"/>
            </a:xfrm>
            <a:prstGeom prst="rect">
              <a:avLst/>
            </a:prstGeom>
            <a:noFill/>
            <a:ln w="25400">
              <a:solidFill>
                <a:srgbClr val="2108B8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>
              <a:off x="4114800" y="4289425"/>
              <a:ext cx="0" cy="434975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5410200" y="4289425"/>
              <a:ext cx="0" cy="434975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Curved Down Arrow 47"/>
            <p:cNvSpPr/>
            <p:nvPr/>
          </p:nvSpPr>
          <p:spPr bwMode="auto">
            <a:xfrm>
              <a:off x="2870200" y="4114800"/>
              <a:ext cx="1244600" cy="304800"/>
            </a:xfrm>
            <a:prstGeom prst="curved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7030A0"/>
                  </a:solidFill>
                </a:rPr>
                <a:t>Self-cycled </a:t>
              </a:r>
            </a:p>
            <a:p>
              <a:pPr algn="ctr">
                <a:defRPr/>
              </a:pPr>
              <a:r>
                <a:rPr lang="en-US" sz="1000" b="1" dirty="0">
                  <a:solidFill>
                    <a:srgbClr val="7030A0"/>
                  </a:solidFill>
                </a:rPr>
                <a:t>Bias Correction</a:t>
              </a:r>
            </a:p>
          </p:txBody>
        </p:sp>
        <p:sp>
          <p:nvSpPr>
            <p:cNvPr id="49" name="Curved Down Arrow 48"/>
            <p:cNvSpPr/>
            <p:nvPr/>
          </p:nvSpPr>
          <p:spPr bwMode="auto">
            <a:xfrm>
              <a:off x="4165600" y="4114800"/>
              <a:ext cx="1244600" cy="304800"/>
            </a:xfrm>
            <a:prstGeom prst="curved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7030A0"/>
                  </a:solidFill>
                </a:rPr>
                <a:t>Self-cycled </a:t>
              </a:r>
            </a:p>
            <a:p>
              <a:pPr algn="ctr">
                <a:defRPr/>
              </a:pPr>
              <a:r>
                <a:rPr lang="en-US" sz="1000" b="1" dirty="0">
                  <a:solidFill>
                    <a:srgbClr val="7030A0"/>
                  </a:solidFill>
                </a:rPr>
                <a:t>Bias Correction</a:t>
              </a:r>
            </a:p>
          </p:txBody>
        </p:sp>
        <p:sp>
          <p:nvSpPr>
            <p:cNvPr id="50" name="Text Box 23"/>
            <p:cNvSpPr txBox="1">
              <a:spLocks noChangeArrowheads="1"/>
            </p:cNvSpPr>
            <p:nvPr/>
          </p:nvSpPr>
          <p:spPr bwMode="auto">
            <a:xfrm>
              <a:off x="3657600" y="4724400"/>
              <a:ext cx="10461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/>
                <a:t>0006 UTC</a:t>
              </a:r>
            </a:p>
          </p:txBody>
        </p:sp>
        <p:sp>
          <p:nvSpPr>
            <p:cNvPr id="51" name="Text Box 23"/>
            <p:cNvSpPr txBox="1">
              <a:spLocks noChangeArrowheads="1"/>
            </p:cNvSpPr>
            <p:nvPr/>
          </p:nvSpPr>
          <p:spPr bwMode="auto">
            <a:xfrm>
              <a:off x="4897437" y="4724400"/>
              <a:ext cx="10461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/>
                <a:t>0012 UTC</a:t>
              </a:r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1066800" y="3659188"/>
              <a:ext cx="914400" cy="608012"/>
            </a:xfrm>
            <a:prstGeom prst="down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A60A93"/>
                  </a:solidFill>
                </a:rPr>
                <a:t>BC from global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000" y="11430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Default in HWRF: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1000" y="38100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With Adjustment:</a:t>
            </a:r>
          </a:p>
        </p:txBody>
      </p:sp>
    </p:spTree>
    <p:extLst>
      <p:ext uri="{BB962C8B-B14F-4D97-AF65-F5344CB8AC3E}">
        <p14:creationId xmlns:p14="http://schemas.microsoft.com/office/powerpoint/2010/main" val="39206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C:\Users\Zaizhong.Ma\Desktop\download_jet\IKE_20171211\figures\fig_IKE_2008091006_t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234284"/>
            <a:ext cx="3931920" cy="47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Zaizhong.Ma\Desktop\download_jet\IKE_20171211\figures\fig_IKE_2008091006_vma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Zaizhong.Ma\Desktop\download_jet\IKE_20171211\figures\fig_IKE_2008091006_pm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287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304800"/>
            <a:ext cx="7232702" cy="7239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990099"/>
                </a:solidFill>
                <a:cs typeface="Times New Roman" pitchFamily="18" charset="0"/>
              </a:rPr>
              <a:t>Single Cycle Comparison</a:t>
            </a:r>
          </a:p>
        </p:txBody>
      </p:sp>
    </p:spTree>
    <p:extLst>
      <p:ext uri="{BB962C8B-B14F-4D97-AF65-F5344CB8AC3E}">
        <p14:creationId xmlns:p14="http://schemas.microsoft.com/office/powerpoint/2010/main" val="6772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57300" y="304800"/>
            <a:ext cx="6781800" cy="533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60A93"/>
                </a:solidFill>
                <a:cs typeface="Times New Roman" pitchFamily="18" charset="0"/>
              </a:rPr>
              <a:t>Preliminary Statistics Results for IKE</a:t>
            </a:r>
          </a:p>
        </p:txBody>
      </p:sp>
      <p:pic>
        <p:nvPicPr>
          <p:cNvPr id="1026" name="Picture 2" descr="C:\Users\Zaizhong.Ma\Desktop\download_jet\IKE_20171211\ALAL08\fig_al092008_IKE_bi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0480"/>
            <a:ext cx="3657600" cy="264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aizhong.Ma\Desktop\download_jet\IKE_20171211\ALAL08\fig_al092008_IKE_tk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7280"/>
            <a:ext cx="3657600" cy="264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Zaizhong.Ma\Desktop\download_jet\IKE_20171211\ALAL08\fig_al092008_IKE_wi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97280"/>
            <a:ext cx="3657600" cy="264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1050" y="220583"/>
            <a:ext cx="7429500" cy="533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60A93"/>
                </a:solidFill>
                <a:cs typeface="Times New Roman" pitchFamily="18" charset="0"/>
              </a:rPr>
              <a:t>Small impacts from DA?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51095"/>
            <a:ext cx="4663440" cy="3245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095"/>
            <a:ext cx="4663440" cy="32451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9587" y="1447800"/>
            <a:ext cx="142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</a:rPr>
              <a:t>O-B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2987" y="1455174"/>
            <a:ext cx="142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</a:rPr>
              <a:t>O-A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0" y="2209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Ch7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8600" y="2209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Ch9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400" y="380702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Ch8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400" y="3810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Ch10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2200" y="2209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Ch7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4400" y="2209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Ch9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380702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Ch8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58200" y="3810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Ch10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0" y="5634335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GOES-12 comparison before/after assimilation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69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04800"/>
            <a:ext cx="7429500" cy="533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60A93"/>
                </a:solidFill>
                <a:cs typeface="Times New Roman" pitchFamily="18" charset="0"/>
              </a:rPr>
              <a:t>Small impacts from DA?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24000"/>
            <a:ext cx="4663440" cy="4053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663440" cy="4053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7800" y="5329301"/>
            <a:ext cx="180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amsua_metop</a:t>
            </a:r>
            <a:r>
              <a:rPr lang="en-US" dirty="0"/>
              <a:t>-a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49187" y="5334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G12</a:t>
            </a:r>
          </a:p>
        </p:txBody>
      </p:sp>
    </p:spTree>
    <p:extLst>
      <p:ext uri="{BB962C8B-B14F-4D97-AF65-F5344CB8AC3E}">
        <p14:creationId xmlns:p14="http://schemas.microsoft.com/office/powerpoint/2010/main" val="31122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52"/>
          <a:stretch/>
        </p:blipFill>
        <p:spPr bwMode="auto">
          <a:xfrm>
            <a:off x="76200" y="1428392"/>
            <a:ext cx="4389883" cy="49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04800"/>
            <a:ext cx="7429500" cy="533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60A93"/>
                </a:solidFill>
                <a:cs typeface="Times New Roman" pitchFamily="18" charset="0"/>
              </a:rPr>
              <a:t>Why little contribution from DA?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57400" y="1428392"/>
            <a:ext cx="1752600" cy="4972408"/>
          </a:xfrm>
          <a:prstGeom prst="roundRect">
            <a:avLst/>
          </a:prstGeom>
          <a:noFill/>
          <a:ln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06680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Data Check:  IKE (2008)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94"/>
          <a:stretch/>
        </p:blipFill>
        <p:spPr bwMode="auto">
          <a:xfrm>
            <a:off x="5394278" y="1248951"/>
            <a:ext cx="3673522" cy="530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918278" y="1248951"/>
            <a:ext cx="1828800" cy="5304249"/>
          </a:xfrm>
          <a:prstGeom prst="roundRect">
            <a:avLst/>
          </a:prstGeom>
          <a:noFill/>
          <a:ln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24600" y="926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AHI OSE (2015)</a:t>
            </a:r>
          </a:p>
        </p:txBody>
      </p:sp>
    </p:spTree>
    <p:extLst>
      <p:ext uri="{BB962C8B-B14F-4D97-AF65-F5344CB8AC3E}">
        <p14:creationId xmlns:p14="http://schemas.microsoft.com/office/powerpoint/2010/main" val="33544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543800" cy="6397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A60A93"/>
                </a:solidFill>
                <a:cs typeface="Times New Roman" pitchFamily="18" charset="0"/>
              </a:rPr>
              <a:t>Summary and Future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143000"/>
            <a:ext cx="8229600" cy="5257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u="sng" dirty="0">
                <a:solidFill>
                  <a:srgbClr val="A60A93"/>
                </a:solidFill>
                <a:latin typeface="+mj-lt"/>
                <a:cs typeface="Times New Roman" pitchFamily="18" charset="0"/>
              </a:rPr>
              <a:t>Summary: </a:t>
            </a:r>
          </a:p>
          <a:p>
            <a:pPr>
              <a:lnSpc>
                <a:spcPct val="150000"/>
              </a:lnSpc>
              <a:buClr>
                <a:srgbClr val="008000"/>
              </a:buClr>
            </a:pPr>
            <a:r>
              <a:rPr lang="en-US" sz="2000" dirty="0">
                <a:latin typeface="+mj-lt"/>
                <a:cs typeface="Times New Roman" pitchFamily="18" charset="0"/>
              </a:rPr>
              <a:t>Completed HWRF simulations for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three selected land-falling </a:t>
            </a:r>
            <a:r>
              <a:rPr lang="en-US" sz="2000" dirty="0">
                <a:latin typeface="+mj-lt"/>
                <a:cs typeface="Times New Roman" pitchFamily="18" charset="0"/>
              </a:rPr>
              <a:t>storms;</a:t>
            </a:r>
          </a:p>
          <a:p>
            <a:pPr>
              <a:lnSpc>
                <a:spcPct val="150000"/>
              </a:lnSpc>
              <a:buClr>
                <a:srgbClr val="008000"/>
              </a:buClr>
            </a:pPr>
            <a:r>
              <a:rPr lang="en-US" sz="2000" dirty="0">
                <a:latin typeface="+mj-lt"/>
                <a:cs typeface="Times New Roman" pitchFamily="18" charset="0"/>
              </a:rPr>
              <a:t>Completed multiple experiments for Hurricane IKE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simulations</a:t>
            </a:r>
            <a:r>
              <a:rPr lang="en-US" sz="2000" dirty="0">
                <a:latin typeface="+mj-lt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Clr>
                <a:srgbClr val="008000"/>
              </a:buClr>
            </a:pPr>
            <a:r>
              <a:rPr lang="en-US" sz="2000" dirty="0" smtClean="0">
                <a:cs typeface="Times New Roman" pitchFamily="18" charset="0"/>
              </a:rPr>
              <a:t>Applied </a:t>
            </a:r>
            <a:r>
              <a:rPr lang="en-US" sz="2000" dirty="0">
                <a:cs typeface="Times New Roman" pitchFamily="18" charset="0"/>
              </a:rPr>
              <a:t>satellite self-cycle bias corrections in HWRF for </a:t>
            </a:r>
            <a:r>
              <a:rPr lang="en-US" sz="2000" dirty="0" smtClean="0">
                <a:cs typeface="Times New Roman" pitchFamily="18" charset="0"/>
              </a:rPr>
              <a:t>IKE.</a:t>
            </a:r>
            <a:endParaRPr lang="en-US" sz="2000" dirty="0"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600" b="1" u="sng" dirty="0" smtClean="0">
                <a:solidFill>
                  <a:srgbClr val="A60A93"/>
                </a:solidFill>
                <a:latin typeface="+mj-lt"/>
                <a:cs typeface="Times New Roman" pitchFamily="18" charset="0"/>
              </a:rPr>
              <a:t>Future </a:t>
            </a:r>
            <a:r>
              <a:rPr lang="en-US" sz="2600" b="1" u="sng" dirty="0">
                <a:solidFill>
                  <a:srgbClr val="A60A93"/>
                </a:solidFill>
                <a:latin typeface="+mj-lt"/>
                <a:cs typeface="Times New Roman" pitchFamily="18" charset="0"/>
              </a:rPr>
              <a:t>Plans:</a:t>
            </a:r>
          </a:p>
          <a:p>
            <a:pPr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  <a:cs typeface="Times New Roman" pitchFamily="18" charset="0"/>
              </a:rPr>
              <a:t>Test </a:t>
            </a:r>
            <a:r>
              <a:rPr lang="en-US" sz="2000" dirty="0">
                <a:latin typeface="+mj-lt"/>
                <a:cs typeface="Times New Roman" pitchFamily="18" charset="0"/>
              </a:rPr>
              <a:t>satellite self-cycle bias corrections in HWRF for more recent storms, such as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Sandy (2012) </a:t>
            </a:r>
            <a:r>
              <a:rPr lang="en-US" sz="2000" dirty="0">
                <a:latin typeface="+mj-lt"/>
                <a:cs typeface="Times New Roman" pitchFamily="18" charset="0"/>
              </a:rPr>
              <a:t>etc.; </a:t>
            </a:r>
          </a:p>
          <a:p>
            <a:pPr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  <a:cs typeface="Times New Roman" pitchFamily="18" charset="0"/>
              </a:rPr>
              <a:t>Simulate Recent retrospective storm with hybrid ensemble-</a:t>
            </a:r>
            <a:r>
              <a:rPr lang="en-US" sz="2000" dirty="0" err="1" smtClean="0">
                <a:latin typeface="+mj-lt"/>
                <a:cs typeface="Times New Roman" pitchFamily="18" charset="0"/>
              </a:rPr>
              <a:t>variational</a:t>
            </a:r>
            <a:r>
              <a:rPr lang="en-US" sz="2000" dirty="0" smtClean="0">
                <a:latin typeface="+mj-lt"/>
                <a:cs typeface="Times New Roman" pitchFamily="18" charset="0"/>
              </a:rPr>
              <a:t> DA;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Times New Roman" pitchFamily="18" charset="0"/>
              </a:rPr>
              <a:t>Consider the possibility of assimilating satellite data with</a:t>
            </a:r>
            <a:r>
              <a:rPr lang="en-US" sz="2000" dirty="0"/>
              <a:t> advanced satellite bias corrections in the parent domain D1.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0099"/>
                </a:solidFill>
              </a:rPr>
              <a:t>Outline</a:t>
            </a:r>
            <a:endParaRPr lang="en-US" sz="4000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Motivation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Why do we need to revisit the retrospective storms?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Sample of Storm simulation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Hurricane IKE (2008)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Challenges for data assimilation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Preliminary results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Summary and Future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0119-1CF3-45F9-8FBB-DD48FE04C6A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200" y="990600"/>
            <a:ext cx="48768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/>
              <a:t>COASTAL Act</a:t>
            </a:r>
            <a:r>
              <a:rPr lang="en-US" sz="2000" dirty="0"/>
              <a:t>: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The Consumer Option for an Alternative System to Allocate Losses Act was signed into law on July 6, 2012.  </a:t>
            </a:r>
          </a:p>
          <a:p>
            <a:pPr>
              <a:lnSpc>
                <a:spcPct val="150000"/>
              </a:lnSpc>
            </a:pPr>
            <a:r>
              <a:rPr lang="en-US" sz="2000" b="1" u="sng" dirty="0"/>
              <a:t>Purpose:</a:t>
            </a:r>
            <a:r>
              <a:rPr lang="en-US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To lower costs to FEMA’s National Flood Insurance Program (NFIP) by better discerning wind versus water damage in the case of “indeterminate losses.”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(website: </a:t>
            </a:r>
            <a:r>
              <a:rPr lang="en-US" sz="1600" dirty="0">
                <a:hlinkClick r:id="rId3"/>
              </a:rPr>
              <a:t>http://www.weather.gov/sti/coastalact</a:t>
            </a:r>
            <a:r>
              <a:rPr lang="en-US" sz="16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000" b="1" u="sng" dirty="0"/>
              <a:t>Require: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NOAA to produce detailed “post-storm assessments” in the aftermath of a damaging tropical cyclone that strikes the U.S. or its territories</a:t>
            </a:r>
            <a:r>
              <a:rPr lang="en-US" sz="16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Develop the </a:t>
            </a:r>
            <a:r>
              <a:rPr lang="en-US" sz="1600" u="sng" dirty="0" smtClean="0"/>
              <a:t>Named Storm Event Modeling (NSEM)</a:t>
            </a:r>
            <a:r>
              <a:rPr lang="en-US" sz="1600" dirty="0" smtClean="0"/>
              <a:t> system</a:t>
            </a:r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A60A93"/>
                </a:solidFill>
                <a:cs typeface="Times New Roman" pitchFamily="18" charset="0"/>
              </a:rPr>
              <a:t>Motivation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5" t="12723" r="9297" b="22842"/>
          <a:stretch/>
        </p:blipFill>
        <p:spPr bwMode="auto">
          <a:xfrm>
            <a:off x="4846320" y="1905000"/>
            <a:ext cx="4206240" cy="422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26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066800"/>
            <a:ext cx="5715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b="1" u="sng" dirty="0"/>
              <a:t>HWRF System: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Nested domain (18/6/2 km), 75 vertical levels with model top </a:t>
            </a:r>
          </a:p>
          <a:p>
            <a:pPr lvl="1">
              <a:lnSpc>
                <a:spcPct val="150000"/>
              </a:lnSpc>
              <a:buClr>
                <a:srgbClr val="0000FF"/>
              </a:buClr>
            </a:pPr>
            <a:r>
              <a:rPr lang="en-US" sz="1400" dirty="0"/>
              <a:t>	at 10hPa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dirty="0" smtClean="0"/>
              <a:t>ICs/BCs: </a:t>
            </a:r>
            <a:r>
              <a:rPr lang="en-US" sz="1400" dirty="0"/>
              <a:t>with 4D-Hybrid GDAS/GFS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Ocean coupling with MPIPOM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Hybrid EnKF-3DVAR DA: hybrid 40-member HWRF-based high resolution ensembles and GSI system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Forecast outputs: including processed GRIB1 and GRIB2 files (projected to </a:t>
            </a:r>
            <a:r>
              <a:rPr lang="en-US" sz="1400" dirty="0" err="1"/>
              <a:t>lat-lon</a:t>
            </a:r>
            <a:r>
              <a:rPr lang="en-US" sz="1400" dirty="0"/>
              <a:t> grids), track files, rainfall swath data, and wind products containing information about the tropical cyclone.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304800"/>
            <a:ext cx="8001000" cy="5334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A60A93"/>
                </a:solidFill>
                <a:cs typeface="Times New Roman" pitchFamily="18" charset="0"/>
              </a:rPr>
              <a:t>Role of HWRF in the COASTAL Act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566160" cy="258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439273"/>
            <a:ext cx="87925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b="1" u="sng" dirty="0"/>
              <a:t>For COASTAL Act: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b="1" u="sng" dirty="0"/>
              <a:t>Generate</a:t>
            </a:r>
            <a:r>
              <a:rPr lang="en-US" sz="1400" dirty="0"/>
              <a:t> wind and surface pressure analysis from HWRF retrospectives for the selected </a:t>
            </a:r>
            <a:r>
              <a:rPr lang="en-US" sz="1400" b="1" i="1" dirty="0"/>
              <a:t>land falling tropical cyclones</a:t>
            </a:r>
            <a:r>
              <a:rPr lang="en-US" sz="1400" dirty="0"/>
              <a:t>.  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400" b="1" u="sng" dirty="0"/>
              <a:t>Provide</a:t>
            </a:r>
            <a:r>
              <a:rPr lang="en-US" sz="1400" dirty="0"/>
              <a:t> background fields for Un-Restricted Mesoscale Analysis (URMA)  which will perform mean wind, gust, pressure and air-sea temperature difference (atmospheric stability, AS) surface analysis over the area impacted by a land falling tropical cyclone. </a:t>
            </a:r>
          </a:p>
        </p:txBody>
      </p:sp>
    </p:spTree>
    <p:extLst>
      <p:ext uri="{BB962C8B-B14F-4D97-AF65-F5344CB8AC3E}">
        <p14:creationId xmlns:p14="http://schemas.microsoft.com/office/powerpoint/2010/main" val="39830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1741357"/>
            <a:ext cx="4754880" cy="389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304800"/>
            <a:ext cx="8229600" cy="685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A60A93"/>
                </a:solidFill>
                <a:cs typeface="Times New Roman" pitchFamily="18" charset="0"/>
              </a:rPr>
              <a:t>Landfalling</a:t>
            </a:r>
            <a:r>
              <a:rPr lang="en-US" sz="4800" b="1" dirty="0">
                <a:solidFill>
                  <a:srgbClr val="A60A93"/>
                </a:solidFill>
                <a:cs typeface="Times New Roman" pitchFamily="18" charset="0"/>
              </a:rPr>
              <a:t> storms selected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4200" y="1295400"/>
            <a:ext cx="4401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smtClean="0"/>
              <a:t>Reason and benefit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The requirement for COASTAL Act project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A good opportunity to build </a:t>
            </a:r>
            <a:r>
              <a:rPr lang="en-US" sz="1600" b="1" u="sng" dirty="0" smtClean="0"/>
              <a:t>reanalysis and reforecasts datasets</a:t>
            </a:r>
            <a:r>
              <a:rPr lang="en-US" sz="1600" u="sng" dirty="0" smtClean="0"/>
              <a:t> </a:t>
            </a:r>
            <a:r>
              <a:rPr lang="en-US" sz="1600" dirty="0" smtClean="0"/>
              <a:t>for selected </a:t>
            </a:r>
            <a:r>
              <a:rPr lang="en-US" sz="1600" dirty="0" err="1" smtClean="0"/>
              <a:t>landfalling</a:t>
            </a:r>
            <a:r>
              <a:rPr lang="en-US" sz="1600" dirty="0" smtClean="0"/>
              <a:t> storms.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How will we work on this?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Select </a:t>
            </a:r>
            <a:r>
              <a:rPr lang="en-US" sz="1600" dirty="0" err="1" smtClean="0"/>
              <a:t>landfalling</a:t>
            </a:r>
            <a:r>
              <a:rPr lang="en-US" sz="1600" dirty="0" smtClean="0"/>
              <a:t> storms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Collect any available and useful data.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Simulation with the latest operational HWRF system.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Test all kinds of model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7021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2900" y="1066800"/>
            <a:ext cx="8458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Three retrospective storms (Andrew 1992; Isabel 2003 and IKE 2008) simulations have been done with HWRF (H216) system.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Calibri" panose="020F0502020204030204" pitchFamily="34" charset="0"/>
              <a:buChar char="‒"/>
            </a:pPr>
            <a:r>
              <a:rPr lang="en-US" sz="2000" dirty="0" smtClean="0"/>
              <a:t>Data collection</a:t>
            </a:r>
            <a:endParaRPr lang="en-US" sz="2000" dirty="0"/>
          </a:p>
          <a:p>
            <a:pPr marL="1257300" lvl="2" indent="-342900">
              <a:lnSpc>
                <a:spcPct val="150000"/>
              </a:lnSpc>
              <a:buClr>
                <a:srgbClr val="0000FF"/>
              </a:buClr>
              <a:buFont typeface="Calibri" panose="020F0502020204030204" pitchFamily="34" charset="0"/>
              <a:buChar char="⁺"/>
            </a:pPr>
            <a:r>
              <a:rPr lang="en-US" sz="1600" dirty="0" smtClean="0"/>
              <a:t>ICs/BCs: </a:t>
            </a:r>
            <a:r>
              <a:rPr lang="en-US" sz="1600" dirty="0"/>
              <a:t>GFS Forecasts: 2.5deg Reanalysis  &amp; 1.0deg </a:t>
            </a:r>
            <a:r>
              <a:rPr lang="en-US" sz="1600" dirty="0" smtClean="0"/>
              <a:t>GEFS</a:t>
            </a:r>
            <a:endParaRPr lang="en-US" sz="1600" dirty="0"/>
          </a:p>
          <a:p>
            <a:pPr marL="1257300" lvl="2" indent="-342900">
              <a:lnSpc>
                <a:spcPct val="150000"/>
              </a:lnSpc>
              <a:buClr>
                <a:srgbClr val="0000FF"/>
              </a:buClr>
              <a:buFont typeface="Calibri" panose="020F0502020204030204" pitchFamily="34" charset="0"/>
              <a:buChar char="⁺"/>
            </a:pPr>
            <a:r>
              <a:rPr lang="en-US" sz="1600" dirty="0"/>
              <a:t>Observations: conventional, </a:t>
            </a:r>
            <a:r>
              <a:rPr lang="en-US" sz="1600" dirty="0" smtClean="0"/>
              <a:t>satellites, optional for TDR </a:t>
            </a:r>
            <a:r>
              <a:rPr lang="en-US" sz="1600" dirty="0"/>
              <a:t>and High Density </a:t>
            </a:r>
            <a:r>
              <a:rPr lang="en-US" sz="1600" dirty="0" smtClean="0"/>
              <a:t>Observation data</a:t>
            </a:r>
            <a:endParaRPr lang="en-US" sz="1600" dirty="0"/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Calibri" panose="020F0502020204030204" pitchFamily="34" charset="0"/>
              <a:buChar char="‒"/>
            </a:pPr>
            <a:r>
              <a:rPr lang="en-US" sz="2000" dirty="0" smtClean="0"/>
              <a:t>HWRF configurations (ocean coupling, data assimilation) 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Main Issues: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Calibri" panose="020F0502020204030204" pitchFamily="34" charset="0"/>
              <a:buChar char="‒"/>
            </a:pPr>
            <a:r>
              <a:rPr lang="en-US" sz="2000" dirty="0" smtClean="0"/>
              <a:t>Input Data for HWRF</a:t>
            </a:r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Calibri" panose="020F0502020204030204" pitchFamily="34" charset="0"/>
              <a:buChar char="‒"/>
            </a:pPr>
            <a:r>
              <a:rPr lang="en-US" sz="2000" dirty="0" smtClean="0"/>
              <a:t>Specify setup for each storms, especially about DA setup</a:t>
            </a:r>
            <a:endParaRPr lang="en-US" sz="2000" dirty="0"/>
          </a:p>
          <a:p>
            <a:pPr marL="800100" lvl="1" indent="-342900">
              <a:lnSpc>
                <a:spcPct val="150000"/>
              </a:lnSpc>
              <a:buClr>
                <a:srgbClr val="0000FF"/>
              </a:buClr>
              <a:buFont typeface="Calibri" panose="020F0502020204030204" pitchFamily="34" charset="0"/>
              <a:buChar char="‒"/>
            </a:pPr>
            <a:r>
              <a:rPr lang="en-US" sz="2000" dirty="0" smtClean="0"/>
              <a:t>No ensemble inputs for GSI hybrid ensemble-</a:t>
            </a:r>
            <a:r>
              <a:rPr lang="en-US" sz="2000" dirty="0" err="1" smtClean="0"/>
              <a:t>variational</a:t>
            </a:r>
            <a:r>
              <a:rPr lang="en-US" sz="2000" dirty="0" smtClean="0"/>
              <a:t> DA before 2012</a:t>
            </a:r>
            <a:endParaRPr 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A60A93"/>
                </a:solidFill>
                <a:cs typeface="Times New Roman" pitchFamily="18" charset="0"/>
              </a:rPr>
              <a:t>Milestones and Issues</a:t>
            </a:r>
            <a:endParaRPr lang="en-US" b="1" dirty="0">
              <a:solidFill>
                <a:srgbClr val="A60A93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806" y="2133600"/>
            <a:ext cx="8535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HWRF Reanalysis and Reforecasts for Hurricane IKE (2008)</a:t>
            </a:r>
            <a:endParaRPr lang="en-US" sz="4000" b="1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00" y="1219200"/>
            <a:ext cx="499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u="sng" dirty="0"/>
              <a:t>Time Period</a:t>
            </a:r>
            <a:r>
              <a:rPr lang="en-US" sz="2000" dirty="0"/>
              <a:t>: 1-14, September 2008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u="sng" dirty="0"/>
              <a:t>Experiments</a:t>
            </a:r>
            <a:r>
              <a:rPr lang="en-US" sz="20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GR05</a:t>
            </a:r>
            <a:r>
              <a:rPr lang="en-US" sz="1400" dirty="0"/>
              <a:t>: IKE simulation with 0.5 degree GFS (No DA, No Ocean)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OC05</a:t>
            </a:r>
            <a:r>
              <a:rPr lang="en-US" sz="1400" dirty="0"/>
              <a:t>: IKE simulation with 0.5 degree GFS (No DA, with Ocean)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DA05</a:t>
            </a:r>
            <a:r>
              <a:rPr lang="en-US" sz="1400" dirty="0"/>
              <a:t>: IKE simulation with 0.5 degree GFS (With 3D-Var, with Ocean)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BC05:</a:t>
            </a:r>
            <a:r>
              <a:rPr lang="en-US" sz="1400" dirty="0"/>
              <a:t> IKE simulation with 0.5 degree GFS (With 3D-Var, Ocean and</a:t>
            </a:r>
            <a:r>
              <a:rPr lang="en-US" sz="1400" dirty="0">
                <a:solidFill>
                  <a:srgbClr val="FF00FF"/>
                </a:solidFill>
              </a:rPr>
              <a:t> adjusted satellite bias corrections)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u="sng" dirty="0"/>
              <a:t>Preliminary Results</a:t>
            </a:r>
            <a:r>
              <a:rPr lang="en-US" sz="2000" dirty="0"/>
              <a:t> focus on track and  </a:t>
            </a:r>
            <a:r>
              <a:rPr lang="en-US" sz="2000" dirty="0" smtClean="0"/>
              <a:t>intensity forecasts</a:t>
            </a:r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58485"/>
            <a:ext cx="807720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90099"/>
                </a:solidFill>
                <a:cs typeface="Times New Roman" pitchFamily="18" charset="0"/>
              </a:rPr>
              <a:t>Experiments Designed for IKE Simulation</a:t>
            </a:r>
          </a:p>
        </p:txBody>
      </p:sp>
      <p:pic>
        <p:nvPicPr>
          <p:cNvPr id="6" name="Wind_HSOFS.EXP.dt15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37" t="2844" r="6699" b="4742"/>
          <a:stretch/>
        </p:blipFill>
        <p:spPr>
          <a:xfrm>
            <a:off x="4968600" y="2514600"/>
            <a:ext cx="4114800" cy="352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8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D78D-26DB-4C4D-B2DC-88D1EF5D826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3174" y="1219200"/>
            <a:ext cx="791742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dirty="0"/>
              <a:t>Issues: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Satellite bias corrections available for the year 2008 can not use in current version of the GSI system.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dirty="0"/>
              <a:t>Solution: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Replace with files from the same month in 2017, bias correction coefficients are directly from GDAS with no adjustment;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Adjust adaptive radiance bias corrections using an </a:t>
            </a:r>
            <a:r>
              <a:rPr lang="en-US" sz="2000" dirty="0">
                <a:solidFill>
                  <a:srgbClr val="008000"/>
                </a:solidFill>
              </a:rPr>
              <a:t>Enhanced radiance bias correction scheme (</a:t>
            </a:r>
            <a:r>
              <a:rPr lang="en-US" sz="2000" dirty="0" err="1">
                <a:solidFill>
                  <a:srgbClr val="008000"/>
                </a:solidFill>
              </a:rPr>
              <a:t>Yanqiu</a:t>
            </a:r>
            <a:r>
              <a:rPr lang="en-US" sz="2000" dirty="0">
                <a:solidFill>
                  <a:srgbClr val="008000"/>
                </a:solidFill>
              </a:rPr>
              <a:t> Zhu etc. al.)</a:t>
            </a:r>
            <a:r>
              <a:rPr lang="en-US" sz="2000" dirty="0"/>
              <a:t>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Rerun Hurricane IKE simulation with adjusted radiance bias corrections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228600"/>
            <a:ext cx="777240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90099"/>
                </a:solidFill>
                <a:cs typeface="Times New Roman" pitchFamily="18" charset="0"/>
              </a:rPr>
              <a:t>Special DA Adjustment for IKE</a:t>
            </a:r>
          </a:p>
        </p:txBody>
      </p:sp>
    </p:spTree>
    <p:extLst>
      <p:ext uri="{BB962C8B-B14F-4D97-AF65-F5344CB8AC3E}">
        <p14:creationId xmlns:p14="http://schemas.microsoft.com/office/powerpoint/2010/main" val="36830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27578</TotalTime>
  <Words>695</Words>
  <Application>Microsoft Office PowerPoint</Application>
  <PresentationFormat>On-screen Show (4:3)</PresentationFormat>
  <Paragraphs>139</Paragraphs>
  <Slides>16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Future Plan</vt:lpstr>
    </vt:vector>
  </TitlesOfParts>
  <Company>EMC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Performance of  NCEP NMM-B Model for  Storms Forecasting over Lake Victoria (Preliminary Result)</dc:title>
  <dc:creator>Xiaoyan Zhang</dc:creator>
  <cp:lastModifiedBy>Zaizhong Ma</cp:lastModifiedBy>
  <cp:revision>741</cp:revision>
  <dcterms:created xsi:type="dcterms:W3CDTF">2013-10-25T14:01:03Z</dcterms:created>
  <dcterms:modified xsi:type="dcterms:W3CDTF">2018-04-05T14:29:40Z</dcterms:modified>
</cp:coreProperties>
</file>