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62" r:id="rId2"/>
    <p:sldId id="298" r:id="rId3"/>
    <p:sldId id="299" r:id="rId4"/>
    <p:sldId id="300" r:id="rId5"/>
    <p:sldId id="265" r:id="rId6"/>
    <p:sldId id="267" r:id="rId7"/>
    <p:sldId id="270" r:id="rId8"/>
    <p:sldId id="271" r:id="rId9"/>
    <p:sldId id="272" r:id="rId10"/>
    <p:sldId id="268" r:id="rId11"/>
    <p:sldId id="314" r:id="rId12"/>
    <p:sldId id="313" r:id="rId13"/>
    <p:sldId id="312" r:id="rId14"/>
    <p:sldId id="316" r:id="rId15"/>
    <p:sldId id="315" r:id="rId16"/>
    <p:sldId id="318" r:id="rId17"/>
    <p:sldId id="278" r:id="rId18"/>
    <p:sldId id="282" r:id="rId19"/>
    <p:sldId id="325" r:id="rId20"/>
    <p:sldId id="324" r:id="rId21"/>
    <p:sldId id="326" r:id="rId22"/>
    <p:sldId id="328" r:id="rId23"/>
    <p:sldId id="295" r:id="rId24"/>
    <p:sldId id="296" r:id="rId25"/>
    <p:sldId id="297" r:id="rId26"/>
    <p:sldId id="293" r:id="rId27"/>
    <p:sldId id="294" r:id="rId28"/>
    <p:sldId id="291" r:id="rId29"/>
    <p:sldId id="302" r:id="rId30"/>
    <p:sldId id="303" r:id="rId31"/>
    <p:sldId id="305" r:id="rId32"/>
    <p:sldId id="322" r:id="rId33"/>
    <p:sldId id="304" r:id="rId34"/>
    <p:sldId id="306" r:id="rId35"/>
    <p:sldId id="307" r:id="rId36"/>
    <p:sldId id="292" r:id="rId37"/>
    <p:sldId id="308" r:id="rId38"/>
    <p:sldId id="309" r:id="rId39"/>
    <p:sldId id="310" r:id="rId40"/>
    <p:sldId id="319" r:id="rId41"/>
    <p:sldId id="32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y Winterbottom" initials="HW" lastIdx="17" clrIdx="0">
    <p:extLst>
      <p:ext uri="{19B8F6BF-5375-455C-9EA6-DF929625EA0E}">
        <p15:presenceInfo xmlns:p15="http://schemas.microsoft.com/office/powerpoint/2012/main" userId="8cd3e7790075d9c9" providerId="Windows Live"/>
      </p:ext>
    </p:extLst>
  </p:cmAuthor>
  <p:cmAuthor id="2" name="avichal" initials="a" lastIdx="5" clrIdx="1">
    <p:extLst>
      <p:ext uri="{19B8F6BF-5375-455C-9EA6-DF929625EA0E}">
        <p15:presenceInfo xmlns:p15="http://schemas.microsoft.com/office/powerpoint/2012/main" userId="avic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A0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04" d="100"/>
          <a:sy n="104" d="100"/>
        </p:scale>
        <p:origin x="13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02T20:27:27.459" idx="1">
    <p:pos x="10" y="10"/>
    <p:text>The intention of this presentation is to be an overview of the current status of the HWRF DA system, the observations we are planning to add to the system for the 2018 season, and what our longer terms goals and expectations are for HWRF DA. Based on the conference agenda, I am assuming others from the team (both EMC and AOML) will be providing more details regarding the actual scientific results.</p:text>
    <p:extLst>
      <p:ext uri="{C676402C-5697-4E1C-873F-D02D1690AC5C}">
        <p15:threadingInfo xmlns:p15="http://schemas.microsoft.com/office/powerpoint/2012/main" timeZoneBias="3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04-02T20:41:11.431" idx="9">
    <p:pos x="10" y="10"/>
    <p:text>Jason/Avichal: I am planning to mention the NHC wind product here and how we hope to include it as part of our DA experiments during the HFIP summer demo. Objections? </p:text>
    <p:extLst>
      <p:ext uri="{C676402C-5697-4E1C-873F-D02D1690AC5C}">
        <p15:threadingInfo xmlns:p15="http://schemas.microsoft.com/office/powerpoint/2012/main" timeZoneBias="360"/>
      </p:ext>
    </p:extLst>
  </p:cm>
  <p:cm authorId="2" dt="2018-04-03T06:37:45.387" idx="1">
    <p:pos x="10" y="106"/>
    <p:text>Its ok to say that we wish to explore these alternatives.</p:text>
    <p:extLst>
      <p:ext uri="{C676402C-5697-4E1C-873F-D02D1690AC5C}">
        <p15:threadingInfo xmlns:p15="http://schemas.microsoft.com/office/powerpoint/2012/main" timeZoneBias="240">
          <p15:parentCm authorId="1" idx="9"/>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8-04-02T20:42:03.663" idx="10">
    <p:pos x="10" y="10"/>
    <p:text>I can mention this briefly. I spoke a bit about this at the HFIP meeting (and I have a hidden slide in this presentation illustrating it). If probed with questions, I can give the audience more detail as to how to accomplish this.</p:text>
    <p:extLst>
      <p:ext uri="{C676402C-5697-4E1C-873F-D02D1690AC5C}">
        <p15:threadingInfo xmlns:p15="http://schemas.microsoft.com/office/powerpoint/2012/main" timeZoneBias="36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8-04-02T20:43:02.265" idx="11">
    <p:pos x="10" y="10"/>
    <p:text>Jason: Anything else to elaborate here regarding tuning?</p:text>
    <p:extLst>
      <p:ext uri="{C676402C-5697-4E1C-873F-D02D1690AC5C}">
        <p15:threadingInfo xmlns:p15="http://schemas.microsoft.com/office/powerpoint/2012/main" timeZoneBias="3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8-04-02T20:43:32.438" idx="12">
    <p:pos x="10" y="10"/>
    <p:text>Jason: Does the AOML basin scale configuration use vortex initialization? Is there any relocation happening? If not, can that explain away the degraded track skill during the first 24+ hours?</p:text>
    <p:extLst>
      <p:ext uri="{C676402C-5697-4E1C-873F-D02D1690AC5C}">
        <p15:threadingInfo xmlns:p15="http://schemas.microsoft.com/office/powerpoint/2012/main" timeZoneBias="36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8-04-02T20:44:54.342" idx="13">
    <p:pos x="10" y="10"/>
    <p:text>Jason/Avichal: From an HFIP manager's perspective, I think it is important here to speak to the cohesiveness (recently) between EMC, AOML, and DTC. Thoughts?</p:text>
    <p:extLst>
      <p:ext uri="{C676402C-5697-4E1C-873F-D02D1690AC5C}">
        <p15:threadingInfo xmlns:p15="http://schemas.microsoft.com/office/powerpoint/2012/main" timeZoneBias="360"/>
      </p:ext>
    </p:extLst>
  </p:cm>
  <p:cm authorId="2" dt="2018-04-03T06:39:00.969" idx="3">
    <p:pos x="10" y="106"/>
    <p:text>Absolutely!</p:text>
    <p:extLst>
      <p:ext uri="{C676402C-5697-4E1C-873F-D02D1690AC5C}">
        <p15:threadingInfo xmlns:p15="http://schemas.microsoft.com/office/powerpoint/2012/main" timeZoneBias="240">
          <p15:parentCm authorId="1" idx="13"/>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8-04-02T20:45:52.292" idx="14">
    <p:pos x="10" y="10"/>
    <p:text>Jason: You had, in your draft that, 20% improvement was attainable. I don't want to 'jump the shark' on this. I think, based on the results we present (especially for the SFMR and dropsondes) that 10% improvement in track and intensity forecasts is reasonable. Thoughts?</p:text>
    <p:extLst>
      <p:ext uri="{C676402C-5697-4E1C-873F-D02D1690AC5C}">
        <p15:threadingInfo xmlns:p15="http://schemas.microsoft.com/office/powerpoint/2012/main" timeZoneBias="36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8-04-02T20:47:13.654" idx="15">
    <p:pos x="10" y="10"/>
    <p:text>Jason/Avichal: Again, I think it is important to hammer home the point that with close collaboration with DTC via HFIP support, we can do some pretty big things in the near future. Thoughts?</p:text>
    <p:extLst>
      <p:ext uri="{C676402C-5697-4E1C-873F-D02D1690AC5C}">
        <p15:threadingInfo xmlns:p15="http://schemas.microsoft.com/office/powerpoint/2012/main" timeZoneBias="360"/>
      </p:ext>
    </p:extLst>
  </p:cm>
  <p:cm authorId="2" dt="2018-04-03T06:40:14.694" idx="4">
    <p:pos x="10" y="106"/>
    <p:text>No harm in this emphasis.</p:text>
    <p:extLst>
      <p:ext uri="{C676402C-5697-4E1C-873F-D02D1690AC5C}">
        <p15:threadingInfo xmlns:p15="http://schemas.microsoft.com/office/powerpoint/2012/main" timeZoneBias="240">
          <p15:parentCm authorId="1" idx="15"/>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8-04-02T20:48:10.986" idx="16">
    <p:pos x="10" y="10"/>
    <p:text>Jason/Avichal/Zhan: Here I just want to make sure we include all contributors. If I am missing anyone, please let me know.</p:text>
    <p:extLst>
      <p:ext uri="{C676402C-5697-4E1C-873F-D02D1690AC5C}">
        <p15:threadingInfo xmlns:p15="http://schemas.microsoft.com/office/powerpoint/2012/main" timeZoneBias="360"/>
      </p:ext>
    </p:extLst>
  </p:cm>
  <p:cm authorId="2" dt="2018-04-03T06:41:23.366" idx="5">
    <p:pos x="10" y="106"/>
    <p:text>Mingjing (GFDL)?</p:text>
    <p:extLst>
      <p:ext uri="{C676402C-5697-4E1C-873F-D02D1690AC5C}">
        <p15:threadingInfo xmlns:p15="http://schemas.microsoft.com/office/powerpoint/2012/main" timeZoneBias="240">
          <p15:parentCm authorId="1" idx="1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02T20:48:54.805" idx="17">
    <p:pos x="10" y="10"/>
    <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4-02T20:29:37.677" idx="2">
    <p:pos x="10" y="10"/>
    <p:text>Jason: I am only showing HDOBS here. I tried to get some more details from Mingjing regarding the AMV results but she didn't have much to offer other than they were collaborator's results. Further, I plan to mention that the TDR assimilation had a largely neutral impact, but the sample size was too small to determine anything conclusive.</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4-02T20:32:32.520" idx="3">
    <p:pos x="10" y="10"/>
    <p:text>Jason: Any ideas as to why the intensity skill changes sign during the first 24-hours?</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4-02T20:33:14.093" idx="4">
    <p:pos x="10" y="10"/>
    <p:text>Jason: Was there ever any validated hypothesis as to what causes the intensity degradation beyond 108 hours?</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4-02T20:34:07.209" idx="5">
    <p:pos x="10" y="10"/>
    <p:text>I am pretty confident with this stuff. The degradation at 84-hours and the subsequent rebound of the intensity skill score is a bit worrisome. However, if probed, I can note that there were still some bugs being worked out for the sonde advection position when we ran this experiment, but overall the results are still promising. I am also planning to draw reference to my poster which is the following day. Any other thoughts here?</p:text>
    <p:extLst>
      <p:ext uri="{C676402C-5697-4E1C-873F-D02D1690AC5C}">
        <p15:threadingInfo xmlns:p15="http://schemas.microsoft.com/office/powerpoint/2012/main" timeZoneBias="3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4-02T20:36:11.240" idx="6">
    <p:pos x="10" y="10"/>
    <p:text>Zhan: Just so I am understanding correctly -- this experiment was for all TDR cases using the self-cycled HWRF ensemble. The control experiment (e.g., ensemble) is without stochastic perturbations while the experiment (e.g., perturbations) is the when the GFS PBL, SAS convection, and surface drag coefficient are perturbed within the respective ensemble members, correct? Further, are perturbations made to the PBL, SAS, and drag coefficient made for all ensemble members or do some ensemble members only receive PBL perturbations while others receive perturbations to SAS, etc.?</p:text>
    <p:extLst>
      <p:ext uri="{C676402C-5697-4E1C-873F-D02D1690AC5C}">
        <p15:threadingInfo xmlns:p15="http://schemas.microsoft.com/office/powerpoint/2012/main" timeZoneBias="3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04-02T20:38:57.200" idx="7">
    <p:pos x="10" y="10"/>
    <p:text>Jason/Zhan: Any thoughts again as to what might be causing the slight intensity degradation at 60 hours?</p:text>
    <p:extLst>
      <p:ext uri="{C676402C-5697-4E1C-873F-D02D1690AC5C}">
        <p15:threadingInfo xmlns:p15="http://schemas.microsoft.com/office/powerpoint/2012/main" timeZoneBias="3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04-02T20:39:44.480" idx="8">
    <p:pos x="10" y="10"/>
    <p:text>Jason: Right now we use beta = 0.2 in the GSI when using a self-cycled HWRF ensemble such that the GFS is weighted 20%. What is happening in this experiment? Are you blending the covariances as function of distance from the TC position? Can you explain this experiment to me in a bit more detail?</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39CFC-1700-2746-82B4-FA2A58CC94D7}" type="datetimeFigureOut">
              <a:rPr lang="en-US" smtClean="0"/>
              <a:t>4/3/2018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FE8DC-36C0-B246-8E68-7EF7545E748E}" type="slidenum">
              <a:rPr lang="en-US" smtClean="0"/>
              <a:t>‹#›</a:t>
            </a:fld>
            <a:endParaRPr lang="en-US"/>
          </a:p>
        </p:txBody>
      </p:sp>
    </p:spTree>
    <p:extLst>
      <p:ext uri="{BB962C8B-B14F-4D97-AF65-F5344CB8AC3E}">
        <p14:creationId xmlns:p14="http://schemas.microsoft.com/office/powerpoint/2010/main" val="192177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xmlns="" id="{2871508F-5CD9-394D-8D2D-03BD700731D1}"/>
              </a:ext>
            </a:extLst>
          </p:cNvPr>
          <p:cNvSpPr>
            <a:spLocks noGrp="1"/>
          </p:cNvSpPr>
          <p:nvPr>
            <p:ph type="dt" sz="half" idx="2"/>
          </p:nvPr>
        </p:nvSpPr>
        <p:spPr>
          <a:xfrm>
            <a:off x="3006603" y="6434113"/>
            <a:ext cx="6126935" cy="365125"/>
          </a:xfrm>
          <a:prstGeom prst="rect">
            <a:avLst/>
          </a:prstGeom>
          <a:ln>
            <a:noFill/>
          </a:ln>
          <a:effectLst/>
        </p:spPr>
        <p:txBody>
          <a:bodyPr/>
          <a:lstStyle>
            <a:lvl1pPr>
              <a:defRPr sz="1200">
                <a:solidFill>
                  <a:schemeClr val="bg1">
                    <a:lumMod val="50000"/>
                  </a:schemeClr>
                </a:solidFill>
              </a:defRPr>
            </a:lvl1pPr>
          </a:lstStyle>
          <a:p>
            <a:pPr algn="ctr"/>
            <a:r>
              <a:rPr lang="en-US"/>
              <a:t>Henry R. Winterbottom :: 16 April 2018 :: AMS TC 33 :: Ponte Vedra, FL</a:t>
            </a:r>
            <a:endParaRPr lang="en-US" dirty="0"/>
          </a:p>
        </p:txBody>
      </p:sp>
    </p:spTree>
    <p:extLst>
      <p:ext uri="{BB962C8B-B14F-4D97-AF65-F5344CB8AC3E}">
        <p14:creationId xmlns:p14="http://schemas.microsoft.com/office/powerpoint/2010/main" val="5408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8699"/>
            <a:ext cx="12216384" cy="6382512"/>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Date Placeholder 3">
            <a:extLst>
              <a:ext uri="{FF2B5EF4-FFF2-40B4-BE49-F238E27FC236}">
                <a16:creationId xmlns:a16="http://schemas.microsoft.com/office/drawing/2014/main" xmlns="" id="{8FB60954-FDD1-B846-B9AD-5F054438375B}"/>
              </a:ext>
            </a:extLst>
          </p:cNvPr>
          <p:cNvSpPr>
            <a:spLocks noGrp="1"/>
          </p:cNvSpPr>
          <p:nvPr>
            <p:ph type="dt" sz="half" idx="2"/>
          </p:nvPr>
        </p:nvSpPr>
        <p:spPr>
          <a:xfrm>
            <a:off x="3006603" y="6434113"/>
            <a:ext cx="6126935" cy="365125"/>
          </a:xfrm>
          <a:prstGeom prst="rect">
            <a:avLst/>
          </a:prstGeom>
          <a:ln>
            <a:noFill/>
          </a:ln>
          <a:effectLst/>
        </p:spPr>
        <p:txBody>
          <a:bodyPr/>
          <a:lstStyle>
            <a:lvl1pPr>
              <a:defRPr sz="1200">
                <a:solidFill>
                  <a:schemeClr val="bg1">
                    <a:lumMod val="50000"/>
                  </a:schemeClr>
                </a:solidFill>
              </a:defRPr>
            </a:lvl1pPr>
          </a:lstStyle>
          <a:p>
            <a:pPr algn="ctr"/>
            <a:r>
              <a:rPr lang="en-US"/>
              <a:t>Henry R. Winterbottom :: 16 April 2018 :: AMS TC 33 :: Ponte Vedra, FL</a:t>
            </a:r>
            <a:endParaRPr lang="en-US" dirty="0"/>
          </a:p>
        </p:txBody>
      </p:sp>
    </p:spTree>
    <p:extLst>
      <p:ext uri="{BB962C8B-B14F-4D97-AF65-F5344CB8AC3E}">
        <p14:creationId xmlns:p14="http://schemas.microsoft.com/office/powerpoint/2010/main" val="1042924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nasa-image.20161021.jpe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2380"/>
            <a:ext cx="12216384" cy="6381477"/>
          </a:xfrm>
          <a:prstGeom prst="rect">
            <a:avLst/>
          </a:prstGeom>
        </p:spPr>
      </p:pic>
      <p:pic>
        <p:nvPicPr>
          <p:cNvPr id="4" name="Picture 3">
            <a:extLst>
              <a:ext uri="{FF2B5EF4-FFF2-40B4-BE49-F238E27FC236}">
                <a16:creationId xmlns:a16="http://schemas.microsoft.com/office/drawing/2014/main" xmlns="" id="{F615DC86-07E2-E548-BDE8-20A818E9CFEA}"/>
              </a:ext>
            </a:extLst>
          </p:cNvPr>
          <p:cNvPicPr>
            <a:picLocks noChangeAspect="1"/>
          </p:cNvPicPr>
          <p:nvPr userDrawn="1"/>
        </p:nvPicPr>
        <p:blipFill>
          <a:blip r:embed="rId5"/>
          <a:stretch>
            <a:fillRect/>
          </a:stretch>
        </p:blipFill>
        <p:spPr>
          <a:xfrm>
            <a:off x="86497" y="6380925"/>
            <a:ext cx="457200" cy="457200"/>
          </a:xfrm>
          <a:prstGeom prst="rect">
            <a:avLst/>
          </a:prstGeom>
        </p:spPr>
      </p:pic>
      <p:pic>
        <p:nvPicPr>
          <p:cNvPr id="5" name="Picture 4">
            <a:extLst>
              <a:ext uri="{FF2B5EF4-FFF2-40B4-BE49-F238E27FC236}">
                <a16:creationId xmlns:a16="http://schemas.microsoft.com/office/drawing/2014/main" xmlns="" id="{B50790F5-5571-C140-BC19-C58C178FE57E}"/>
              </a:ext>
            </a:extLst>
          </p:cNvPr>
          <p:cNvPicPr>
            <a:picLocks noChangeAspect="1"/>
          </p:cNvPicPr>
          <p:nvPr userDrawn="1"/>
        </p:nvPicPr>
        <p:blipFill>
          <a:blip r:embed="rId6"/>
          <a:stretch>
            <a:fillRect/>
          </a:stretch>
        </p:blipFill>
        <p:spPr>
          <a:xfrm>
            <a:off x="605483" y="6382826"/>
            <a:ext cx="457200" cy="455800"/>
          </a:xfrm>
          <a:prstGeom prst="rect">
            <a:avLst/>
          </a:prstGeom>
        </p:spPr>
      </p:pic>
      <p:sp>
        <p:nvSpPr>
          <p:cNvPr id="8" name="Date Placeholder 3">
            <a:extLst>
              <a:ext uri="{FF2B5EF4-FFF2-40B4-BE49-F238E27FC236}">
                <a16:creationId xmlns:a16="http://schemas.microsoft.com/office/drawing/2014/main" xmlns="" id="{5372F19C-396F-5442-8E5E-47F8171445C1}"/>
              </a:ext>
            </a:extLst>
          </p:cNvPr>
          <p:cNvSpPr>
            <a:spLocks noGrp="1"/>
          </p:cNvSpPr>
          <p:nvPr>
            <p:ph type="dt" sz="half" idx="2"/>
          </p:nvPr>
        </p:nvSpPr>
        <p:spPr>
          <a:xfrm>
            <a:off x="3006603" y="6434113"/>
            <a:ext cx="6126935" cy="365125"/>
          </a:xfrm>
          <a:prstGeom prst="rect">
            <a:avLst/>
          </a:prstGeom>
          <a:ln>
            <a:noFill/>
          </a:ln>
          <a:effectLst/>
        </p:spPr>
        <p:txBody>
          <a:bodyPr/>
          <a:lstStyle>
            <a:lvl1pPr>
              <a:defRPr sz="1200">
                <a:solidFill>
                  <a:schemeClr val="bg1">
                    <a:lumMod val="50000"/>
                  </a:schemeClr>
                </a:solidFill>
              </a:defRPr>
            </a:lvl1pPr>
          </a:lstStyle>
          <a:p>
            <a:pPr algn="ctr"/>
            <a:r>
              <a:rPr lang="en-US"/>
              <a:t>Henry R. Winterbottom :: 16 April 2018 :: AMS TC 33 :: Ponte Vedra, FL</a:t>
            </a:r>
            <a:endParaRPr lang="en-US" dirty="0"/>
          </a:p>
        </p:txBody>
      </p:sp>
      <p:pic>
        <p:nvPicPr>
          <p:cNvPr id="3" name="Picture 2">
            <a:extLst>
              <a:ext uri="{FF2B5EF4-FFF2-40B4-BE49-F238E27FC236}">
                <a16:creationId xmlns:a16="http://schemas.microsoft.com/office/drawing/2014/main" xmlns="" id="{F8E63E41-DEAA-3243-8667-6AB2986DB516}"/>
              </a:ext>
            </a:extLst>
          </p:cNvPr>
          <p:cNvPicPr>
            <a:picLocks noChangeAspect="1"/>
          </p:cNvPicPr>
          <p:nvPr userDrawn="1"/>
        </p:nvPicPr>
        <p:blipFill>
          <a:blip r:embed="rId7"/>
          <a:stretch>
            <a:fillRect/>
          </a:stretch>
        </p:blipFill>
        <p:spPr>
          <a:xfrm>
            <a:off x="1112111" y="6438873"/>
            <a:ext cx="1358900" cy="355600"/>
          </a:xfrm>
          <a:prstGeom prst="rect">
            <a:avLst/>
          </a:prstGeom>
        </p:spPr>
      </p:pic>
    </p:spTree>
    <p:extLst>
      <p:ext uri="{BB962C8B-B14F-4D97-AF65-F5344CB8AC3E}">
        <p14:creationId xmlns:p14="http://schemas.microsoft.com/office/powerpoint/2010/main" val="416909288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omments" Target="../comments/comment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08330D-8C63-8B49-B791-A25228E58612}"/>
              </a:ext>
            </a:extLst>
          </p:cNvPr>
          <p:cNvSpPr>
            <a:spLocks noGrp="1"/>
          </p:cNvSpPr>
          <p:nvPr>
            <p:ph type="dt" sz="half" idx="2"/>
          </p:nvPr>
        </p:nvSpPr>
        <p:spPr/>
        <p:txBody>
          <a:bodyPr/>
          <a:lstStyle/>
          <a:p>
            <a:pPr algn="ctr"/>
            <a:r>
              <a:rPr lang="en-US"/>
              <a:t>Henry R. Winterbottom :: 16 April 2018 :: AMS TC 33 :: Ponte Vedra, FL</a:t>
            </a:r>
            <a:endParaRPr lang="en-US" dirty="0"/>
          </a:p>
        </p:txBody>
      </p:sp>
      <p:sp>
        <p:nvSpPr>
          <p:cNvPr id="3" name="TextBox 2">
            <a:extLst>
              <a:ext uri="{FF2B5EF4-FFF2-40B4-BE49-F238E27FC236}">
                <a16:creationId xmlns:a16="http://schemas.microsoft.com/office/drawing/2014/main" xmlns="" id="{9D0B58E5-937A-254F-91B1-863E5CDD8414}"/>
              </a:ext>
            </a:extLst>
          </p:cNvPr>
          <p:cNvSpPr txBox="1"/>
          <p:nvPr/>
        </p:nvSpPr>
        <p:spPr>
          <a:xfrm>
            <a:off x="0" y="644770"/>
            <a:ext cx="10117015" cy="5078313"/>
          </a:xfrm>
          <a:prstGeom prst="rect">
            <a:avLst/>
          </a:prstGeom>
          <a:solidFill>
            <a:schemeClr val="bg1">
              <a:alpha val="50000"/>
            </a:schemeClr>
          </a:solidFill>
        </p:spPr>
        <p:txBody>
          <a:bodyPr wrap="square" rtlCol="0">
            <a:spAutoFit/>
          </a:bodyPr>
          <a:lstStyle/>
          <a:p>
            <a:endParaRPr lang="en-US" dirty="0"/>
          </a:p>
          <a:p>
            <a:endParaRPr lang="en-US" dirty="0"/>
          </a:p>
          <a:p>
            <a:r>
              <a:rPr lang="en-US" sz="4800" dirty="0"/>
              <a:t>RECENT AND PLANNED UPGRADES TO THE OPERATIONAL HWRF DATA ASSIMILATION SYSTEM</a:t>
            </a:r>
          </a:p>
          <a:p>
            <a:endParaRPr lang="en-US" dirty="0"/>
          </a:p>
          <a:p>
            <a:r>
              <a:rPr lang="en-US" sz="2400" b="1" dirty="0"/>
              <a:t>Henry R. Winterbottom</a:t>
            </a:r>
            <a:r>
              <a:rPr lang="en-US" sz="2400" baseline="30000" dirty="0"/>
              <a:t>1</a:t>
            </a:r>
            <a:r>
              <a:rPr lang="en-US" sz="2400" dirty="0"/>
              <a:t>, Jason Sippel</a:t>
            </a:r>
            <a:r>
              <a:rPr lang="en-US" sz="2400" baseline="30000" dirty="0"/>
              <a:t>2</a:t>
            </a:r>
            <a:r>
              <a:rPr lang="en-US" sz="2400" dirty="0"/>
              <a:t>, Zhan Zhang</a:t>
            </a:r>
            <a:r>
              <a:rPr lang="en-US" sz="2400" baseline="30000" dirty="0"/>
              <a:t>1</a:t>
            </a:r>
            <a:r>
              <a:rPr lang="en-US" sz="2400" dirty="0"/>
              <a:t>, and </a:t>
            </a:r>
            <a:r>
              <a:rPr lang="en-US" sz="2400" dirty="0" err="1"/>
              <a:t>Avichal</a:t>
            </a:r>
            <a:r>
              <a:rPr lang="en-US" sz="2400" dirty="0"/>
              <a:t> Mehra</a:t>
            </a:r>
            <a:r>
              <a:rPr lang="en-US" sz="2400" baseline="30000" dirty="0"/>
              <a:t>3</a:t>
            </a:r>
          </a:p>
          <a:p>
            <a:r>
              <a:rPr lang="en-US" sz="2400" dirty="0"/>
              <a:t>16 April 2018</a:t>
            </a:r>
          </a:p>
          <a:p>
            <a:endParaRPr lang="en-US" sz="2400" dirty="0"/>
          </a:p>
          <a:p>
            <a:r>
              <a:rPr lang="en-US" sz="1600" baseline="30000" dirty="0">
                <a:latin typeface="Calibri" charset="0"/>
                <a:cs typeface="Calibri" charset="0"/>
              </a:rPr>
              <a:t>1</a:t>
            </a:r>
            <a:r>
              <a:rPr lang="en-US" sz="1600" dirty="0">
                <a:latin typeface="Calibri" charset="0"/>
                <a:cs typeface="Calibri" charset="0"/>
              </a:rPr>
              <a:t>I. M. Systems Group, Inc. (IMSG) and NOAA/NWS NCEP EMC</a:t>
            </a:r>
          </a:p>
          <a:p>
            <a:r>
              <a:rPr lang="en-US" sz="1600" baseline="30000" dirty="0">
                <a:latin typeface="Calibri" charset="0"/>
                <a:cs typeface="Calibri" charset="0"/>
              </a:rPr>
              <a:t>2</a:t>
            </a:r>
            <a:r>
              <a:rPr lang="en-US" sz="1600" dirty="0">
                <a:latin typeface="Calibri" charset="0"/>
                <a:cs typeface="Calibri" charset="0"/>
              </a:rPr>
              <a:t>NOAA AOML/HRD</a:t>
            </a:r>
          </a:p>
          <a:p>
            <a:r>
              <a:rPr lang="en-US" sz="1600" baseline="30000" dirty="0">
                <a:latin typeface="Calibri" charset="0"/>
                <a:cs typeface="Calibri" charset="0"/>
              </a:rPr>
              <a:t>3</a:t>
            </a:r>
            <a:r>
              <a:rPr lang="en-US" sz="1600" dirty="0">
                <a:latin typeface="Calibri" charset="0"/>
                <a:cs typeface="Calibri" charset="0"/>
              </a:rPr>
              <a:t>NOAA/NWS NCEP EMC</a:t>
            </a:r>
            <a:endParaRPr lang="en-US" sz="1600" dirty="0"/>
          </a:p>
        </p:txBody>
      </p:sp>
    </p:spTree>
    <p:extLst>
      <p:ext uri="{BB962C8B-B14F-4D97-AF65-F5344CB8AC3E}">
        <p14:creationId xmlns:p14="http://schemas.microsoft.com/office/powerpoint/2010/main" val="264631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09BB7F6-79B4-6447-8125-CEC551B5AE2E}"/>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B32D1043-74DE-BF46-8867-5B1D88BFEDA0}"/>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91" name="TextBox 90">
            <a:extLst>
              <a:ext uri="{FF2B5EF4-FFF2-40B4-BE49-F238E27FC236}">
                <a16:creationId xmlns:a16="http://schemas.microsoft.com/office/drawing/2014/main" xmlns="" id="{6E4F1938-9873-684B-8A23-D3AEEB8D8A1B}"/>
              </a:ext>
            </a:extLst>
          </p:cNvPr>
          <p:cNvSpPr txBox="1"/>
          <p:nvPr/>
        </p:nvSpPr>
        <p:spPr>
          <a:xfrm>
            <a:off x="2544482" y="828991"/>
            <a:ext cx="7051176" cy="461665"/>
          </a:xfrm>
          <a:prstGeom prst="rect">
            <a:avLst/>
          </a:prstGeom>
          <a:noFill/>
        </p:spPr>
        <p:txBody>
          <a:bodyPr wrap="square" rtlCol="0">
            <a:spAutoFit/>
          </a:bodyPr>
          <a:lstStyle/>
          <a:p>
            <a:pPr algn="ctr"/>
            <a:r>
              <a:rPr lang="en-US" sz="2400" dirty="0"/>
              <a:t>Cycling, Hybrid-Ensemble Data Assimilation</a:t>
            </a:r>
          </a:p>
        </p:txBody>
      </p:sp>
      <p:grpSp>
        <p:nvGrpSpPr>
          <p:cNvPr id="112" name="Group 111">
            <a:extLst>
              <a:ext uri="{FF2B5EF4-FFF2-40B4-BE49-F238E27FC236}">
                <a16:creationId xmlns:a16="http://schemas.microsoft.com/office/drawing/2014/main" xmlns="" id="{417828C1-B662-6D41-9188-6449105D2850}"/>
              </a:ext>
            </a:extLst>
          </p:cNvPr>
          <p:cNvGrpSpPr>
            <a:grpSpLocks noChangeAspect="1"/>
          </p:cNvGrpSpPr>
          <p:nvPr/>
        </p:nvGrpSpPr>
        <p:grpSpPr>
          <a:xfrm>
            <a:off x="1263598" y="1436555"/>
            <a:ext cx="9612943" cy="4846320"/>
            <a:chOff x="1782126" y="1198913"/>
            <a:chExt cx="9612943" cy="4846320"/>
          </a:xfrm>
        </p:grpSpPr>
        <p:cxnSp>
          <p:nvCxnSpPr>
            <p:cNvPr id="20" name="Straight Arrow Connector 19">
              <a:extLst>
                <a:ext uri="{FF2B5EF4-FFF2-40B4-BE49-F238E27FC236}">
                  <a16:creationId xmlns:a16="http://schemas.microsoft.com/office/drawing/2014/main" xmlns="" id="{591B4245-8D0A-5B4E-8ED6-A59DCD470753}"/>
                </a:ext>
              </a:extLst>
            </p:cNvPr>
            <p:cNvCxnSpPr>
              <a:cxnSpLocks/>
            </p:cNvCxnSpPr>
            <p:nvPr/>
          </p:nvCxnSpPr>
          <p:spPr>
            <a:xfrm flipH="1">
              <a:off x="4799907" y="5537169"/>
              <a:ext cx="4595" cy="314416"/>
            </a:xfrm>
            <a:prstGeom prst="straightConnector1">
              <a:avLst/>
            </a:prstGeom>
            <a:ln w="15875">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FE689309-424F-7F45-AE1B-DE3CE6C8B10E}"/>
                </a:ext>
              </a:extLst>
            </p:cNvPr>
            <p:cNvCxnSpPr>
              <a:cxnSpLocks/>
              <a:endCxn id="95" idx="1"/>
            </p:cNvCxnSpPr>
            <p:nvPr/>
          </p:nvCxnSpPr>
          <p:spPr>
            <a:xfrm flipV="1">
              <a:off x="9429830" y="2799690"/>
              <a:ext cx="284428" cy="5507"/>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50E01F85-D1BA-9847-8BF3-715F6D6C2823}"/>
                </a:ext>
              </a:extLst>
            </p:cNvPr>
            <p:cNvSpPr txBox="1"/>
            <p:nvPr/>
          </p:nvSpPr>
          <p:spPr>
            <a:xfrm>
              <a:off x="2112739" y="5135386"/>
              <a:ext cx="1420785" cy="407351"/>
            </a:xfrm>
            <a:prstGeom prst="rect">
              <a:avLst/>
            </a:prstGeom>
            <a:solidFill>
              <a:schemeClr val="tx2">
                <a:alpha val="50000"/>
              </a:schemeClr>
            </a:solidFill>
            <a:ln w="25400">
              <a:solidFill>
                <a:schemeClr val="tx1"/>
              </a:solidFill>
            </a:ln>
          </p:spPr>
          <p:txBody>
            <a:bodyPr wrap="square" rtlCol="0">
              <a:spAutoFit/>
            </a:bodyPr>
            <a:lstStyle/>
            <a:p>
              <a:pPr algn="ctr"/>
              <a:r>
                <a:rPr lang="en-US" sz="1000" dirty="0">
                  <a:latin typeface="Times New Roman"/>
                  <a:cs typeface="Times New Roman"/>
                </a:rPr>
                <a:t>High-resolution Control Forecast</a:t>
              </a:r>
            </a:p>
          </p:txBody>
        </p:sp>
        <p:cxnSp>
          <p:nvCxnSpPr>
            <p:cNvPr id="31" name="Elbow Connector 30">
              <a:extLst>
                <a:ext uri="{FF2B5EF4-FFF2-40B4-BE49-F238E27FC236}">
                  <a16:creationId xmlns:a16="http://schemas.microsoft.com/office/drawing/2014/main" xmlns="" id="{E54272D1-3FC2-BD47-A202-2BB49BD9192D}"/>
                </a:ext>
              </a:extLst>
            </p:cNvPr>
            <p:cNvCxnSpPr/>
            <p:nvPr/>
          </p:nvCxnSpPr>
          <p:spPr>
            <a:xfrm>
              <a:off x="7639204" y="1331368"/>
              <a:ext cx="176528" cy="2979286"/>
            </a:xfrm>
            <a:prstGeom prst="bentConnector2">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3365A171-B545-E44D-B884-D0D5845A3271}"/>
                </a:ext>
              </a:extLst>
            </p:cNvPr>
            <p:cNvCxnSpPr/>
            <p:nvPr/>
          </p:nvCxnSpPr>
          <p:spPr>
            <a:xfrm flipV="1">
              <a:off x="7639204" y="4307593"/>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xmlns="" id="{4CB23CEB-F91E-C043-80FE-ADED13092297}"/>
                </a:ext>
              </a:extLst>
            </p:cNvPr>
            <p:cNvSpPr txBox="1"/>
            <p:nvPr/>
          </p:nvSpPr>
          <p:spPr>
            <a:xfrm>
              <a:off x="2112739" y="1198913"/>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62" name="TextBox 61">
              <a:extLst>
                <a:ext uri="{FF2B5EF4-FFF2-40B4-BE49-F238E27FC236}">
                  <a16:creationId xmlns:a16="http://schemas.microsoft.com/office/drawing/2014/main" xmlns="" id="{61DC47CD-7640-2842-A8C0-B077662B75AC}"/>
                </a:ext>
              </a:extLst>
            </p:cNvPr>
            <p:cNvSpPr txBox="1"/>
            <p:nvPr/>
          </p:nvSpPr>
          <p:spPr>
            <a:xfrm>
              <a:off x="2112740" y="1673684"/>
              <a:ext cx="1420784"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63" name="TextBox 62">
              <a:extLst>
                <a:ext uri="{FF2B5EF4-FFF2-40B4-BE49-F238E27FC236}">
                  <a16:creationId xmlns:a16="http://schemas.microsoft.com/office/drawing/2014/main" xmlns="" id="{8DBEDCC4-B599-A447-955E-D40DF5E52561}"/>
                </a:ext>
              </a:extLst>
            </p:cNvPr>
            <p:cNvSpPr txBox="1"/>
            <p:nvPr/>
          </p:nvSpPr>
          <p:spPr>
            <a:xfrm>
              <a:off x="2112739" y="214943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64" name="TextBox 63">
              <a:extLst>
                <a:ext uri="{FF2B5EF4-FFF2-40B4-BE49-F238E27FC236}">
                  <a16:creationId xmlns:a16="http://schemas.microsoft.com/office/drawing/2014/main" xmlns="" id="{D0A3BE85-19B9-614D-AD73-871900F4497E}"/>
                </a:ext>
              </a:extLst>
            </p:cNvPr>
            <p:cNvSpPr txBox="1"/>
            <p:nvPr/>
          </p:nvSpPr>
          <p:spPr>
            <a:xfrm>
              <a:off x="2112739" y="2625744"/>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65" name="TextBox 64">
              <a:extLst>
                <a:ext uri="{FF2B5EF4-FFF2-40B4-BE49-F238E27FC236}">
                  <a16:creationId xmlns:a16="http://schemas.microsoft.com/office/drawing/2014/main" xmlns="" id="{898F9918-0BDE-2848-A29D-0B28347638AA}"/>
                </a:ext>
              </a:extLst>
            </p:cNvPr>
            <p:cNvSpPr txBox="1"/>
            <p:nvPr/>
          </p:nvSpPr>
          <p:spPr>
            <a:xfrm>
              <a:off x="2112739" y="310206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66" name="TextBox 65">
              <a:extLst>
                <a:ext uri="{FF2B5EF4-FFF2-40B4-BE49-F238E27FC236}">
                  <a16:creationId xmlns:a16="http://schemas.microsoft.com/office/drawing/2014/main" xmlns="" id="{77728DE1-AAD4-3B4B-88C6-3B06BFCD4ECD}"/>
                </a:ext>
              </a:extLst>
            </p:cNvPr>
            <p:cNvSpPr txBox="1"/>
            <p:nvPr/>
          </p:nvSpPr>
          <p:spPr>
            <a:xfrm>
              <a:off x="2110231" y="4179016"/>
              <a:ext cx="1420785" cy="278123"/>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grpSp>
          <p:nvGrpSpPr>
            <p:cNvPr id="72" name="Group 71">
              <a:extLst>
                <a:ext uri="{FF2B5EF4-FFF2-40B4-BE49-F238E27FC236}">
                  <a16:creationId xmlns:a16="http://schemas.microsoft.com/office/drawing/2014/main" xmlns="" id="{D8A5F4D7-38BB-234A-89B1-2629ABB188A7}"/>
                </a:ext>
              </a:extLst>
            </p:cNvPr>
            <p:cNvGrpSpPr/>
            <p:nvPr/>
          </p:nvGrpSpPr>
          <p:grpSpPr>
            <a:xfrm>
              <a:off x="2787574" y="3474324"/>
              <a:ext cx="84854" cy="581733"/>
              <a:chOff x="3187101" y="3631644"/>
              <a:chExt cx="84511" cy="579383"/>
            </a:xfrm>
          </p:grpSpPr>
          <p:sp>
            <p:nvSpPr>
              <p:cNvPr id="68" name="Oval 67">
                <a:extLst>
                  <a:ext uri="{FF2B5EF4-FFF2-40B4-BE49-F238E27FC236}">
                    <a16:creationId xmlns:a16="http://schemas.microsoft.com/office/drawing/2014/main" xmlns="" id="{867AA02F-1EB8-1D4A-A918-AC6AF360CF1B}"/>
                  </a:ext>
                </a:extLst>
              </p:cNvPr>
              <p:cNvSpPr/>
              <p:nvPr/>
            </p:nvSpPr>
            <p:spPr>
              <a:xfrm>
                <a:off x="3187101" y="3631644"/>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0DEC073F-16F2-1042-943A-8E1A274E9D46}"/>
                  </a:ext>
                </a:extLst>
              </p:cNvPr>
              <p:cNvSpPr/>
              <p:nvPr/>
            </p:nvSpPr>
            <p:spPr>
              <a:xfrm>
                <a:off x="3191256" y="3805428"/>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8EE9B983-EEF5-A54C-9C79-8372AD4227DD}"/>
                  </a:ext>
                </a:extLst>
              </p:cNvPr>
              <p:cNvSpPr/>
              <p:nvPr/>
            </p:nvSpPr>
            <p:spPr>
              <a:xfrm>
                <a:off x="3191256" y="3959352"/>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5D85CE0C-E2A4-6C42-98DD-E863034C355F}"/>
                  </a:ext>
                </a:extLst>
              </p:cNvPr>
              <p:cNvSpPr/>
              <p:nvPr/>
            </p:nvSpPr>
            <p:spPr>
              <a:xfrm>
                <a:off x="3191256" y="4130671"/>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xmlns="" id="{075E009E-E705-3F42-9A2F-E59267C0D631}"/>
                </a:ext>
              </a:extLst>
            </p:cNvPr>
            <p:cNvSpPr txBox="1"/>
            <p:nvPr/>
          </p:nvSpPr>
          <p:spPr>
            <a:xfrm>
              <a:off x="4088167" y="1198913"/>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52" name="TextBox 51">
              <a:extLst>
                <a:ext uri="{FF2B5EF4-FFF2-40B4-BE49-F238E27FC236}">
                  <a16:creationId xmlns:a16="http://schemas.microsoft.com/office/drawing/2014/main" xmlns="" id="{6C7A3B0D-6874-F449-B12C-19E4332A2730}"/>
                </a:ext>
              </a:extLst>
            </p:cNvPr>
            <p:cNvSpPr txBox="1"/>
            <p:nvPr/>
          </p:nvSpPr>
          <p:spPr>
            <a:xfrm>
              <a:off x="4088167" y="167368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53" name="TextBox 52">
              <a:extLst>
                <a:ext uri="{FF2B5EF4-FFF2-40B4-BE49-F238E27FC236}">
                  <a16:creationId xmlns:a16="http://schemas.microsoft.com/office/drawing/2014/main" xmlns="" id="{2D28F1EB-42C8-0140-AD52-1E996B3DFBD7}"/>
                </a:ext>
              </a:extLst>
            </p:cNvPr>
            <p:cNvSpPr txBox="1"/>
            <p:nvPr/>
          </p:nvSpPr>
          <p:spPr>
            <a:xfrm>
              <a:off x="4088167" y="214943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54" name="TextBox 53">
              <a:extLst>
                <a:ext uri="{FF2B5EF4-FFF2-40B4-BE49-F238E27FC236}">
                  <a16:creationId xmlns:a16="http://schemas.microsoft.com/office/drawing/2014/main" xmlns="" id="{A64BC940-D9A0-7F42-B3E0-D6A72CB66693}"/>
                </a:ext>
              </a:extLst>
            </p:cNvPr>
            <p:cNvSpPr txBox="1"/>
            <p:nvPr/>
          </p:nvSpPr>
          <p:spPr>
            <a:xfrm>
              <a:off x="4088167" y="262574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55" name="TextBox 54">
              <a:extLst>
                <a:ext uri="{FF2B5EF4-FFF2-40B4-BE49-F238E27FC236}">
                  <a16:creationId xmlns:a16="http://schemas.microsoft.com/office/drawing/2014/main" xmlns="" id="{B861B3E6-860D-2F4A-B8E5-47353457C3B7}"/>
                </a:ext>
              </a:extLst>
            </p:cNvPr>
            <p:cNvSpPr txBox="1"/>
            <p:nvPr/>
          </p:nvSpPr>
          <p:spPr>
            <a:xfrm>
              <a:off x="4088167" y="310206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56" name="TextBox 55">
              <a:extLst>
                <a:ext uri="{FF2B5EF4-FFF2-40B4-BE49-F238E27FC236}">
                  <a16:creationId xmlns:a16="http://schemas.microsoft.com/office/drawing/2014/main" xmlns="" id="{60F6AA4F-A160-0D46-BE7F-9E0CD2C3DD63}"/>
                </a:ext>
              </a:extLst>
            </p:cNvPr>
            <p:cNvSpPr txBox="1"/>
            <p:nvPr/>
          </p:nvSpPr>
          <p:spPr>
            <a:xfrm>
              <a:off x="4085661" y="4179016"/>
              <a:ext cx="1420785" cy="278123"/>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cxnSp>
          <p:nvCxnSpPr>
            <p:cNvPr id="45" name="Straight Arrow Connector 44">
              <a:extLst>
                <a:ext uri="{FF2B5EF4-FFF2-40B4-BE49-F238E27FC236}">
                  <a16:creationId xmlns:a16="http://schemas.microsoft.com/office/drawing/2014/main" xmlns="" id="{5468D72E-5C06-884A-9A0A-E86711E15D4D}"/>
                </a:ext>
              </a:extLst>
            </p:cNvPr>
            <p:cNvCxnSpPr/>
            <p:nvPr/>
          </p:nvCxnSpPr>
          <p:spPr>
            <a:xfrm>
              <a:off x="3533524" y="1314803"/>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xmlns="" id="{4DA008A8-95B8-294D-AE8A-01644AFE4B02}"/>
                </a:ext>
              </a:extLst>
            </p:cNvPr>
            <p:cNvCxnSpPr/>
            <p:nvPr/>
          </p:nvCxnSpPr>
          <p:spPr>
            <a:xfrm>
              <a:off x="3531017" y="179400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xmlns="" id="{CBE66842-13A8-1E4E-9832-B52D694AB13F}"/>
                </a:ext>
              </a:extLst>
            </p:cNvPr>
            <p:cNvCxnSpPr/>
            <p:nvPr/>
          </p:nvCxnSpPr>
          <p:spPr>
            <a:xfrm>
              <a:off x="3534808" y="2264656"/>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C179C8F-C3E2-DD42-AC25-651B273ACB05}"/>
                </a:ext>
              </a:extLst>
            </p:cNvPr>
            <p:cNvCxnSpPr/>
            <p:nvPr/>
          </p:nvCxnSpPr>
          <p:spPr>
            <a:xfrm>
              <a:off x="3534808" y="2744905"/>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DB05D391-F9EB-0041-A6B2-BB1C50C54BB5}"/>
                </a:ext>
              </a:extLst>
            </p:cNvPr>
            <p:cNvCxnSpPr/>
            <p:nvPr/>
          </p:nvCxnSpPr>
          <p:spPr>
            <a:xfrm>
              <a:off x="3534808" y="3217152"/>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xmlns="" id="{638C1BA9-A9DB-F04F-8AD1-DF07C83F3BAB}"/>
                </a:ext>
              </a:extLst>
            </p:cNvPr>
            <p:cNvCxnSpPr/>
            <p:nvPr/>
          </p:nvCxnSpPr>
          <p:spPr>
            <a:xfrm>
              <a:off x="3534808" y="430571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B4AC95D-F57A-6347-A82A-7A4A10E9655B}"/>
                </a:ext>
              </a:extLst>
            </p:cNvPr>
            <p:cNvCxnSpPr/>
            <p:nvPr/>
          </p:nvCxnSpPr>
          <p:spPr>
            <a:xfrm>
              <a:off x="3534808" y="5336658"/>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4EFB45F9-57CF-534B-9664-25C85A7CB2BB}"/>
                </a:ext>
              </a:extLst>
            </p:cNvPr>
            <p:cNvSpPr txBox="1"/>
            <p:nvPr/>
          </p:nvSpPr>
          <p:spPr>
            <a:xfrm>
              <a:off x="5967544" y="2582738"/>
              <a:ext cx="1420785" cy="463538"/>
            </a:xfrm>
            <a:prstGeom prst="rect">
              <a:avLst/>
            </a:prstGeom>
            <a:solidFill>
              <a:srgbClr val="FF0000">
                <a:alpha val="50000"/>
              </a:srgbClr>
            </a:solidFill>
            <a:ln w="25400">
              <a:solidFill>
                <a:schemeClr val="tx1"/>
              </a:solidFill>
            </a:ln>
          </p:spPr>
          <p:txBody>
            <a:bodyPr wrap="square" rtlCol="0">
              <a:spAutoFit/>
            </a:bodyPr>
            <a:lstStyle/>
            <a:p>
              <a:pPr algn="ctr"/>
              <a:r>
                <a:rPr lang="en-US" sz="1200" dirty="0">
                  <a:latin typeface="Times New Roman"/>
                  <a:cs typeface="Times New Roman"/>
                </a:rPr>
                <a:t>Ensemble </a:t>
              </a:r>
              <a:r>
                <a:rPr lang="en-US" sz="1200" dirty="0" err="1">
                  <a:latin typeface="Times New Roman"/>
                  <a:cs typeface="Times New Roman"/>
                </a:rPr>
                <a:t>Kalman</a:t>
              </a:r>
              <a:r>
                <a:rPr lang="en-US" sz="1200" dirty="0">
                  <a:latin typeface="Times New Roman"/>
                  <a:cs typeface="Times New Roman"/>
                </a:rPr>
                <a:t> Filter</a:t>
              </a:r>
            </a:p>
          </p:txBody>
        </p:sp>
        <p:cxnSp>
          <p:nvCxnSpPr>
            <p:cNvPr id="27" name="Straight Arrow Connector 26">
              <a:extLst>
                <a:ext uri="{FF2B5EF4-FFF2-40B4-BE49-F238E27FC236}">
                  <a16:creationId xmlns:a16="http://schemas.microsoft.com/office/drawing/2014/main" xmlns="" id="{814018F5-E0A7-944C-B631-7C9C0E59B39A}"/>
                </a:ext>
              </a:extLst>
            </p:cNvPr>
            <p:cNvCxnSpPr>
              <a:endCxn id="26" idx="1"/>
            </p:cNvCxnSpPr>
            <p:nvPr/>
          </p:nvCxnSpPr>
          <p:spPr>
            <a:xfrm>
              <a:off x="5693168" y="2814508"/>
              <a:ext cx="27437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CFA730CE-413D-6744-993C-4B664591A0A5}"/>
                </a:ext>
              </a:extLst>
            </p:cNvPr>
            <p:cNvCxnSpPr/>
            <p:nvPr/>
          </p:nvCxnSpPr>
          <p:spPr>
            <a:xfrm>
              <a:off x="7388329" y="2799690"/>
              <a:ext cx="274377" cy="55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xmlns="" id="{93FCC2FD-D23C-0843-BC5E-EE7AA1023A26}"/>
                </a:ext>
              </a:extLst>
            </p:cNvPr>
            <p:cNvCxnSpPr/>
            <p:nvPr/>
          </p:nvCxnSpPr>
          <p:spPr>
            <a:xfrm>
              <a:off x="1932134" y="1331368"/>
              <a:ext cx="176528" cy="2979286"/>
            </a:xfrm>
            <a:prstGeom prst="bentConnector2">
              <a:avLst/>
            </a:prstGeom>
            <a:ln w="15875">
              <a:solidFill>
                <a:schemeClr val="tx1"/>
              </a:solidFill>
              <a:prstDash val="dash"/>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xmlns="" id="{F45C1143-F970-2E47-9FC1-F1F027F180C8}"/>
                </a:ext>
              </a:extLst>
            </p:cNvPr>
            <p:cNvGrpSpPr/>
            <p:nvPr/>
          </p:nvGrpSpPr>
          <p:grpSpPr>
            <a:xfrm>
              <a:off x="9253302" y="1331368"/>
              <a:ext cx="179035" cy="2979286"/>
              <a:chOff x="4360685" y="1216152"/>
              <a:chExt cx="202907" cy="3376535"/>
            </a:xfrm>
          </p:grpSpPr>
          <p:cxnSp>
            <p:nvCxnSpPr>
              <p:cNvPr id="24" name="Elbow Connector 23">
                <a:extLst>
                  <a:ext uri="{FF2B5EF4-FFF2-40B4-BE49-F238E27FC236}">
                    <a16:creationId xmlns:a16="http://schemas.microsoft.com/office/drawing/2014/main" xmlns="" id="{2FA28A2B-9E1D-564D-ACAB-336A736C4226}"/>
                  </a:ext>
                </a:extLst>
              </p:cNvPr>
              <p:cNvCxnSpPr/>
              <p:nvPr/>
            </p:nvCxnSpPr>
            <p:spPr>
              <a:xfrm>
                <a:off x="4360685" y="1216152"/>
                <a:ext cx="200066" cy="3376535"/>
              </a:xfrm>
              <a:prstGeom prst="bentConnector2">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48D1A6B8-EAB1-204C-A8D5-E1D99EC4D2A1}"/>
                  </a:ext>
                </a:extLst>
              </p:cNvPr>
              <p:cNvCxnSpPr/>
              <p:nvPr/>
            </p:nvCxnSpPr>
            <p:spPr>
              <a:xfrm flipV="1">
                <a:off x="4360685" y="4589217"/>
                <a:ext cx="202907" cy="925"/>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xmlns="" id="{F06CFA3C-A3EC-8A4A-B65A-BF641BE6AC7A}"/>
                </a:ext>
              </a:extLst>
            </p:cNvPr>
            <p:cNvCxnSpPr/>
            <p:nvPr/>
          </p:nvCxnSpPr>
          <p:spPr>
            <a:xfrm>
              <a:off x="1782126" y="2817135"/>
              <a:ext cx="150008" cy="0"/>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4C7CE6C2-2052-D546-AC6E-CDC72C5A88FA}"/>
                </a:ext>
              </a:extLst>
            </p:cNvPr>
            <p:cNvCxnSpPr>
              <a:cxnSpLocks/>
            </p:cNvCxnSpPr>
            <p:nvPr/>
          </p:nvCxnSpPr>
          <p:spPr>
            <a:xfrm flipH="1">
              <a:off x="11370666" y="2821011"/>
              <a:ext cx="1" cy="197565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80A6CF2-E50F-604E-BB12-CAB8679B310C}"/>
                </a:ext>
              </a:extLst>
            </p:cNvPr>
            <p:cNvCxnSpPr/>
            <p:nvPr/>
          </p:nvCxnSpPr>
          <p:spPr>
            <a:xfrm>
              <a:off x="1782126" y="2811167"/>
              <a:ext cx="0" cy="199147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044B0428-5703-3948-9982-B8876C7757A6}"/>
                </a:ext>
              </a:extLst>
            </p:cNvPr>
            <p:cNvCxnSpPr>
              <a:cxnSpLocks/>
            </p:cNvCxnSpPr>
            <p:nvPr/>
          </p:nvCxnSpPr>
          <p:spPr>
            <a:xfrm>
              <a:off x="1782126" y="4796665"/>
              <a:ext cx="9588540"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8FE97BE0-0A70-5F4C-93A9-755C3C524A2F}"/>
                </a:ext>
              </a:extLst>
            </p:cNvPr>
            <p:cNvCxnSpPr>
              <a:cxnSpLocks/>
            </p:cNvCxnSpPr>
            <p:nvPr/>
          </p:nvCxnSpPr>
          <p:spPr>
            <a:xfrm flipH="1">
              <a:off x="1932135" y="5862903"/>
              <a:ext cx="2863918"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160EFBE-F69E-5747-B513-EEBB6C3A0588}"/>
                </a:ext>
              </a:extLst>
            </p:cNvPr>
            <p:cNvCxnSpPr/>
            <p:nvPr/>
          </p:nvCxnSpPr>
          <p:spPr>
            <a:xfrm flipV="1">
              <a:off x="1929002" y="5336658"/>
              <a:ext cx="3132" cy="526246"/>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1D738F40-49E8-6345-8561-9A9813EFA1F7}"/>
                </a:ext>
              </a:extLst>
            </p:cNvPr>
            <p:cNvCxnSpPr>
              <a:cxnSpLocks/>
              <a:endCxn id="73" idx="1"/>
            </p:cNvCxnSpPr>
            <p:nvPr/>
          </p:nvCxnSpPr>
          <p:spPr>
            <a:xfrm>
              <a:off x="5524644" y="5329507"/>
              <a:ext cx="4189614" cy="7129"/>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xmlns="" id="{FB3BC19E-2136-1A46-91DB-FC61625A7F68}"/>
                </a:ext>
              </a:extLst>
            </p:cNvPr>
            <p:cNvSpPr txBox="1"/>
            <p:nvPr/>
          </p:nvSpPr>
          <p:spPr>
            <a:xfrm>
              <a:off x="7832517" y="167704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35" name="TextBox 34">
              <a:extLst>
                <a:ext uri="{FF2B5EF4-FFF2-40B4-BE49-F238E27FC236}">
                  <a16:creationId xmlns:a16="http://schemas.microsoft.com/office/drawing/2014/main" xmlns="" id="{C55D1FB4-94F0-C047-B056-675D74AFA370}"/>
                </a:ext>
              </a:extLst>
            </p:cNvPr>
            <p:cNvSpPr txBox="1"/>
            <p:nvPr/>
          </p:nvSpPr>
          <p:spPr>
            <a:xfrm>
              <a:off x="7832517" y="2152793"/>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36" name="TextBox 35">
              <a:extLst>
                <a:ext uri="{FF2B5EF4-FFF2-40B4-BE49-F238E27FC236}">
                  <a16:creationId xmlns:a16="http://schemas.microsoft.com/office/drawing/2014/main" xmlns="" id="{C76BE2A6-4EB6-5A4A-BF0E-857F5B935BD9}"/>
                </a:ext>
              </a:extLst>
            </p:cNvPr>
            <p:cNvSpPr txBox="1"/>
            <p:nvPr/>
          </p:nvSpPr>
          <p:spPr>
            <a:xfrm>
              <a:off x="7832517" y="262910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37" name="TextBox 36">
              <a:extLst>
                <a:ext uri="{FF2B5EF4-FFF2-40B4-BE49-F238E27FC236}">
                  <a16:creationId xmlns:a16="http://schemas.microsoft.com/office/drawing/2014/main" xmlns="" id="{7F874FDA-2E4B-0A43-A8BB-B217207515C9}"/>
                </a:ext>
              </a:extLst>
            </p:cNvPr>
            <p:cNvSpPr txBox="1"/>
            <p:nvPr/>
          </p:nvSpPr>
          <p:spPr>
            <a:xfrm>
              <a:off x="7832517" y="3105424"/>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38" name="TextBox 37">
              <a:extLst>
                <a:ext uri="{FF2B5EF4-FFF2-40B4-BE49-F238E27FC236}">
                  <a16:creationId xmlns:a16="http://schemas.microsoft.com/office/drawing/2014/main" xmlns="" id="{07FFFEB5-9E88-4747-9946-58AC883DCEF7}"/>
                </a:ext>
              </a:extLst>
            </p:cNvPr>
            <p:cNvSpPr txBox="1"/>
            <p:nvPr/>
          </p:nvSpPr>
          <p:spPr>
            <a:xfrm>
              <a:off x="7830010" y="4182379"/>
              <a:ext cx="1420785" cy="278123"/>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sp>
          <p:nvSpPr>
            <p:cNvPr id="39" name="Oval 38">
              <a:extLst>
                <a:ext uri="{FF2B5EF4-FFF2-40B4-BE49-F238E27FC236}">
                  <a16:creationId xmlns:a16="http://schemas.microsoft.com/office/drawing/2014/main" xmlns="" id="{2B580116-7F37-694E-B79F-8CCB25C1D7FA}"/>
                </a:ext>
              </a:extLst>
            </p:cNvPr>
            <p:cNvSpPr/>
            <p:nvPr/>
          </p:nvSpPr>
          <p:spPr>
            <a:xfrm>
              <a:off x="8507353" y="3477688"/>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7BFC101A-166D-F44C-95D3-CEA132C9D739}"/>
                </a:ext>
              </a:extLst>
            </p:cNvPr>
            <p:cNvSpPr/>
            <p:nvPr/>
          </p:nvSpPr>
          <p:spPr>
            <a:xfrm>
              <a:off x="8505758" y="365217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399964A5-C9A3-8C47-B52D-9A612E353996}"/>
                </a:ext>
              </a:extLst>
            </p:cNvPr>
            <p:cNvSpPr/>
            <p:nvPr/>
          </p:nvSpPr>
          <p:spPr>
            <a:xfrm>
              <a:off x="8505758" y="382025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38D8013E-C2B1-CB41-828A-1DDC46081934}"/>
                </a:ext>
              </a:extLst>
            </p:cNvPr>
            <p:cNvSpPr/>
            <p:nvPr/>
          </p:nvSpPr>
          <p:spPr>
            <a:xfrm>
              <a:off x="8504164" y="3978739"/>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2620C29-868C-8747-8BC5-9483FD85E3C9}"/>
                </a:ext>
              </a:extLst>
            </p:cNvPr>
            <p:cNvSpPr txBox="1"/>
            <p:nvPr/>
          </p:nvSpPr>
          <p:spPr>
            <a:xfrm>
              <a:off x="7832517" y="1202276"/>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74" name="Oval 73">
              <a:extLst>
                <a:ext uri="{FF2B5EF4-FFF2-40B4-BE49-F238E27FC236}">
                  <a16:creationId xmlns:a16="http://schemas.microsoft.com/office/drawing/2014/main" xmlns="" id="{01AE30F9-1BD6-A24F-A795-7C606EBC4110}"/>
                </a:ext>
              </a:extLst>
            </p:cNvPr>
            <p:cNvSpPr/>
            <p:nvPr/>
          </p:nvSpPr>
          <p:spPr>
            <a:xfrm>
              <a:off x="4763641" y="3472842"/>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69363545-3129-AE4C-A5DA-9021B7DC5666}"/>
                </a:ext>
              </a:extLst>
            </p:cNvPr>
            <p:cNvSpPr/>
            <p:nvPr/>
          </p:nvSpPr>
          <p:spPr>
            <a:xfrm>
              <a:off x="4767813" y="3647331"/>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C7A924AD-9E89-344D-AADA-32B205E4A768}"/>
                </a:ext>
              </a:extLst>
            </p:cNvPr>
            <p:cNvSpPr/>
            <p:nvPr/>
          </p:nvSpPr>
          <p:spPr>
            <a:xfrm>
              <a:off x="4767813" y="3801880"/>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567F13F1-D010-DC4B-9FEE-3D2EF1F0F5A1}"/>
                </a:ext>
              </a:extLst>
            </p:cNvPr>
            <p:cNvSpPr/>
            <p:nvPr/>
          </p:nvSpPr>
          <p:spPr>
            <a:xfrm>
              <a:off x="4767813" y="3973893"/>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xmlns="" id="{63F27F6B-0362-6548-85FF-D0773099547E}"/>
                </a:ext>
              </a:extLst>
            </p:cNvPr>
            <p:cNvCxnSpPr>
              <a:cxnSpLocks/>
              <a:endCxn id="8" idx="1"/>
            </p:cNvCxnSpPr>
            <p:nvPr/>
          </p:nvCxnSpPr>
          <p:spPr>
            <a:xfrm>
              <a:off x="1929002" y="5336658"/>
              <a:ext cx="183736" cy="2404"/>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xmlns="" id="{965D7816-67ED-AF45-80A6-7EE6259D9DE9}"/>
                </a:ext>
              </a:extLst>
            </p:cNvPr>
            <p:cNvSpPr txBox="1"/>
            <p:nvPr/>
          </p:nvSpPr>
          <p:spPr>
            <a:xfrm>
              <a:off x="9714258" y="5135769"/>
              <a:ext cx="1417320" cy="401733"/>
            </a:xfrm>
            <a:prstGeom prst="rect">
              <a:avLst/>
            </a:prstGeom>
            <a:solidFill>
              <a:srgbClr val="7030A0">
                <a:alpha val="50000"/>
              </a:srgbClr>
            </a:solidFill>
            <a:ln w="25400">
              <a:solidFill>
                <a:schemeClr val="tx1"/>
              </a:solidFill>
            </a:ln>
          </p:spPr>
          <p:txBody>
            <a:bodyPr wrap="square" rtlCol="0">
              <a:spAutoFit/>
            </a:bodyPr>
            <a:lstStyle/>
            <a:p>
              <a:pPr algn="ctr"/>
              <a:r>
                <a:rPr lang="en-US" sz="1000" dirty="0">
                  <a:latin typeface="Times New Roman"/>
                  <a:cs typeface="Times New Roman"/>
                </a:rPr>
                <a:t>High-resolution Control Analysis</a:t>
              </a:r>
            </a:p>
          </p:txBody>
        </p:sp>
        <p:cxnSp>
          <p:nvCxnSpPr>
            <p:cNvPr id="78" name="Elbow Connector 77">
              <a:extLst>
                <a:ext uri="{FF2B5EF4-FFF2-40B4-BE49-F238E27FC236}">
                  <a16:creationId xmlns:a16="http://schemas.microsoft.com/office/drawing/2014/main" xmlns="" id="{A441588E-B72B-EA40-A0C4-19822A56AFC2}"/>
                </a:ext>
              </a:extLst>
            </p:cNvPr>
            <p:cNvCxnSpPr>
              <a:cxnSpLocks/>
            </p:cNvCxnSpPr>
            <p:nvPr/>
          </p:nvCxnSpPr>
          <p:spPr>
            <a:xfrm rot="10800000">
              <a:off x="5533611" y="1338790"/>
              <a:ext cx="176528" cy="2979286"/>
            </a:xfrm>
            <a:prstGeom prst="bentConnector2">
              <a:avLst/>
            </a:prstGeom>
            <a:ln>
              <a:solidFill>
                <a:schemeClr val="tx1"/>
              </a:solidFill>
              <a:tailEnd type="none"/>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1B390D4A-3C8B-1E4C-AED5-99EA65163304}"/>
                </a:ext>
              </a:extLst>
            </p:cNvPr>
            <p:cNvCxnSpPr/>
            <p:nvPr/>
          </p:nvCxnSpPr>
          <p:spPr>
            <a:xfrm flipV="1">
              <a:off x="5512237" y="1332791"/>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E9344D9F-6AE5-E748-B1B4-E927D8AFACAC}"/>
                </a:ext>
              </a:extLst>
            </p:cNvPr>
            <p:cNvCxnSpPr>
              <a:endCxn id="66" idx="1"/>
            </p:cNvCxnSpPr>
            <p:nvPr/>
          </p:nvCxnSpPr>
          <p:spPr>
            <a:xfrm>
              <a:off x="1929002" y="4318076"/>
              <a:ext cx="181229" cy="1"/>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xmlns="" id="{29FAE1FD-A120-B445-BCC7-70AFB47FE1F2}"/>
                </a:ext>
              </a:extLst>
            </p:cNvPr>
            <p:cNvGrpSpPr/>
            <p:nvPr/>
          </p:nvGrpSpPr>
          <p:grpSpPr>
            <a:xfrm>
              <a:off x="5967544" y="5730607"/>
              <a:ext cx="4390469" cy="314626"/>
              <a:chOff x="4261777" y="6555825"/>
              <a:chExt cx="4724367" cy="338554"/>
            </a:xfrm>
          </p:grpSpPr>
          <p:grpSp>
            <p:nvGrpSpPr>
              <p:cNvPr id="81" name="Group 80">
                <a:extLst>
                  <a:ext uri="{FF2B5EF4-FFF2-40B4-BE49-F238E27FC236}">
                    <a16:creationId xmlns:a16="http://schemas.microsoft.com/office/drawing/2014/main" xmlns="" id="{E7EA85B1-7362-F840-892A-9BDCFEE51A98}"/>
                  </a:ext>
                </a:extLst>
              </p:cNvPr>
              <p:cNvGrpSpPr/>
              <p:nvPr/>
            </p:nvGrpSpPr>
            <p:grpSpPr>
              <a:xfrm>
                <a:off x="4261777" y="6555825"/>
                <a:ext cx="3708415" cy="338554"/>
                <a:chOff x="5332155" y="6555825"/>
                <a:chExt cx="3708415" cy="338554"/>
              </a:xfrm>
            </p:grpSpPr>
            <p:grpSp>
              <p:nvGrpSpPr>
                <p:cNvPr id="83" name="Group 82">
                  <a:extLst>
                    <a:ext uri="{FF2B5EF4-FFF2-40B4-BE49-F238E27FC236}">
                      <a16:creationId xmlns:a16="http://schemas.microsoft.com/office/drawing/2014/main" xmlns="" id="{E61AA1E8-56E1-1846-B7AE-188BE1B72289}"/>
                    </a:ext>
                  </a:extLst>
                </p:cNvPr>
                <p:cNvGrpSpPr/>
                <p:nvPr/>
              </p:nvGrpSpPr>
              <p:grpSpPr>
                <a:xfrm>
                  <a:off x="6114124" y="6555825"/>
                  <a:ext cx="2926446" cy="338554"/>
                  <a:chOff x="5597077" y="6555825"/>
                  <a:chExt cx="2926446" cy="338554"/>
                </a:xfrm>
              </p:grpSpPr>
              <p:sp>
                <p:nvSpPr>
                  <p:cNvPr id="85" name="TextBox 84">
                    <a:extLst>
                      <a:ext uri="{FF2B5EF4-FFF2-40B4-BE49-F238E27FC236}">
                        <a16:creationId xmlns:a16="http://schemas.microsoft.com/office/drawing/2014/main" xmlns="" id="{A9CEE215-8463-184F-BEAA-BF2C8B1C325D}"/>
                      </a:ext>
                    </a:extLst>
                  </p:cNvPr>
                  <p:cNvSpPr txBox="1"/>
                  <p:nvPr/>
                </p:nvSpPr>
                <p:spPr>
                  <a:xfrm>
                    <a:off x="5597077" y="6555825"/>
                    <a:ext cx="879928" cy="330860"/>
                  </a:xfrm>
                  <a:prstGeom prst="rect">
                    <a:avLst/>
                  </a:prstGeom>
                  <a:solidFill>
                    <a:schemeClr val="tx2">
                      <a:lumMod val="75000"/>
                      <a:alpha val="50000"/>
                    </a:schemeClr>
                  </a:solidFill>
                  <a:ln w="25400">
                    <a:solidFill>
                      <a:schemeClr val="tx1"/>
                    </a:solidFill>
                  </a:ln>
                </p:spPr>
                <p:txBody>
                  <a:bodyPr wrap="square" rtlCol="0">
                    <a:spAutoFit/>
                  </a:bodyPr>
                  <a:lstStyle/>
                  <a:p>
                    <a:pPr algn="ctr"/>
                    <a:r>
                      <a:rPr lang="en-US" sz="775" dirty="0"/>
                      <a:t>Background Forecast(s)</a:t>
                    </a:r>
                  </a:p>
                </p:txBody>
              </p:sp>
              <p:sp>
                <p:nvSpPr>
                  <p:cNvPr id="86" name="TextBox 85">
                    <a:extLst>
                      <a:ext uri="{FF2B5EF4-FFF2-40B4-BE49-F238E27FC236}">
                        <a16:creationId xmlns:a16="http://schemas.microsoft.com/office/drawing/2014/main" xmlns="" id="{1B4C1D9F-8F8D-074B-9AA0-C6F77DC5FC10}"/>
                      </a:ext>
                    </a:extLst>
                  </p:cNvPr>
                  <p:cNvSpPr txBox="1"/>
                  <p:nvPr/>
                </p:nvSpPr>
                <p:spPr>
                  <a:xfrm>
                    <a:off x="6620338" y="6555825"/>
                    <a:ext cx="879928" cy="338554"/>
                  </a:xfrm>
                  <a:prstGeom prst="rect">
                    <a:avLst/>
                  </a:prstGeom>
                  <a:solidFill>
                    <a:srgbClr val="00B050">
                      <a:alpha val="50000"/>
                    </a:srgbClr>
                  </a:solidFill>
                  <a:ln w="25400">
                    <a:solidFill>
                      <a:schemeClr val="tx1"/>
                    </a:solidFill>
                  </a:ln>
                </p:spPr>
                <p:txBody>
                  <a:bodyPr wrap="square" rtlCol="0">
                    <a:spAutoFit/>
                  </a:bodyPr>
                  <a:lstStyle/>
                  <a:p>
                    <a:pPr algn="ctr"/>
                    <a:r>
                      <a:rPr lang="en-US" sz="800" dirty="0"/>
                      <a:t>Observation Statistics</a:t>
                    </a:r>
                  </a:p>
                </p:txBody>
              </p:sp>
              <p:sp>
                <p:nvSpPr>
                  <p:cNvPr id="87" name="TextBox 86">
                    <a:extLst>
                      <a:ext uri="{FF2B5EF4-FFF2-40B4-BE49-F238E27FC236}">
                        <a16:creationId xmlns:a16="http://schemas.microsoft.com/office/drawing/2014/main" xmlns="" id="{F083C49A-319C-4044-AE97-7C892122898C}"/>
                      </a:ext>
                    </a:extLst>
                  </p:cNvPr>
                  <p:cNvSpPr txBox="1"/>
                  <p:nvPr/>
                </p:nvSpPr>
                <p:spPr>
                  <a:xfrm>
                    <a:off x="7643595" y="6555825"/>
                    <a:ext cx="879928" cy="338554"/>
                  </a:xfrm>
                  <a:prstGeom prst="rect">
                    <a:avLst/>
                  </a:prstGeom>
                  <a:solidFill>
                    <a:srgbClr val="FF0000">
                      <a:alpha val="50000"/>
                    </a:srgbClr>
                  </a:solidFill>
                  <a:ln w="25400">
                    <a:solidFill>
                      <a:schemeClr val="tx1"/>
                    </a:solidFill>
                  </a:ln>
                </p:spPr>
                <p:txBody>
                  <a:bodyPr wrap="square" rtlCol="0">
                    <a:spAutoFit/>
                  </a:bodyPr>
                  <a:lstStyle/>
                  <a:p>
                    <a:pPr algn="ctr"/>
                    <a:r>
                      <a:rPr lang="en-US" sz="800" dirty="0"/>
                      <a:t>Data Assimilation</a:t>
                    </a:r>
                  </a:p>
                </p:txBody>
              </p:sp>
            </p:grpSp>
            <p:sp>
              <p:nvSpPr>
                <p:cNvPr id="84" name="TextBox 83">
                  <a:extLst>
                    <a:ext uri="{FF2B5EF4-FFF2-40B4-BE49-F238E27FC236}">
                      <a16:creationId xmlns:a16="http://schemas.microsoft.com/office/drawing/2014/main" xmlns="" id="{0B1B587D-4BE5-104E-AE38-FF523128D569}"/>
                    </a:ext>
                  </a:extLst>
                </p:cNvPr>
                <p:cNvSpPr txBox="1"/>
                <p:nvPr/>
              </p:nvSpPr>
              <p:spPr>
                <a:xfrm>
                  <a:off x="5332155" y="6560264"/>
                  <a:ext cx="879928" cy="276999"/>
                </a:xfrm>
                <a:prstGeom prst="rect">
                  <a:avLst/>
                </a:prstGeom>
                <a:noFill/>
                <a:ln w="25400">
                  <a:noFill/>
                </a:ln>
              </p:spPr>
              <p:txBody>
                <a:bodyPr wrap="square" rtlCol="0">
                  <a:spAutoFit/>
                </a:bodyPr>
                <a:lstStyle/>
                <a:p>
                  <a:pPr algn="ctr"/>
                  <a:r>
                    <a:rPr lang="en-US" sz="1200" dirty="0"/>
                    <a:t>Legend:</a:t>
                  </a:r>
                </a:p>
              </p:txBody>
            </p:sp>
          </p:grpSp>
          <p:sp>
            <p:nvSpPr>
              <p:cNvPr id="82" name="TextBox 81">
                <a:extLst>
                  <a:ext uri="{FF2B5EF4-FFF2-40B4-BE49-F238E27FC236}">
                    <a16:creationId xmlns:a16="http://schemas.microsoft.com/office/drawing/2014/main" xmlns="" id="{72A928CA-6C90-354A-A67B-1DD2A0D1EB73}"/>
                  </a:ext>
                </a:extLst>
              </p:cNvPr>
              <p:cNvSpPr txBox="1"/>
              <p:nvPr/>
            </p:nvSpPr>
            <p:spPr>
              <a:xfrm>
                <a:off x="8106216" y="6555825"/>
                <a:ext cx="879928" cy="338554"/>
              </a:xfrm>
              <a:prstGeom prst="rect">
                <a:avLst/>
              </a:prstGeom>
              <a:solidFill>
                <a:srgbClr val="7030A0">
                  <a:alpha val="50000"/>
                </a:srgbClr>
              </a:solidFill>
              <a:ln w="25400">
                <a:solidFill>
                  <a:schemeClr val="tx1"/>
                </a:solidFill>
              </a:ln>
            </p:spPr>
            <p:txBody>
              <a:bodyPr wrap="square" rtlCol="0">
                <a:spAutoFit/>
              </a:bodyPr>
              <a:lstStyle/>
              <a:p>
                <a:pPr algn="ctr"/>
                <a:r>
                  <a:rPr lang="en-US" sz="800" dirty="0">
                    <a:solidFill>
                      <a:srgbClr val="000000"/>
                    </a:solidFill>
                  </a:rPr>
                  <a:t>Updated Initial Condition(s)</a:t>
                </a:r>
              </a:p>
            </p:txBody>
          </p:sp>
        </p:grpSp>
        <p:sp>
          <p:nvSpPr>
            <p:cNvPr id="57" name="Down Arrow 56">
              <a:extLst>
                <a:ext uri="{FF2B5EF4-FFF2-40B4-BE49-F238E27FC236}">
                  <a16:creationId xmlns:a16="http://schemas.microsoft.com/office/drawing/2014/main" xmlns="" id="{94102FF4-A51C-EB40-8017-CB902610A275}"/>
                </a:ext>
              </a:extLst>
            </p:cNvPr>
            <p:cNvSpPr/>
            <p:nvPr/>
          </p:nvSpPr>
          <p:spPr>
            <a:xfrm flipH="1">
              <a:off x="4716343" y="4468572"/>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786F0806-95B9-054C-920E-D15F8879BBF8}"/>
                </a:ext>
              </a:extLst>
            </p:cNvPr>
            <p:cNvSpPr txBox="1"/>
            <p:nvPr/>
          </p:nvSpPr>
          <p:spPr>
            <a:xfrm>
              <a:off x="4089451" y="5136581"/>
              <a:ext cx="1427189" cy="411480"/>
            </a:xfrm>
            <a:prstGeom prst="rect">
              <a:avLst/>
            </a:prstGeom>
            <a:solidFill>
              <a:srgbClr val="FF0000">
                <a:alpha val="50000"/>
              </a:srgbClr>
            </a:solidFill>
            <a:ln w="25400">
              <a:solidFill>
                <a:schemeClr val="tx1"/>
              </a:solidFill>
            </a:ln>
          </p:spPr>
          <p:txBody>
            <a:bodyPr wrap="square" rtlCol="0">
              <a:spAutoFit/>
            </a:bodyPr>
            <a:lstStyle/>
            <a:p>
              <a:pPr algn="ctr"/>
              <a:r>
                <a:rPr lang="en-US" sz="880" dirty="0">
                  <a:latin typeface="Times New Roman"/>
                  <a:cs typeface="Times New Roman"/>
                </a:rPr>
                <a:t>Ensemble-3DVAR (Hybrid) Data Assimilation</a:t>
              </a:r>
            </a:p>
          </p:txBody>
        </p:sp>
        <p:sp>
          <p:nvSpPr>
            <p:cNvPr id="95" name="TextBox 94">
              <a:extLst>
                <a:ext uri="{FF2B5EF4-FFF2-40B4-BE49-F238E27FC236}">
                  <a16:creationId xmlns:a16="http://schemas.microsoft.com/office/drawing/2014/main" xmlns="" id="{965F96F8-5DC6-9344-BD9E-D6BA0A0A2A1F}"/>
                </a:ext>
              </a:extLst>
            </p:cNvPr>
            <p:cNvSpPr txBox="1"/>
            <p:nvPr/>
          </p:nvSpPr>
          <p:spPr>
            <a:xfrm>
              <a:off x="9714258" y="2568857"/>
              <a:ext cx="1420785" cy="461665"/>
            </a:xfrm>
            <a:prstGeom prst="rect">
              <a:avLst/>
            </a:prstGeom>
            <a:solidFill>
              <a:schemeClr val="bg1">
                <a:lumMod val="50000"/>
              </a:schemeClr>
            </a:solidFill>
            <a:ln w="25400">
              <a:solidFill>
                <a:schemeClr val="tx1"/>
              </a:solidFill>
            </a:ln>
          </p:spPr>
          <p:txBody>
            <a:bodyPr wrap="square" rtlCol="0">
              <a:spAutoFit/>
            </a:bodyPr>
            <a:lstStyle/>
            <a:p>
              <a:pPr algn="ctr"/>
              <a:r>
                <a:rPr lang="en-US" sz="1200" dirty="0"/>
                <a:t>Re-center Ensemble</a:t>
              </a:r>
            </a:p>
          </p:txBody>
        </p:sp>
        <p:sp>
          <p:nvSpPr>
            <p:cNvPr id="97" name="TextBox 96">
              <a:extLst>
                <a:ext uri="{FF2B5EF4-FFF2-40B4-BE49-F238E27FC236}">
                  <a16:creationId xmlns:a16="http://schemas.microsoft.com/office/drawing/2014/main" xmlns="" id="{350A0BBE-B9C3-B940-AA65-ED80125A6DAE}"/>
                </a:ext>
              </a:extLst>
            </p:cNvPr>
            <p:cNvSpPr txBox="1"/>
            <p:nvPr/>
          </p:nvSpPr>
          <p:spPr>
            <a:xfrm>
              <a:off x="4092652" y="4681722"/>
              <a:ext cx="1420785" cy="246221"/>
            </a:xfrm>
            <a:prstGeom prst="rect">
              <a:avLst/>
            </a:prstGeom>
            <a:solidFill>
              <a:schemeClr val="bg1">
                <a:lumMod val="50000"/>
              </a:schemeClr>
            </a:solidFill>
            <a:ln w="25400">
              <a:solidFill>
                <a:schemeClr val="tx1"/>
              </a:solidFill>
            </a:ln>
          </p:spPr>
          <p:txBody>
            <a:bodyPr wrap="square" rtlCol="0">
              <a:spAutoFit/>
            </a:bodyPr>
            <a:lstStyle/>
            <a:p>
              <a:pPr algn="ctr"/>
              <a:r>
                <a:rPr lang="en-US" sz="1000" dirty="0"/>
                <a:t>Ensemble Covariance</a:t>
              </a:r>
            </a:p>
          </p:txBody>
        </p:sp>
        <p:cxnSp>
          <p:nvCxnSpPr>
            <p:cNvPr id="106" name="Straight Connector 105">
              <a:extLst>
                <a:ext uri="{FF2B5EF4-FFF2-40B4-BE49-F238E27FC236}">
                  <a16:creationId xmlns:a16="http://schemas.microsoft.com/office/drawing/2014/main" xmlns="" id="{93E3E083-A857-4B45-8302-F75A36D8889D}"/>
                </a:ext>
              </a:extLst>
            </p:cNvPr>
            <p:cNvCxnSpPr>
              <a:cxnSpLocks/>
              <a:stCxn id="95" idx="3"/>
            </p:cNvCxnSpPr>
            <p:nvPr/>
          </p:nvCxnSpPr>
          <p:spPr>
            <a:xfrm>
              <a:off x="11135043" y="2799690"/>
              <a:ext cx="260026" cy="5971"/>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8" name="Down Arrow 97">
              <a:extLst>
                <a:ext uri="{FF2B5EF4-FFF2-40B4-BE49-F238E27FC236}">
                  <a16:creationId xmlns:a16="http://schemas.microsoft.com/office/drawing/2014/main" xmlns="" id="{E66AEEE8-E3F4-274E-BA2E-A65F7D153C9E}"/>
                </a:ext>
              </a:extLst>
            </p:cNvPr>
            <p:cNvSpPr/>
            <p:nvPr/>
          </p:nvSpPr>
          <p:spPr>
            <a:xfrm flipH="1">
              <a:off x="4716343" y="4929209"/>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Down Arrow 109">
              <a:extLst>
                <a:ext uri="{FF2B5EF4-FFF2-40B4-BE49-F238E27FC236}">
                  <a16:creationId xmlns:a16="http://schemas.microsoft.com/office/drawing/2014/main" xmlns="" id="{587FE54E-2AC8-7F44-80EE-ABB7AB03051E}"/>
                </a:ext>
              </a:extLst>
            </p:cNvPr>
            <p:cNvSpPr/>
            <p:nvPr/>
          </p:nvSpPr>
          <p:spPr>
            <a:xfrm rot="10800000" flipH="1">
              <a:off x="10376542" y="3033919"/>
              <a:ext cx="128016" cy="2088246"/>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4E5C7386-4EDA-9C4F-A1BE-A91428D0C42E}"/>
              </a:ext>
            </a:extLst>
          </p:cNvPr>
          <p:cNvSpPr/>
          <p:nvPr/>
        </p:nvSpPr>
        <p:spPr>
          <a:xfrm>
            <a:off x="1087395" y="1315370"/>
            <a:ext cx="9984260" cy="499221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xmlns="" id="{0C0CACE6-E382-FE42-BEE9-189339FBE273}"/>
              </a:ext>
            </a:extLst>
          </p:cNvPr>
          <p:cNvSpPr txBox="1"/>
          <p:nvPr/>
        </p:nvSpPr>
        <p:spPr>
          <a:xfrm>
            <a:off x="2243419" y="1299175"/>
            <a:ext cx="1795973" cy="5016758"/>
          </a:xfrm>
          <a:prstGeom prst="rect">
            <a:avLst/>
          </a:prstGeom>
          <a:solidFill>
            <a:schemeClr val="tx2">
              <a:lumMod val="75000"/>
            </a:schemeClr>
          </a:solidFill>
          <a:ln w="25400">
            <a:solidFill>
              <a:schemeClr val="tx1"/>
            </a:solidFill>
          </a:ln>
        </p:spPr>
        <p:txBody>
          <a:bodyPr wrap="square" rtlCol="0">
            <a:spAutoFit/>
          </a:bodyPr>
          <a:lstStyle/>
          <a:p>
            <a:pPr algn="ctr"/>
            <a:r>
              <a:rPr lang="en-US" sz="8000" dirty="0">
                <a:solidFill>
                  <a:schemeClr val="bg1"/>
                </a:solidFill>
              </a:rPr>
              <a:t>H</a:t>
            </a:r>
          </a:p>
          <a:p>
            <a:pPr algn="ctr"/>
            <a:r>
              <a:rPr lang="en-US" sz="8000" dirty="0">
                <a:solidFill>
                  <a:schemeClr val="bg1"/>
                </a:solidFill>
              </a:rPr>
              <a:t>W</a:t>
            </a:r>
          </a:p>
          <a:p>
            <a:pPr algn="ctr"/>
            <a:r>
              <a:rPr lang="en-US" sz="8000" dirty="0">
                <a:solidFill>
                  <a:schemeClr val="bg1"/>
                </a:solidFill>
              </a:rPr>
              <a:t>R</a:t>
            </a:r>
          </a:p>
          <a:p>
            <a:pPr algn="ctr"/>
            <a:r>
              <a:rPr lang="en-US" sz="8000" dirty="0">
                <a:solidFill>
                  <a:schemeClr val="bg1"/>
                </a:solidFill>
              </a:rPr>
              <a:t>F</a:t>
            </a:r>
          </a:p>
        </p:txBody>
      </p:sp>
      <p:sp>
        <p:nvSpPr>
          <p:cNvPr id="94" name="TextBox 93">
            <a:extLst>
              <a:ext uri="{FF2B5EF4-FFF2-40B4-BE49-F238E27FC236}">
                <a16:creationId xmlns:a16="http://schemas.microsoft.com/office/drawing/2014/main" xmlns="" id="{525B0564-A393-4247-815B-3397C7433821}"/>
              </a:ext>
            </a:extLst>
          </p:cNvPr>
          <p:cNvSpPr txBox="1"/>
          <p:nvPr/>
        </p:nvSpPr>
        <p:spPr>
          <a:xfrm>
            <a:off x="4249878" y="1482910"/>
            <a:ext cx="1795973" cy="4708981"/>
          </a:xfrm>
          <a:prstGeom prst="rect">
            <a:avLst/>
          </a:prstGeom>
          <a:solidFill>
            <a:srgbClr val="00B050"/>
          </a:solidFill>
          <a:ln w="25400">
            <a:solidFill>
              <a:schemeClr val="tx1"/>
            </a:solidFill>
          </a:ln>
        </p:spPr>
        <p:txBody>
          <a:bodyPr wrap="square" rtlCol="0">
            <a:spAutoFit/>
          </a:bodyPr>
          <a:lstStyle/>
          <a:p>
            <a:pPr algn="ctr"/>
            <a:r>
              <a:rPr lang="en-US" sz="10000" dirty="0">
                <a:solidFill>
                  <a:schemeClr val="bg1"/>
                </a:solidFill>
              </a:rPr>
              <a:t>G</a:t>
            </a:r>
          </a:p>
          <a:p>
            <a:pPr algn="ctr"/>
            <a:r>
              <a:rPr lang="en-US" sz="10000" dirty="0">
                <a:solidFill>
                  <a:schemeClr val="bg1"/>
                </a:solidFill>
              </a:rPr>
              <a:t>S</a:t>
            </a:r>
          </a:p>
          <a:p>
            <a:pPr algn="ctr"/>
            <a:r>
              <a:rPr lang="en-US" sz="10000" dirty="0">
                <a:solidFill>
                  <a:schemeClr val="bg1"/>
                </a:solidFill>
              </a:rPr>
              <a:t>I</a:t>
            </a:r>
          </a:p>
        </p:txBody>
      </p:sp>
      <p:sp>
        <p:nvSpPr>
          <p:cNvPr id="96" name="TextBox 95">
            <a:extLst>
              <a:ext uri="{FF2B5EF4-FFF2-40B4-BE49-F238E27FC236}">
                <a16:creationId xmlns:a16="http://schemas.microsoft.com/office/drawing/2014/main" xmlns="" id="{FD6449ED-30CD-0540-871D-86DD63676530}"/>
              </a:ext>
            </a:extLst>
          </p:cNvPr>
          <p:cNvSpPr txBox="1"/>
          <p:nvPr/>
        </p:nvSpPr>
        <p:spPr>
          <a:xfrm>
            <a:off x="6207243" y="1307025"/>
            <a:ext cx="1795973" cy="5016758"/>
          </a:xfrm>
          <a:prstGeom prst="rect">
            <a:avLst/>
          </a:prstGeom>
          <a:solidFill>
            <a:srgbClr val="FF0000"/>
          </a:solidFill>
          <a:ln w="25400">
            <a:solidFill>
              <a:schemeClr val="tx1"/>
            </a:solidFill>
          </a:ln>
        </p:spPr>
        <p:txBody>
          <a:bodyPr wrap="square" rtlCol="0">
            <a:spAutoFit/>
          </a:bodyPr>
          <a:lstStyle/>
          <a:p>
            <a:pPr algn="ctr"/>
            <a:r>
              <a:rPr lang="en-US" sz="8000" dirty="0">
                <a:solidFill>
                  <a:schemeClr val="bg1"/>
                </a:solidFill>
              </a:rPr>
              <a:t>E</a:t>
            </a:r>
          </a:p>
          <a:p>
            <a:pPr algn="ctr"/>
            <a:r>
              <a:rPr lang="en-US" sz="8000" dirty="0">
                <a:solidFill>
                  <a:schemeClr val="bg1"/>
                </a:solidFill>
              </a:rPr>
              <a:t>N</a:t>
            </a:r>
          </a:p>
          <a:p>
            <a:pPr algn="ctr"/>
            <a:r>
              <a:rPr lang="en-US" sz="8000" dirty="0">
                <a:solidFill>
                  <a:schemeClr val="bg1"/>
                </a:solidFill>
              </a:rPr>
              <a:t>K</a:t>
            </a:r>
          </a:p>
          <a:p>
            <a:pPr algn="ctr"/>
            <a:r>
              <a:rPr lang="en-US" sz="8000" dirty="0">
                <a:solidFill>
                  <a:schemeClr val="bg1"/>
                </a:solidFill>
              </a:rPr>
              <a:t>F</a:t>
            </a:r>
          </a:p>
        </p:txBody>
      </p:sp>
      <p:sp>
        <p:nvSpPr>
          <p:cNvPr id="99" name="TextBox 98">
            <a:extLst>
              <a:ext uri="{FF2B5EF4-FFF2-40B4-BE49-F238E27FC236}">
                <a16:creationId xmlns:a16="http://schemas.microsoft.com/office/drawing/2014/main" xmlns="" id="{BFB424E7-7AB8-3146-BBCD-3FBBBB80AEA1}"/>
              </a:ext>
            </a:extLst>
          </p:cNvPr>
          <p:cNvSpPr txBox="1"/>
          <p:nvPr/>
        </p:nvSpPr>
        <p:spPr>
          <a:xfrm>
            <a:off x="8166319" y="1303353"/>
            <a:ext cx="1795973" cy="5016758"/>
          </a:xfrm>
          <a:prstGeom prst="rect">
            <a:avLst/>
          </a:prstGeom>
          <a:solidFill>
            <a:srgbClr val="7030A0"/>
          </a:solidFill>
          <a:ln w="25400">
            <a:solidFill>
              <a:schemeClr val="tx1"/>
            </a:solidFill>
          </a:ln>
        </p:spPr>
        <p:txBody>
          <a:bodyPr wrap="square" rtlCol="0">
            <a:spAutoFit/>
          </a:bodyPr>
          <a:lstStyle/>
          <a:p>
            <a:pPr algn="ctr"/>
            <a:r>
              <a:rPr lang="en-US" sz="8000" dirty="0">
                <a:solidFill>
                  <a:schemeClr val="bg1"/>
                </a:solidFill>
              </a:rPr>
              <a:t>H</a:t>
            </a:r>
          </a:p>
          <a:p>
            <a:pPr algn="ctr"/>
            <a:r>
              <a:rPr lang="en-US" sz="8000" dirty="0">
                <a:solidFill>
                  <a:schemeClr val="bg1"/>
                </a:solidFill>
              </a:rPr>
              <a:t>W</a:t>
            </a:r>
          </a:p>
          <a:p>
            <a:pPr algn="ctr"/>
            <a:r>
              <a:rPr lang="en-US" sz="8000" dirty="0">
                <a:solidFill>
                  <a:schemeClr val="bg1"/>
                </a:solidFill>
              </a:rPr>
              <a:t>R</a:t>
            </a:r>
          </a:p>
          <a:p>
            <a:pPr algn="ctr"/>
            <a:r>
              <a:rPr lang="en-US" sz="8000" dirty="0">
                <a:solidFill>
                  <a:schemeClr val="bg1"/>
                </a:solidFill>
              </a:rPr>
              <a:t>F</a:t>
            </a:r>
          </a:p>
        </p:txBody>
      </p:sp>
    </p:spTree>
    <p:extLst>
      <p:ext uri="{BB962C8B-B14F-4D97-AF65-F5344CB8AC3E}">
        <p14:creationId xmlns:p14="http://schemas.microsoft.com/office/powerpoint/2010/main" val="1896095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65480D95-C6E6-D248-A03D-017A45C1DD6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9" name="TextBox 8">
            <a:extLst>
              <a:ext uri="{FF2B5EF4-FFF2-40B4-BE49-F238E27FC236}">
                <a16:creationId xmlns:a16="http://schemas.microsoft.com/office/drawing/2014/main" xmlns="" id="{16A55F41-BFFD-3142-8B62-98B071AAEFDA}"/>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10" name="TextBox 9">
            <a:extLst>
              <a:ext uri="{FF2B5EF4-FFF2-40B4-BE49-F238E27FC236}">
                <a16:creationId xmlns:a16="http://schemas.microsoft.com/office/drawing/2014/main" xmlns="" id="{13732A83-91C6-4746-BB99-27CC25F656B9}"/>
              </a:ext>
            </a:extLst>
          </p:cNvPr>
          <p:cNvSpPr txBox="1"/>
          <p:nvPr/>
        </p:nvSpPr>
        <p:spPr>
          <a:xfrm>
            <a:off x="0" y="832104"/>
            <a:ext cx="12192000" cy="523220"/>
          </a:xfrm>
          <a:prstGeom prst="rect">
            <a:avLst/>
          </a:prstGeom>
          <a:noFill/>
        </p:spPr>
        <p:txBody>
          <a:bodyPr wrap="square" rtlCol="0">
            <a:spAutoFit/>
          </a:bodyPr>
          <a:lstStyle/>
          <a:p>
            <a:pPr algn="ctr"/>
            <a:r>
              <a:rPr lang="en-US" sz="2800" dirty="0"/>
              <a:t>Testing New Observation Types for HWRF 2017 </a:t>
            </a:r>
          </a:p>
        </p:txBody>
      </p:sp>
      <p:sp>
        <p:nvSpPr>
          <p:cNvPr id="13" name="TextBox 12">
            <a:extLst>
              <a:ext uri="{FF2B5EF4-FFF2-40B4-BE49-F238E27FC236}">
                <a16:creationId xmlns:a16="http://schemas.microsoft.com/office/drawing/2014/main" xmlns="" id="{CFD21E4E-AA4C-A14C-9AFC-B3E533C4AB54}"/>
              </a:ext>
            </a:extLst>
          </p:cNvPr>
          <p:cNvSpPr txBox="1"/>
          <p:nvPr/>
        </p:nvSpPr>
        <p:spPr>
          <a:xfrm>
            <a:off x="886968" y="1325880"/>
            <a:ext cx="10416746" cy="369332"/>
          </a:xfrm>
          <a:prstGeom prst="rect">
            <a:avLst/>
          </a:prstGeom>
          <a:noFill/>
        </p:spPr>
        <p:txBody>
          <a:bodyPr wrap="square" rtlCol="0">
            <a:spAutoFit/>
          </a:bodyPr>
          <a:lstStyle/>
          <a:p>
            <a:pPr marL="285750" indent="-285750">
              <a:buFont typeface="Arial" panose="020B0604020202020204" pitchFamily="34" charset="0"/>
              <a:buChar char="•"/>
            </a:pPr>
            <a:r>
              <a:rPr lang="en-US" dirty="0"/>
              <a:t>Three new classes of satellite Atmosphere Motion Vectors (AMV) added to the operational configuration</a:t>
            </a:r>
          </a:p>
        </p:txBody>
      </p:sp>
    </p:spTree>
    <p:extLst>
      <p:ext uri="{BB962C8B-B14F-4D97-AF65-F5344CB8AC3E}">
        <p14:creationId xmlns:p14="http://schemas.microsoft.com/office/powerpoint/2010/main" val="2607335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65480D95-C6E6-D248-A03D-017A45C1DD6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9" name="TextBox 8">
            <a:extLst>
              <a:ext uri="{FF2B5EF4-FFF2-40B4-BE49-F238E27FC236}">
                <a16:creationId xmlns:a16="http://schemas.microsoft.com/office/drawing/2014/main" xmlns="" id="{16A55F41-BFFD-3142-8B62-98B071AAEFDA}"/>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10" name="TextBox 9">
            <a:extLst>
              <a:ext uri="{FF2B5EF4-FFF2-40B4-BE49-F238E27FC236}">
                <a16:creationId xmlns:a16="http://schemas.microsoft.com/office/drawing/2014/main" xmlns="" id="{13732A83-91C6-4746-BB99-27CC25F656B9}"/>
              </a:ext>
            </a:extLst>
          </p:cNvPr>
          <p:cNvSpPr txBox="1"/>
          <p:nvPr/>
        </p:nvSpPr>
        <p:spPr>
          <a:xfrm>
            <a:off x="0" y="832104"/>
            <a:ext cx="12192000" cy="523220"/>
          </a:xfrm>
          <a:prstGeom prst="rect">
            <a:avLst/>
          </a:prstGeom>
          <a:noFill/>
        </p:spPr>
        <p:txBody>
          <a:bodyPr wrap="square" rtlCol="0">
            <a:spAutoFit/>
          </a:bodyPr>
          <a:lstStyle/>
          <a:p>
            <a:pPr algn="ctr"/>
            <a:r>
              <a:rPr lang="en-US" sz="2800" dirty="0"/>
              <a:t>Testing New Observation Types for HWRF 2017 </a:t>
            </a:r>
          </a:p>
        </p:txBody>
      </p:sp>
      <p:sp>
        <p:nvSpPr>
          <p:cNvPr id="13" name="TextBox 12">
            <a:extLst>
              <a:ext uri="{FF2B5EF4-FFF2-40B4-BE49-F238E27FC236}">
                <a16:creationId xmlns:a16="http://schemas.microsoft.com/office/drawing/2014/main" xmlns="" id="{CFD21E4E-AA4C-A14C-9AFC-B3E533C4AB54}"/>
              </a:ext>
            </a:extLst>
          </p:cNvPr>
          <p:cNvSpPr txBox="1"/>
          <p:nvPr/>
        </p:nvSpPr>
        <p:spPr>
          <a:xfrm>
            <a:off x="886968" y="1325880"/>
            <a:ext cx="10416746"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Three new classes of satellite Atmosphere Motion Vectors (AMV) added to the operational configuration</a:t>
            </a:r>
          </a:p>
          <a:p>
            <a:pPr marL="285750" indent="-285750">
              <a:buFont typeface="Arial" panose="020B0604020202020204" pitchFamily="34" charset="0"/>
              <a:buChar char="•"/>
            </a:pPr>
            <a:r>
              <a:rPr lang="en-US" dirty="0"/>
              <a:t>Flight-level (e.g., High-density Observations, HDOB) are assimilated</a:t>
            </a:r>
          </a:p>
        </p:txBody>
      </p:sp>
      <p:pic>
        <p:nvPicPr>
          <p:cNvPr id="12" name="Picture 11">
            <a:extLst>
              <a:ext uri="{FF2B5EF4-FFF2-40B4-BE49-F238E27FC236}">
                <a16:creationId xmlns:a16="http://schemas.microsoft.com/office/drawing/2014/main" xmlns="" id="{C61CB56A-7CD8-484C-A085-DCBEE9206495}"/>
              </a:ext>
            </a:extLst>
          </p:cNvPr>
          <p:cNvPicPr>
            <a:picLocks/>
          </p:cNvPicPr>
          <p:nvPr/>
        </p:nvPicPr>
        <p:blipFill>
          <a:blip r:embed="rId2"/>
          <a:stretch>
            <a:fillRect/>
          </a:stretch>
        </p:blipFill>
        <p:spPr>
          <a:xfrm>
            <a:off x="6201868" y="2304288"/>
            <a:ext cx="5120640" cy="3840480"/>
          </a:xfrm>
          <a:prstGeom prst="rect">
            <a:avLst/>
          </a:prstGeom>
          <a:solidFill>
            <a:schemeClr val="bg1"/>
          </a:solidFill>
          <a:ln w="25400">
            <a:solidFill>
              <a:schemeClr val="tx1"/>
            </a:solidFill>
          </a:ln>
        </p:spPr>
      </p:pic>
      <p:pic>
        <p:nvPicPr>
          <p:cNvPr id="11" name="Picture 10">
            <a:extLst>
              <a:ext uri="{FF2B5EF4-FFF2-40B4-BE49-F238E27FC236}">
                <a16:creationId xmlns:a16="http://schemas.microsoft.com/office/drawing/2014/main" xmlns="" id="{84F7E619-0F21-7C42-B21D-07A514E81B8C}"/>
              </a:ext>
            </a:extLst>
          </p:cNvPr>
          <p:cNvPicPr>
            <a:picLocks noChangeAspect="1"/>
          </p:cNvPicPr>
          <p:nvPr/>
        </p:nvPicPr>
        <p:blipFill>
          <a:blip r:embed="rId3"/>
          <a:stretch>
            <a:fillRect/>
          </a:stretch>
        </p:blipFill>
        <p:spPr>
          <a:xfrm>
            <a:off x="862931" y="2308291"/>
            <a:ext cx="5120640" cy="3840480"/>
          </a:xfrm>
          <a:prstGeom prst="rect">
            <a:avLst/>
          </a:prstGeom>
          <a:solidFill>
            <a:schemeClr val="bg1"/>
          </a:solidFill>
          <a:ln w="25400">
            <a:solidFill>
              <a:schemeClr val="tx1"/>
            </a:solidFill>
          </a:ln>
        </p:spPr>
      </p:pic>
      <p:grpSp>
        <p:nvGrpSpPr>
          <p:cNvPr id="23" name="Group 22">
            <a:extLst>
              <a:ext uri="{FF2B5EF4-FFF2-40B4-BE49-F238E27FC236}">
                <a16:creationId xmlns:a16="http://schemas.microsoft.com/office/drawing/2014/main" xmlns="" id="{CD3785E6-481B-A342-9517-BE8C40F8A312}"/>
              </a:ext>
            </a:extLst>
          </p:cNvPr>
          <p:cNvGrpSpPr/>
          <p:nvPr/>
        </p:nvGrpSpPr>
        <p:grpSpPr>
          <a:xfrm>
            <a:off x="1527048" y="2779776"/>
            <a:ext cx="2332525" cy="374237"/>
            <a:chOff x="1527048" y="2779776"/>
            <a:chExt cx="2332525" cy="374237"/>
          </a:xfrm>
        </p:grpSpPr>
        <p:sp>
          <p:nvSpPr>
            <p:cNvPr id="4" name="Rectangle 3">
              <a:extLst>
                <a:ext uri="{FF2B5EF4-FFF2-40B4-BE49-F238E27FC236}">
                  <a16:creationId xmlns:a16="http://schemas.microsoft.com/office/drawing/2014/main" xmlns="" id="{129F5F28-CAF9-3B49-95B0-DD452181FF8C}"/>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10F06753-F16F-0D4C-A66E-9198AAF5FFF4}"/>
                </a:ext>
              </a:extLst>
            </p:cNvPr>
            <p:cNvGrpSpPr/>
            <p:nvPr/>
          </p:nvGrpSpPr>
          <p:grpSpPr>
            <a:xfrm>
              <a:off x="1613547" y="2779776"/>
              <a:ext cx="2246026" cy="374237"/>
              <a:chOff x="1613547" y="2779776"/>
              <a:chExt cx="2246026" cy="374237"/>
            </a:xfrm>
          </p:grpSpPr>
          <p:grpSp>
            <p:nvGrpSpPr>
              <p:cNvPr id="14" name="Group 13">
                <a:extLst>
                  <a:ext uri="{FF2B5EF4-FFF2-40B4-BE49-F238E27FC236}">
                    <a16:creationId xmlns:a16="http://schemas.microsoft.com/office/drawing/2014/main" xmlns="" id="{2264EE4D-BCE2-3349-AAFE-2CEBE7A8E883}"/>
                  </a:ext>
                </a:extLst>
              </p:cNvPr>
              <p:cNvGrpSpPr/>
              <p:nvPr/>
            </p:nvGrpSpPr>
            <p:grpSpPr>
              <a:xfrm>
                <a:off x="1613547" y="2779776"/>
                <a:ext cx="1772633" cy="246221"/>
                <a:chOff x="1613547" y="2779776"/>
                <a:chExt cx="1772633" cy="246221"/>
              </a:xfrm>
            </p:grpSpPr>
            <p:cxnSp>
              <p:nvCxnSpPr>
                <p:cNvPr id="6" name="Straight Connector 5">
                  <a:extLst>
                    <a:ext uri="{FF2B5EF4-FFF2-40B4-BE49-F238E27FC236}">
                      <a16:creationId xmlns:a16="http://schemas.microsoft.com/office/drawing/2014/main" xmlns="" id="{1CF57150-33A1-224C-9A22-59E711AA129B}"/>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xmlns="" id="{703EDB83-5B1E-9B44-8CE2-0599C3E1AD7C}"/>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36" name="Group 35">
                <a:extLst>
                  <a:ext uri="{FF2B5EF4-FFF2-40B4-BE49-F238E27FC236}">
                    <a16:creationId xmlns:a16="http://schemas.microsoft.com/office/drawing/2014/main" xmlns="" id="{39DD76BF-F676-3048-8DCC-AC96BB61E294}"/>
                  </a:ext>
                </a:extLst>
              </p:cNvPr>
              <p:cNvGrpSpPr/>
              <p:nvPr/>
            </p:nvGrpSpPr>
            <p:grpSpPr>
              <a:xfrm>
                <a:off x="1613547" y="2907792"/>
                <a:ext cx="2246026" cy="246221"/>
                <a:chOff x="1613547" y="2782265"/>
                <a:chExt cx="2246026" cy="246221"/>
              </a:xfrm>
            </p:grpSpPr>
            <p:cxnSp>
              <p:nvCxnSpPr>
                <p:cNvPr id="37" name="Straight Connector 36">
                  <a:extLst>
                    <a:ext uri="{FF2B5EF4-FFF2-40B4-BE49-F238E27FC236}">
                      <a16:creationId xmlns:a16="http://schemas.microsoft.com/office/drawing/2014/main" xmlns="" id="{2894813B-A1EE-B249-9899-5D9D2D72106A}"/>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xmlns="" id="{77E0FF11-E427-2F4A-8CF7-4B57549C7124}"/>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grpSp>
        <p:nvGrpSpPr>
          <p:cNvPr id="17" name="Group 16">
            <a:extLst>
              <a:ext uri="{FF2B5EF4-FFF2-40B4-BE49-F238E27FC236}">
                <a16:creationId xmlns:a16="http://schemas.microsoft.com/office/drawing/2014/main" xmlns="" id="{4E410579-550C-E049-BF31-A5FD3B6112F4}"/>
              </a:ext>
            </a:extLst>
          </p:cNvPr>
          <p:cNvGrpSpPr/>
          <p:nvPr/>
        </p:nvGrpSpPr>
        <p:grpSpPr>
          <a:xfrm>
            <a:off x="6887511" y="2779776"/>
            <a:ext cx="2286962" cy="374237"/>
            <a:chOff x="6887511" y="2724953"/>
            <a:chExt cx="2286962" cy="374237"/>
          </a:xfrm>
        </p:grpSpPr>
        <p:sp>
          <p:nvSpPr>
            <p:cNvPr id="61" name="Rectangle 60">
              <a:extLst>
                <a:ext uri="{FF2B5EF4-FFF2-40B4-BE49-F238E27FC236}">
                  <a16:creationId xmlns:a16="http://schemas.microsoft.com/office/drawing/2014/main" xmlns="" id="{6C34E371-84CC-5B4B-9999-2CAF0C3A2B7B}"/>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85BC0C44-9A29-3040-92E8-76ED4BAA1934}"/>
                </a:ext>
              </a:extLst>
            </p:cNvPr>
            <p:cNvGrpSpPr/>
            <p:nvPr/>
          </p:nvGrpSpPr>
          <p:grpSpPr>
            <a:xfrm>
              <a:off x="6928447" y="2724953"/>
              <a:ext cx="2246026" cy="374237"/>
              <a:chOff x="1613547" y="2779776"/>
              <a:chExt cx="2246026" cy="374237"/>
            </a:xfrm>
          </p:grpSpPr>
          <p:grpSp>
            <p:nvGrpSpPr>
              <p:cNvPr id="55" name="Group 54">
                <a:extLst>
                  <a:ext uri="{FF2B5EF4-FFF2-40B4-BE49-F238E27FC236}">
                    <a16:creationId xmlns:a16="http://schemas.microsoft.com/office/drawing/2014/main" xmlns="" id="{10FE9A44-419E-B544-A0BB-27C50A069F9E}"/>
                  </a:ext>
                </a:extLst>
              </p:cNvPr>
              <p:cNvGrpSpPr/>
              <p:nvPr/>
            </p:nvGrpSpPr>
            <p:grpSpPr>
              <a:xfrm>
                <a:off x="1613547" y="2779776"/>
                <a:ext cx="1772633" cy="246221"/>
                <a:chOff x="1613547" y="2779776"/>
                <a:chExt cx="1772633" cy="246221"/>
              </a:xfrm>
            </p:grpSpPr>
            <p:cxnSp>
              <p:nvCxnSpPr>
                <p:cNvPr id="59" name="Straight Connector 58">
                  <a:extLst>
                    <a:ext uri="{FF2B5EF4-FFF2-40B4-BE49-F238E27FC236}">
                      <a16:creationId xmlns:a16="http://schemas.microsoft.com/office/drawing/2014/main" xmlns="" id="{3A5AC53E-13D0-D640-B0A8-4AC2454B3317}"/>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xmlns="" id="{DA82BF0D-7CDC-124C-8745-8AA3E88BD861}"/>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56" name="Group 55">
                <a:extLst>
                  <a:ext uri="{FF2B5EF4-FFF2-40B4-BE49-F238E27FC236}">
                    <a16:creationId xmlns:a16="http://schemas.microsoft.com/office/drawing/2014/main" xmlns="" id="{08758541-0B49-9943-B70E-73A0A88286E5}"/>
                  </a:ext>
                </a:extLst>
              </p:cNvPr>
              <p:cNvGrpSpPr/>
              <p:nvPr/>
            </p:nvGrpSpPr>
            <p:grpSpPr>
              <a:xfrm>
                <a:off x="1613547" y="2907792"/>
                <a:ext cx="2246026" cy="246221"/>
                <a:chOff x="1613547" y="2782265"/>
                <a:chExt cx="2246026" cy="246221"/>
              </a:xfrm>
            </p:grpSpPr>
            <p:cxnSp>
              <p:nvCxnSpPr>
                <p:cNvPr id="57" name="Straight Connector 56">
                  <a:extLst>
                    <a:ext uri="{FF2B5EF4-FFF2-40B4-BE49-F238E27FC236}">
                      <a16:creationId xmlns:a16="http://schemas.microsoft.com/office/drawing/2014/main" xmlns="" id="{BDA16F38-3157-9C4E-B784-A399799D998D}"/>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xmlns="" id="{677EF9A5-F878-8442-9992-FC277352794E}"/>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sp>
        <p:nvSpPr>
          <p:cNvPr id="27" name="TextBox 26">
            <a:extLst>
              <a:ext uri="{FF2B5EF4-FFF2-40B4-BE49-F238E27FC236}">
                <a16:creationId xmlns:a16="http://schemas.microsoft.com/office/drawing/2014/main" xmlns="" id="{4D22923A-29A2-4E4F-85A2-728B1434F1BE}"/>
              </a:ext>
            </a:extLst>
          </p:cNvPr>
          <p:cNvSpPr txBox="1"/>
          <p:nvPr/>
        </p:nvSpPr>
        <p:spPr>
          <a:xfrm>
            <a:off x="6299908" y="2338277"/>
            <a:ext cx="5064920" cy="307777"/>
          </a:xfrm>
          <a:prstGeom prst="rect">
            <a:avLst/>
          </a:prstGeom>
          <a:noFill/>
        </p:spPr>
        <p:txBody>
          <a:bodyPr wrap="square" rtlCol="0">
            <a:spAutoFit/>
          </a:bodyPr>
          <a:lstStyle/>
          <a:p>
            <a:r>
              <a:rPr lang="en-US" sz="1400" dirty="0"/>
              <a:t>Maximum Wind Speed Forecast Errors Relative to Observations </a:t>
            </a:r>
          </a:p>
        </p:txBody>
      </p:sp>
      <p:sp>
        <p:nvSpPr>
          <p:cNvPr id="28" name="TextBox 27">
            <a:extLst>
              <a:ext uri="{FF2B5EF4-FFF2-40B4-BE49-F238E27FC236}">
                <a16:creationId xmlns:a16="http://schemas.microsoft.com/office/drawing/2014/main" xmlns="" id="{26B4D4E5-CBBD-8F43-B8A3-BB0CA3F6AC92}"/>
              </a:ext>
            </a:extLst>
          </p:cNvPr>
          <p:cNvSpPr txBox="1"/>
          <p:nvPr/>
        </p:nvSpPr>
        <p:spPr>
          <a:xfrm>
            <a:off x="1005150" y="2334670"/>
            <a:ext cx="5064920" cy="307777"/>
          </a:xfrm>
          <a:prstGeom prst="rect">
            <a:avLst/>
          </a:prstGeom>
          <a:noFill/>
        </p:spPr>
        <p:txBody>
          <a:bodyPr wrap="square" rtlCol="0">
            <a:spAutoFit/>
          </a:bodyPr>
          <a:lstStyle/>
          <a:p>
            <a:r>
              <a:rPr lang="en-US" sz="1400" dirty="0"/>
              <a:t>Track Forecast Errors Relative to Observations</a:t>
            </a:r>
          </a:p>
        </p:txBody>
      </p:sp>
    </p:spTree>
    <p:extLst>
      <p:ext uri="{BB962C8B-B14F-4D97-AF65-F5344CB8AC3E}">
        <p14:creationId xmlns:p14="http://schemas.microsoft.com/office/powerpoint/2010/main" val="344663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65480D95-C6E6-D248-A03D-017A45C1DD6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9" name="TextBox 8">
            <a:extLst>
              <a:ext uri="{FF2B5EF4-FFF2-40B4-BE49-F238E27FC236}">
                <a16:creationId xmlns:a16="http://schemas.microsoft.com/office/drawing/2014/main" xmlns="" id="{16A55F41-BFFD-3142-8B62-98B071AAEFDA}"/>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10" name="TextBox 9">
            <a:extLst>
              <a:ext uri="{FF2B5EF4-FFF2-40B4-BE49-F238E27FC236}">
                <a16:creationId xmlns:a16="http://schemas.microsoft.com/office/drawing/2014/main" xmlns="" id="{13732A83-91C6-4746-BB99-27CC25F656B9}"/>
              </a:ext>
            </a:extLst>
          </p:cNvPr>
          <p:cNvSpPr txBox="1"/>
          <p:nvPr/>
        </p:nvSpPr>
        <p:spPr>
          <a:xfrm>
            <a:off x="0" y="832104"/>
            <a:ext cx="12192000" cy="523220"/>
          </a:xfrm>
          <a:prstGeom prst="rect">
            <a:avLst/>
          </a:prstGeom>
          <a:noFill/>
        </p:spPr>
        <p:txBody>
          <a:bodyPr wrap="square" rtlCol="0">
            <a:spAutoFit/>
          </a:bodyPr>
          <a:lstStyle/>
          <a:p>
            <a:pPr algn="ctr"/>
            <a:r>
              <a:rPr lang="en-US" sz="2800" dirty="0"/>
              <a:t>Testing New Observation Types for HWRF 2017 </a:t>
            </a:r>
          </a:p>
        </p:txBody>
      </p:sp>
      <p:sp>
        <p:nvSpPr>
          <p:cNvPr id="13" name="TextBox 12">
            <a:extLst>
              <a:ext uri="{FF2B5EF4-FFF2-40B4-BE49-F238E27FC236}">
                <a16:creationId xmlns:a16="http://schemas.microsoft.com/office/drawing/2014/main" xmlns="" id="{CFD21E4E-AA4C-A14C-9AFC-B3E533C4AB54}"/>
              </a:ext>
            </a:extLst>
          </p:cNvPr>
          <p:cNvSpPr txBox="1"/>
          <p:nvPr/>
        </p:nvSpPr>
        <p:spPr>
          <a:xfrm>
            <a:off x="886968" y="1325880"/>
            <a:ext cx="1041674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Three new classes of satellite Atmosphere Motion Vectors (AMV) added to the operational configuration</a:t>
            </a:r>
          </a:p>
          <a:p>
            <a:pPr marL="285750" indent="-285750">
              <a:buFont typeface="Arial" panose="020B0604020202020204" pitchFamily="34" charset="0"/>
              <a:buChar char="•"/>
            </a:pPr>
            <a:r>
              <a:rPr lang="en-US" dirty="0"/>
              <a:t>Flight-level (e.g., High-density Observations, HDOB) are assimilated</a:t>
            </a:r>
          </a:p>
          <a:p>
            <a:pPr marL="285750" indent="-285750">
              <a:buFont typeface="Arial" panose="020B0604020202020204" pitchFamily="34" charset="0"/>
              <a:buChar char="•"/>
            </a:pPr>
            <a:r>
              <a:rPr lang="en-US" dirty="0"/>
              <a:t>Implementation testing illustrates positive improvement for intensity forecasts</a:t>
            </a:r>
          </a:p>
          <a:p>
            <a:pPr marL="285750" indent="-285750">
              <a:buFont typeface="Arial" panose="020B0604020202020204" pitchFamily="34" charset="0"/>
              <a:buChar char="•"/>
            </a:pPr>
            <a:endParaRPr lang="en-US" dirty="0"/>
          </a:p>
        </p:txBody>
      </p:sp>
      <p:grpSp>
        <p:nvGrpSpPr>
          <p:cNvPr id="24" name="Group 23">
            <a:extLst>
              <a:ext uri="{FF2B5EF4-FFF2-40B4-BE49-F238E27FC236}">
                <a16:creationId xmlns:a16="http://schemas.microsoft.com/office/drawing/2014/main" xmlns="" id="{83995E98-C7F7-ED4E-9246-4F9581719E6B}"/>
              </a:ext>
            </a:extLst>
          </p:cNvPr>
          <p:cNvGrpSpPr/>
          <p:nvPr/>
        </p:nvGrpSpPr>
        <p:grpSpPr>
          <a:xfrm>
            <a:off x="859536" y="2304287"/>
            <a:ext cx="11137568" cy="3840481"/>
            <a:chOff x="859536" y="2304287"/>
            <a:chExt cx="11137568" cy="3840481"/>
          </a:xfrm>
        </p:grpSpPr>
        <p:pic>
          <p:nvPicPr>
            <p:cNvPr id="12" name="Picture 11">
              <a:extLst>
                <a:ext uri="{FF2B5EF4-FFF2-40B4-BE49-F238E27FC236}">
                  <a16:creationId xmlns:a16="http://schemas.microsoft.com/office/drawing/2014/main" xmlns="" id="{C61CB56A-7CD8-484C-A085-DCBEE9206495}"/>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11" name="Picture 10">
              <a:extLst>
                <a:ext uri="{FF2B5EF4-FFF2-40B4-BE49-F238E27FC236}">
                  <a16:creationId xmlns:a16="http://schemas.microsoft.com/office/drawing/2014/main" xmlns="" id="{84F7E619-0F21-7C42-B21D-07A514E81B8C}"/>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23" name="Group 22">
              <a:extLst>
                <a:ext uri="{FF2B5EF4-FFF2-40B4-BE49-F238E27FC236}">
                  <a16:creationId xmlns:a16="http://schemas.microsoft.com/office/drawing/2014/main" xmlns="" id="{CD3785E6-481B-A342-9517-BE8C40F8A312}"/>
                </a:ext>
              </a:extLst>
            </p:cNvPr>
            <p:cNvGrpSpPr/>
            <p:nvPr/>
          </p:nvGrpSpPr>
          <p:grpSpPr>
            <a:xfrm>
              <a:off x="1527048" y="2779776"/>
              <a:ext cx="2332525" cy="374237"/>
              <a:chOff x="1527048" y="2779776"/>
              <a:chExt cx="2332525" cy="374237"/>
            </a:xfrm>
          </p:grpSpPr>
          <p:sp>
            <p:nvSpPr>
              <p:cNvPr id="4" name="Rectangle 3">
                <a:extLst>
                  <a:ext uri="{FF2B5EF4-FFF2-40B4-BE49-F238E27FC236}">
                    <a16:creationId xmlns:a16="http://schemas.microsoft.com/office/drawing/2014/main" xmlns="" id="{129F5F28-CAF9-3B49-95B0-DD452181FF8C}"/>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10F06753-F16F-0D4C-A66E-9198AAF5FFF4}"/>
                  </a:ext>
                </a:extLst>
              </p:cNvPr>
              <p:cNvGrpSpPr/>
              <p:nvPr/>
            </p:nvGrpSpPr>
            <p:grpSpPr>
              <a:xfrm>
                <a:off x="1613547" y="2779776"/>
                <a:ext cx="2246026" cy="374237"/>
                <a:chOff x="1613547" y="2779776"/>
                <a:chExt cx="2246026" cy="374237"/>
              </a:xfrm>
            </p:grpSpPr>
            <p:grpSp>
              <p:nvGrpSpPr>
                <p:cNvPr id="14" name="Group 13">
                  <a:extLst>
                    <a:ext uri="{FF2B5EF4-FFF2-40B4-BE49-F238E27FC236}">
                      <a16:creationId xmlns:a16="http://schemas.microsoft.com/office/drawing/2014/main" xmlns="" id="{2264EE4D-BCE2-3349-AAFE-2CEBE7A8E883}"/>
                    </a:ext>
                  </a:extLst>
                </p:cNvPr>
                <p:cNvGrpSpPr/>
                <p:nvPr/>
              </p:nvGrpSpPr>
              <p:grpSpPr>
                <a:xfrm>
                  <a:off x="1613547" y="2779776"/>
                  <a:ext cx="1772633" cy="246221"/>
                  <a:chOff x="1613547" y="2779776"/>
                  <a:chExt cx="1772633" cy="246221"/>
                </a:xfrm>
              </p:grpSpPr>
              <p:cxnSp>
                <p:nvCxnSpPr>
                  <p:cNvPr id="6" name="Straight Connector 5">
                    <a:extLst>
                      <a:ext uri="{FF2B5EF4-FFF2-40B4-BE49-F238E27FC236}">
                        <a16:creationId xmlns:a16="http://schemas.microsoft.com/office/drawing/2014/main" xmlns="" id="{1CF57150-33A1-224C-9A22-59E711AA129B}"/>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xmlns="" id="{703EDB83-5B1E-9B44-8CE2-0599C3E1AD7C}"/>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36" name="Group 35">
                  <a:extLst>
                    <a:ext uri="{FF2B5EF4-FFF2-40B4-BE49-F238E27FC236}">
                      <a16:creationId xmlns:a16="http://schemas.microsoft.com/office/drawing/2014/main" xmlns="" id="{39DD76BF-F676-3048-8DCC-AC96BB61E294}"/>
                    </a:ext>
                  </a:extLst>
                </p:cNvPr>
                <p:cNvGrpSpPr/>
                <p:nvPr/>
              </p:nvGrpSpPr>
              <p:grpSpPr>
                <a:xfrm>
                  <a:off x="1613547" y="2907792"/>
                  <a:ext cx="2246026" cy="246221"/>
                  <a:chOff x="1613547" y="2782265"/>
                  <a:chExt cx="2246026" cy="246221"/>
                </a:xfrm>
              </p:grpSpPr>
              <p:cxnSp>
                <p:nvCxnSpPr>
                  <p:cNvPr id="37" name="Straight Connector 36">
                    <a:extLst>
                      <a:ext uri="{FF2B5EF4-FFF2-40B4-BE49-F238E27FC236}">
                        <a16:creationId xmlns:a16="http://schemas.microsoft.com/office/drawing/2014/main" xmlns="" id="{2894813B-A1EE-B249-9899-5D9D2D72106A}"/>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xmlns="" id="{77E0FF11-E427-2F4A-8CF7-4B57549C7124}"/>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grpSp>
          <p:nvGrpSpPr>
            <p:cNvPr id="17" name="Group 16">
              <a:extLst>
                <a:ext uri="{FF2B5EF4-FFF2-40B4-BE49-F238E27FC236}">
                  <a16:creationId xmlns:a16="http://schemas.microsoft.com/office/drawing/2014/main" xmlns="" id="{4E410579-550C-E049-BF31-A5FD3B6112F4}"/>
                </a:ext>
              </a:extLst>
            </p:cNvPr>
            <p:cNvGrpSpPr/>
            <p:nvPr/>
          </p:nvGrpSpPr>
          <p:grpSpPr>
            <a:xfrm>
              <a:off x="6887511" y="2779776"/>
              <a:ext cx="2286962" cy="374237"/>
              <a:chOff x="6887511" y="2724953"/>
              <a:chExt cx="2286962" cy="374237"/>
            </a:xfrm>
          </p:grpSpPr>
          <p:sp>
            <p:nvSpPr>
              <p:cNvPr id="61" name="Rectangle 60">
                <a:extLst>
                  <a:ext uri="{FF2B5EF4-FFF2-40B4-BE49-F238E27FC236}">
                    <a16:creationId xmlns:a16="http://schemas.microsoft.com/office/drawing/2014/main" xmlns="" id="{6C34E371-84CC-5B4B-9999-2CAF0C3A2B7B}"/>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85BC0C44-9A29-3040-92E8-76ED4BAA1934}"/>
                  </a:ext>
                </a:extLst>
              </p:cNvPr>
              <p:cNvGrpSpPr/>
              <p:nvPr/>
            </p:nvGrpSpPr>
            <p:grpSpPr>
              <a:xfrm>
                <a:off x="6928447" y="2724953"/>
                <a:ext cx="2246026" cy="374237"/>
                <a:chOff x="1613547" y="2779776"/>
                <a:chExt cx="2246026" cy="374237"/>
              </a:xfrm>
            </p:grpSpPr>
            <p:grpSp>
              <p:nvGrpSpPr>
                <p:cNvPr id="55" name="Group 54">
                  <a:extLst>
                    <a:ext uri="{FF2B5EF4-FFF2-40B4-BE49-F238E27FC236}">
                      <a16:creationId xmlns:a16="http://schemas.microsoft.com/office/drawing/2014/main" xmlns="" id="{10FE9A44-419E-B544-A0BB-27C50A069F9E}"/>
                    </a:ext>
                  </a:extLst>
                </p:cNvPr>
                <p:cNvGrpSpPr/>
                <p:nvPr/>
              </p:nvGrpSpPr>
              <p:grpSpPr>
                <a:xfrm>
                  <a:off x="1613547" y="2779776"/>
                  <a:ext cx="1772633" cy="246221"/>
                  <a:chOff x="1613547" y="2779776"/>
                  <a:chExt cx="1772633" cy="246221"/>
                </a:xfrm>
              </p:grpSpPr>
              <p:cxnSp>
                <p:nvCxnSpPr>
                  <p:cNvPr id="59" name="Straight Connector 58">
                    <a:extLst>
                      <a:ext uri="{FF2B5EF4-FFF2-40B4-BE49-F238E27FC236}">
                        <a16:creationId xmlns:a16="http://schemas.microsoft.com/office/drawing/2014/main" xmlns="" id="{3A5AC53E-13D0-D640-B0A8-4AC2454B3317}"/>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xmlns="" id="{DA82BF0D-7CDC-124C-8745-8AA3E88BD861}"/>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56" name="Group 55">
                  <a:extLst>
                    <a:ext uri="{FF2B5EF4-FFF2-40B4-BE49-F238E27FC236}">
                      <a16:creationId xmlns:a16="http://schemas.microsoft.com/office/drawing/2014/main" xmlns="" id="{08758541-0B49-9943-B70E-73A0A88286E5}"/>
                    </a:ext>
                  </a:extLst>
                </p:cNvPr>
                <p:cNvGrpSpPr/>
                <p:nvPr/>
              </p:nvGrpSpPr>
              <p:grpSpPr>
                <a:xfrm>
                  <a:off x="1613547" y="2907792"/>
                  <a:ext cx="2246026" cy="246221"/>
                  <a:chOff x="1613547" y="2782265"/>
                  <a:chExt cx="2246026" cy="246221"/>
                </a:xfrm>
              </p:grpSpPr>
              <p:cxnSp>
                <p:nvCxnSpPr>
                  <p:cNvPr id="57" name="Straight Connector 56">
                    <a:extLst>
                      <a:ext uri="{FF2B5EF4-FFF2-40B4-BE49-F238E27FC236}">
                        <a16:creationId xmlns:a16="http://schemas.microsoft.com/office/drawing/2014/main" xmlns="" id="{BDA16F38-3157-9C4E-B784-A399799D998D}"/>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xmlns="" id="{677EF9A5-F878-8442-9992-FC277352794E}"/>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sp>
          <p:nvSpPr>
            <p:cNvPr id="62" name="TextBox 61">
              <a:extLst>
                <a:ext uri="{FF2B5EF4-FFF2-40B4-BE49-F238E27FC236}">
                  <a16:creationId xmlns:a16="http://schemas.microsoft.com/office/drawing/2014/main" xmlns="" id="{4897AD15-5776-8444-9198-56A2AFD240DB}"/>
                </a:ext>
              </a:extLst>
            </p:cNvPr>
            <p:cNvSpPr txBox="1"/>
            <p:nvPr/>
          </p:nvSpPr>
          <p:spPr>
            <a:xfrm>
              <a:off x="1498070" y="5349762"/>
              <a:ext cx="5064920" cy="307777"/>
            </a:xfrm>
            <a:prstGeom prst="rect">
              <a:avLst/>
            </a:prstGeom>
            <a:noFill/>
          </p:spPr>
          <p:txBody>
            <a:bodyPr wrap="square" rtlCol="0">
              <a:spAutoFit/>
            </a:bodyPr>
            <a:lstStyle/>
            <a:p>
              <a:r>
                <a:rPr lang="en-US" sz="1400" dirty="0"/>
                <a:t>Track Forecast Skill Relative to Control Experiment</a:t>
              </a:r>
            </a:p>
          </p:txBody>
        </p:sp>
        <p:sp>
          <p:nvSpPr>
            <p:cNvPr id="63" name="TextBox 62">
              <a:extLst>
                <a:ext uri="{FF2B5EF4-FFF2-40B4-BE49-F238E27FC236}">
                  <a16:creationId xmlns:a16="http://schemas.microsoft.com/office/drawing/2014/main" xmlns="" id="{3406835C-BBCF-DE40-999A-FC16B0631C3C}"/>
                </a:ext>
              </a:extLst>
            </p:cNvPr>
            <p:cNvSpPr txBox="1"/>
            <p:nvPr/>
          </p:nvSpPr>
          <p:spPr>
            <a:xfrm>
              <a:off x="6824060" y="5349762"/>
              <a:ext cx="5173044" cy="307777"/>
            </a:xfrm>
            <a:prstGeom prst="rect">
              <a:avLst/>
            </a:prstGeom>
            <a:noFill/>
          </p:spPr>
          <p:txBody>
            <a:bodyPr wrap="square" rtlCol="0">
              <a:spAutoFit/>
            </a:bodyPr>
            <a:lstStyle/>
            <a:p>
              <a:r>
                <a:rPr lang="en-US" sz="1400" dirty="0"/>
                <a:t>Intensity Forecast Skill Relative to Control Experiment</a:t>
              </a:r>
            </a:p>
          </p:txBody>
        </p:sp>
      </p:grpSp>
    </p:spTree>
    <p:extLst>
      <p:ext uri="{BB962C8B-B14F-4D97-AF65-F5344CB8AC3E}">
        <p14:creationId xmlns:p14="http://schemas.microsoft.com/office/powerpoint/2010/main" val="286549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65480D95-C6E6-D248-A03D-017A45C1DD6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9" name="TextBox 8">
            <a:extLst>
              <a:ext uri="{FF2B5EF4-FFF2-40B4-BE49-F238E27FC236}">
                <a16:creationId xmlns:a16="http://schemas.microsoft.com/office/drawing/2014/main" xmlns="" id="{16A55F41-BFFD-3142-8B62-98B071AAEFDA}"/>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10" name="TextBox 9">
            <a:extLst>
              <a:ext uri="{FF2B5EF4-FFF2-40B4-BE49-F238E27FC236}">
                <a16:creationId xmlns:a16="http://schemas.microsoft.com/office/drawing/2014/main" xmlns="" id="{13732A83-91C6-4746-BB99-27CC25F656B9}"/>
              </a:ext>
            </a:extLst>
          </p:cNvPr>
          <p:cNvSpPr txBox="1"/>
          <p:nvPr/>
        </p:nvSpPr>
        <p:spPr>
          <a:xfrm>
            <a:off x="0" y="832104"/>
            <a:ext cx="12192000" cy="523220"/>
          </a:xfrm>
          <a:prstGeom prst="rect">
            <a:avLst/>
          </a:prstGeom>
          <a:noFill/>
        </p:spPr>
        <p:txBody>
          <a:bodyPr wrap="square" rtlCol="0">
            <a:spAutoFit/>
          </a:bodyPr>
          <a:lstStyle/>
          <a:p>
            <a:pPr algn="ctr"/>
            <a:r>
              <a:rPr lang="en-US" sz="2800" dirty="0"/>
              <a:t>Testing New Observation Types for HWRF 2018 </a:t>
            </a:r>
          </a:p>
        </p:txBody>
      </p:sp>
      <p:sp>
        <p:nvSpPr>
          <p:cNvPr id="52" name="TextBox 51">
            <a:extLst>
              <a:ext uri="{FF2B5EF4-FFF2-40B4-BE49-F238E27FC236}">
                <a16:creationId xmlns:a16="http://schemas.microsoft.com/office/drawing/2014/main" xmlns="" id="{B22750A1-6899-C341-B562-0BB31CEC0DCD}"/>
              </a:ext>
            </a:extLst>
          </p:cNvPr>
          <p:cNvSpPr txBox="1"/>
          <p:nvPr/>
        </p:nvSpPr>
        <p:spPr>
          <a:xfrm>
            <a:off x="886968" y="1327912"/>
            <a:ext cx="10416746"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Stepped Frequency Microwave Radiometer (SFMR) and Tail-Doppler Radar (TDR) observations assimilation added</a:t>
            </a:r>
          </a:p>
        </p:txBody>
      </p:sp>
      <p:grpSp>
        <p:nvGrpSpPr>
          <p:cNvPr id="4" name="Group 3">
            <a:extLst>
              <a:ext uri="{FF2B5EF4-FFF2-40B4-BE49-F238E27FC236}">
                <a16:creationId xmlns:a16="http://schemas.microsoft.com/office/drawing/2014/main" xmlns="" id="{182E71F7-4A08-5F49-B716-FBF7ABEBFB66}"/>
              </a:ext>
            </a:extLst>
          </p:cNvPr>
          <p:cNvGrpSpPr/>
          <p:nvPr/>
        </p:nvGrpSpPr>
        <p:grpSpPr>
          <a:xfrm>
            <a:off x="859536" y="2304287"/>
            <a:ext cx="10505292" cy="3840481"/>
            <a:chOff x="859536" y="2304287"/>
            <a:chExt cx="10505292" cy="3840481"/>
          </a:xfrm>
        </p:grpSpPr>
        <p:grpSp>
          <p:nvGrpSpPr>
            <p:cNvPr id="75" name="Group 74">
              <a:extLst>
                <a:ext uri="{FF2B5EF4-FFF2-40B4-BE49-F238E27FC236}">
                  <a16:creationId xmlns:a16="http://schemas.microsoft.com/office/drawing/2014/main" xmlns="" id="{8489D7D8-1C07-584C-A54A-2F3052151104}"/>
                </a:ext>
              </a:extLst>
            </p:cNvPr>
            <p:cNvGrpSpPr/>
            <p:nvPr/>
          </p:nvGrpSpPr>
          <p:grpSpPr>
            <a:xfrm>
              <a:off x="859536" y="2304287"/>
              <a:ext cx="10460736" cy="3840481"/>
              <a:chOff x="859536" y="2304287"/>
              <a:chExt cx="10460736" cy="3840481"/>
            </a:xfrm>
          </p:grpSpPr>
          <p:pic>
            <p:nvPicPr>
              <p:cNvPr id="76" name="Picture 75">
                <a:extLst>
                  <a:ext uri="{FF2B5EF4-FFF2-40B4-BE49-F238E27FC236}">
                    <a16:creationId xmlns:a16="http://schemas.microsoft.com/office/drawing/2014/main" xmlns="" id="{F0BBDF2F-4224-4647-9606-88AA8516F529}"/>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77" name="Picture 76">
                <a:extLst>
                  <a:ext uri="{FF2B5EF4-FFF2-40B4-BE49-F238E27FC236}">
                    <a16:creationId xmlns:a16="http://schemas.microsoft.com/office/drawing/2014/main" xmlns="" id="{89086DD6-81B3-B94D-8E7E-CBE8726C1224}"/>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78" name="Group 77">
                <a:extLst>
                  <a:ext uri="{FF2B5EF4-FFF2-40B4-BE49-F238E27FC236}">
                    <a16:creationId xmlns:a16="http://schemas.microsoft.com/office/drawing/2014/main" xmlns="" id="{89EE62D9-5FB1-E54D-B712-F7903DD23921}"/>
                  </a:ext>
                </a:extLst>
              </p:cNvPr>
              <p:cNvGrpSpPr/>
              <p:nvPr/>
            </p:nvGrpSpPr>
            <p:grpSpPr>
              <a:xfrm>
                <a:off x="1527048" y="2779776"/>
                <a:ext cx="2332525" cy="374237"/>
                <a:chOff x="1527048" y="2779776"/>
                <a:chExt cx="2332525" cy="374237"/>
              </a:xfrm>
            </p:grpSpPr>
            <p:sp>
              <p:nvSpPr>
                <p:cNvPr id="90" name="Rectangle 89">
                  <a:extLst>
                    <a:ext uri="{FF2B5EF4-FFF2-40B4-BE49-F238E27FC236}">
                      <a16:creationId xmlns:a16="http://schemas.microsoft.com/office/drawing/2014/main" xmlns="" id="{75C57728-EC67-FA46-80EF-7E54FC327003}"/>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xmlns="" id="{6951D28D-B4E6-1043-95CD-86C1AB0B182A}"/>
                    </a:ext>
                  </a:extLst>
                </p:cNvPr>
                <p:cNvGrpSpPr/>
                <p:nvPr/>
              </p:nvGrpSpPr>
              <p:grpSpPr>
                <a:xfrm>
                  <a:off x="1613547" y="2779776"/>
                  <a:ext cx="2246026" cy="374237"/>
                  <a:chOff x="1613547" y="2779776"/>
                  <a:chExt cx="2246026" cy="374237"/>
                </a:xfrm>
              </p:grpSpPr>
              <p:grpSp>
                <p:nvGrpSpPr>
                  <p:cNvPr id="92" name="Group 91">
                    <a:extLst>
                      <a:ext uri="{FF2B5EF4-FFF2-40B4-BE49-F238E27FC236}">
                        <a16:creationId xmlns:a16="http://schemas.microsoft.com/office/drawing/2014/main" xmlns="" id="{D18ADB36-0932-DE41-8249-B1FE586EDA7A}"/>
                      </a:ext>
                    </a:extLst>
                  </p:cNvPr>
                  <p:cNvGrpSpPr/>
                  <p:nvPr/>
                </p:nvGrpSpPr>
                <p:grpSpPr>
                  <a:xfrm>
                    <a:off x="1613547" y="2779776"/>
                    <a:ext cx="1772633" cy="246221"/>
                    <a:chOff x="1613547" y="2779776"/>
                    <a:chExt cx="1772633" cy="246221"/>
                  </a:xfrm>
                </p:grpSpPr>
                <p:cxnSp>
                  <p:nvCxnSpPr>
                    <p:cNvPr id="96" name="Straight Connector 95">
                      <a:extLst>
                        <a:ext uri="{FF2B5EF4-FFF2-40B4-BE49-F238E27FC236}">
                          <a16:creationId xmlns:a16="http://schemas.microsoft.com/office/drawing/2014/main" xmlns="" id="{66867864-15CC-DE43-9136-D2A1540F5364}"/>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xmlns="" id="{B3574B40-A234-DB4A-B5B7-4BD91782E14F}"/>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93" name="Group 92">
                    <a:extLst>
                      <a:ext uri="{FF2B5EF4-FFF2-40B4-BE49-F238E27FC236}">
                        <a16:creationId xmlns:a16="http://schemas.microsoft.com/office/drawing/2014/main" xmlns="" id="{EC40F88E-B303-AC4E-ACF0-E6E0B4037763}"/>
                      </a:ext>
                    </a:extLst>
                  </p:cNvPr>
                  <p:cNvGrpSpPr/>
                  <p:nvPr/>
                </p:nvGrpSpPr>
                <p:grpSpPr>
                  <a:xfrm>
                    <a:off x="1613547" y="2907792"/>
                    <a:ext cx="2246026" cy="246221"/>
                    <a:chOff x="1613547" y="2782265"/>
                    <a:chExt cx="2246026" cy="246221"/>
                  </a:xfrm>
                </p:grpSpPr>
                <p:cxnSp>
                  <p:nvCxnSpPr>
                    <p:cNvPr id="94" name="Straight Connector 93">
                      <a:extLst>
                        <a:ext uri="{FF2B5EF4-FFF2-40B4-BE49-F238E27FC236}">
                          <a16:creationId xmlns:a16="http://schemas.microsoft.com/office/drawing/2014/main" xmlns="" id="{579AD8CA-B6A0-5841-B6C1-58EED75375CA}"/>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xmlns="" id="{A4C2AC51-A2CC-DF43-AF18-E330F3E77F2B}"/>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grpSp>
            <p:nvGrpSpPr>
              <p:cNvPr id="79" name="Group 78">
                <a:extLst>
                  <a:ext uri="{FF2B5EF4-FFF2-40B4-BE49-F238E27FC236}">
                    <a16:creationId xmlns:a16="http://schemas.microsoft.com/office/drawing/2014/main" xmlns="" id="{37E27CDF-1A41-D546-B904-9F6D8A7DD8D2}"/>
                  </a:ext>
                </a:extLst>
              </p:cNvPr>
              <p:cNvGrpSpPr/>
              <p:nvPr/>
            </p:nvGrpSpPr>
            <p:grpSpPr>
              <a:xfrm>
                <a:off x="6887511" y="2779776"/>
                <a:ext cx="2286962" cy="374237"/>
                <a:chOff x="6887511" y="2724953"/>
                <a:chExt cx="2286962" cy="374237"/>
              </a:xfrm>
            </p:grpSpPr>
            <p:sp>
              <p:nvSpPr>
                <p:cNvPr id="82" name="Rectangle 81">
                  <a:extLst>
                    <a:ext uri="{FF2B5EF4-FFF2-40B4-BE49-F238E27FC236}">
                      <a16:creationId xmlns:a16="http://schemas.microsoft.com/office/drawing/2014/main" xmlns="" id="{5B6F0F81-2DEA-994A-84D1-ECEBDA85EBF0}"/>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xmlns="" id="{33344682-A7BF-C04E-ACDF-C5D45E698EA9}"/>
                    </a:ext>
                  </a:extLst>
                </p:cNvPr>
                <p:cNvGrpSpPr/>
                <p:nvPr/>
              </p:nvGrpSpPr>
              <p:grpSpPr>
                <a:xfrm>
                  <a:off x="6928447" y="2724953"/>
                  <a:ext cx="2246026" cy="374237"/>
                  <a:chOff x="1613547" y="2779776"/>
                  <a:chExt cx="2246026" cy="374237"/>
                </a:xfrm>
              </p:grpSpPr>
              <p:grpSp>
                <p:nvGrpSpPr>
                  <p:cNvPr id="84" name="Group 83">
                    <a:extLst>
                      <a:ext uri="{FF2B5EF4-FFF2-40B4-BE49-F238E27FC236}">
                        <a16:creationId xmlns:a16="http://schemas.microsoft.com/office/drawing/2014/main" xmlns="" id="{24A164D1-DFE2-6040-AC0D-EA2533945B09}"/>
                      </a:ext>
                    </a:extLst>
                  </p:cNvPr>
                  <p:cNvGrpSpPr/>
                  <p:nvPr/>
                </p:nvGrpSpPr>
                <p:grpSpPr>
                  <a:xfrm>
                    <a:off x="1613547" y="2779776"/>
                    <a:ext cx="1772633" cy="246221"/>
                    <a:chOff x="1613547" y="2779776"/>
                    <a:chExt cx="1772633" cy="246221"/>
                  </a:xfrm>
                </p:grpSpPr>
                <p:cxnSp>
                  <p:nvCxnSpPr>
                    <p:cNvPr id="88" name="Straight Connector 87">
                      <a:extLst>
                        <a:ext uri="{FF2B5EF4-FFF2-40B4-BE49-F238E27FC236}">
                          <a16:creationId xmlns:a16="http://schemas.microsoft.com/office/drawing/2014/main" xmlns="" id="{4953E7D1-E71F-0C4D-A23E-250A8C5A681F}"/>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xmlns="" id="{C6FF28E3-9D10-754C-99BB-85890A908B8A}"/>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85" name="Group 84">
                    <a:extLst>
                      <a:ext uri="{FF2B5EF4-FFF2-40B4-BE49-F238E27FC236}">
                        <a16:creationId xmlns:a16="http://schemas.microsoft.com/office/drawing/2014/main" xmlns="" id="{EA539263-6668-4D40-A16B-CA86422014B8}"/>
                      </a:ext>
                    </a:extLst>
                  </p:cNvPr>
                  <p:cNvGrpSpPr/>
                  <p:nvPr/>
                </p:nvGrpSpPr>
                <p:grpSpPr>
                  <a:xfrm>
                    <a:off x="1613547" y="2907792"/>
                    <a:ext cx="2246026" cy="246221"/>
                    <a:chOff x="1613547" y="2782265"/>
                    <a:chExt cx="2246026" cy="246221"/>
                  </a:xfrm>
                </p:grpSpPr>
                <p:cxnSp>
                  <p:nvCxnSpPr>
                    <p:cNvPr id="86" name="Straight Connector 85">
                      <a:extLst>
                        <a:ext uri="{FF2B5EF4-FFF2-40B4-BE49-F238E27FC236}">
                          <a16:creationId xmlns:a16="http://schemas.microsoft.com/office/drawing/2014/main" xmlns="" id="{3191609F-544B-CB4C-8EA7-FDFD88CD5D97}"/>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xmlns="" id="{A4F7B4AF-FEB0-E84C-8B7C-1A6D90C8F668}"/>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sp>
            <p:nvSpPr>
              <p:cNvPr id="80" name="TextBox 79">
                <a:extLst>
                  <a:ext uri="{FF2B5EF4-FFF2-40B4-BE49-F238E27FC236}">
                    <a16:creationId xmlns:a16="http://schemas.microsoft.com/office/drawing/2014/main" xmlns="" id="{D8A79A8F-783A-2647-848A-0EBCBEFABD63}"/>
                  </a:ext>
                </a:extLst>
              </p:cNvPr>
              <p:cNvSpPr txBox="1"/>
              <p:nvPr/>
            </p:nvSpPr>
            <p:spPr>
              <a:xfrm>
                <a:off x="1005150" y="2334670"/>
                <a:ext cx="5064920" cy="307777"/>
              </a:xfrm>
              <a:prstGeom prst="rect">
                <a:avLst/>
              </a:prstGeom>
              <a:noFill/>
            </p:spPr>
            <p:txBody>
              <a:bodyPr wrap="square" rtlCol="0">
                <a:spAutoFit/>
              </a:bodyPr>
              <a:lstStyle/>
              <a:p>
                <a:r>
                  <a:rPr lang="en-US" sz="1400" dirty="0"/>
                  <a:t>Track Forecast Errors Relative to Observations</a:t>
                </a:r>
              </a:p>
            </p:txBody>
          </p:sp>
        </p:grpSp>
        <p:sp>
          <p:nvSpPr>
            <p:cNvPr id="30" name="TextBox 29">
              <a:extLst>
                <a:ext uri="{FF2B5EF4-FFF2-40B4-BE49-F238E27FC236}">
                  <a16:creationId xmlns:a16="http://schemas.microsoft.com/office/drawing/2014/main" xmlns="" id="{11680E91-3380-FD46-A4DC-F400A7CC5B12}"/>
                </a:ext>
              </a:extLst>
            </p:cNvPr>
            <p:cNvSpPr txBox="1"/>
            <p:nvPr/>
          </p:nvSpPr>
          <p:spPr>
            <a:xfrm>
              <a:off x="6299908" y="2338277"/>
              <a:ext cx="5064920" cy="307777"/>
            </a:xfrm>
            <a:prstGeom prst="rect">
              <a:avLst/>
            </a:prstGeom>
            <a:noFill/>
          </p:spPr>
          <p:txBody>
            <a:bodyPr wrap="square" rtlCol="0">
              <a:spAutoFit/>
            </a:bodyPr>
            <a:lstStyle/>
            <a:p>
              <a:r>
                <a:rPr lang="en-US" sz="1400" dirty="0"/>
                <a:t>Maximum Wind Speed Forecast Errors Relative to Observations </a:t>
              </a:r>
            </a:p>
          </p:txBody>
        </p:sp>
      </p:grpSp>
    </p:spTree>
    <p:extLst>
      <p:ext uri="{BB962C8B-B14F-4D97-AF65-F5344CB8AC3E}">
        <p14:creationId xmlns:p14="http://schemas.microsoft.com/office/powerpoint/2010/main" val="327081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65480D95-C6E6-D248-A03D-017A45C1DD6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9" name="TextBox 8">
            <a:extLst>
              <a:ext uri="{FF2B5EF4-FFF2-40B4-BE49-F238E27FC236}">
                <a16:creationId xmlns:a16="http://schemas.microsoft.com/office/drawing/2014/main" xmlns="" id="{16A55F41-BFFD-3142-8B62-98B071AAEFDA}"/>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10" name="TextBox 9">
            <a:extLst>
              <a:ext uri="{FF2B5EF4-FFF2-40B4-BE49-F238E27FC236}">
                <a16:creationId xmlns:a16="http://schemas.microsoft.com/office/drawing/2014/main" xmlns="" id="{13732A83-91C6-4746-BB99-27CC25F656B9}"/>
              </a:ext>
            </a:extLst>
          </p:cNvPr>
          <p:cNvSpPr txBox="1"/>
          <p:nvPr/>
        </p:nvSpPr>
        <p:spPr>
          <a:xfrm>
            <a:off x="0" y="832104"/>
            <a:ext cx="12192000" cy="523220"/>
          </a:xfrm>
          <a:prstGeom prst="rect">
            <a:avLst/>
          </a:prstGeom>
          <a:noFill/>
        </p:spPr>
        <p:txBody>
          <a:bodyPr wrap="square" rtlCol="0">
            <a:spAutoFit/>
          </a:bodyPr>
          <a:lstStyle/>
          <a:p>
            <a:pPr algn="ctr"/>
            <a:r>
              <a:rPr lang="en-US" sz="2800" dirty="0"/>
              <a:t>Testing New Observation Types for HWRF 2018 </a:t>
            </a:r>
          </a:p>
        </p:txBody>
      </p:sp>
      <p:sp>
        <p:nvSpPr>
          <p:cNvPr id="52" name="TextBox 51">
            <a:extLst>
              <a:ext uri="{FF2B5EF4-FFF2-40B4-BE49-F238E27FC236}">
                <a16:creationId xmlns:a16="http://schemas.microsoft.com/office/drawing/2014/main" xmlns="" id="{B22750A1-6899-C341-B562-0BB31CEC0DCD}"/>
              </a:ext>
            </a:extLst>
          </p:cNvPr>
          <p:cNvSpPr txBox="1"/>
          <p:nvPr/>
        </p:nvSpPr>
        <p:spPr>
          <a:xfrm>
            <a:off x="886968" y="1327912"/>
            <a:ext cx="10416746" cy="923330"/>
          </a:xfrm>
          <a:prstGeom prst="rect">
            <a:avLst/>
          </a:prstGeom>
          <a:noFill/>
        </p:spPr>
        <p:txBody>
          <a:bodyPr wrap="square" rtlCol="0">
            <a:spAutoFit/>
          </a:bodyPr>
          <a:lstStyle/>
          <a:p>
            <a:pPr marL="285750" indent="-285750">
              <a:buFont typeface="Arial" panose="020B0604020202020204" pitchFamily="34" charset="0"/>
              <a:buChar char="•"/>
            </a:pPr>
            <a:r>
              <a:rPr lang="en-US" dirty="0"/>
              <a:t>Stepped Frequency Microwave Radiometer (SFMR) and Tail-Doppler Radar (TDR) observations assimilation added</a:t>
            </a:r>
          </a:p>
          <a:p>
            <a:pPr marL="285750" indent="-285750">
              <a:buFont typeface="Arial" panose="020B0604020202020204" pitchFamily="34" charset="0"/>
              <a:buChar char="•"/>
            </a:pPr>
            <a:r>
              <a:rPr lang="en-US" dirty="0"/>
              <a:t>SFMR illustrates generally positive forecast impacts, especially for track prediction</a:t>
            </a:r>
          </a:p>
        </p:txBody>
      </p:sp>
      <p:grpSp>
        <p:nvGrpSpPr>
          <p:cNvPr id="75" name="Group 74">
            <a:extLst>
              <a:ext uri="{FF2B5EF4-FFF2-40B4-BE49-F238E27FC236}">
                <a16:creationId xmlns:a16="http://schemas.microsoft.com/office/drawing/2014/main" xmlns="" id="{8489D7D8-1C07-584C-A54A-2F3052151104}"/>
              </a:ext>
            </a:extLst>
          </p:cNvPr>
          <p:cNvGrpSpPr/>
          <p:nvPr/>
        </p:nvGrpSpPr>
        <p:grpSpPr>
          <a:xfrm>
            <a:off x="859536" y="2304287"/>
            <a:ext cx="11137568" cy="3840481"/>
            <a:chOff x="859536" y="2304287"/>
            <a:chExt cx="11137568" cy="3840481"/>
          </a:xfrm>
        </p:grpSpPr>
        <p:pic>
          <p:nvPicPr>
            <p:cNvPr id="76" name="Picture 75">
              <a:extLst>
                <a:ext uri="{FF2B5EF4-FFF2-40B4-BE49-F238E27FC236}">
                  <a16:creationId xmlns:a16="http://schemas.microsoft.com/office/drawing/2014/main" xmlns="" id="{F0BBDF2F-4224-4647-9606-88AA8516F529}"/>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77" name="Picture 76">
              <a:extLst>
                <a:ext uri="{FF2B5EF4-FFF2-40B4-BE49-F238E27FC236}">
                  <a16:creationId xmlns:a16="http://schemas.microsoft.com/office/drawing/2014/main" xmlns="" id="{89086DD6-81B3-B94D-8E7E-CBE8726C1224}"/>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78" name="Group 77">
              <a:extLst>
                <a:ext uri="{FF2B5EF4-FFF2-40B4-BE49-F238E27FC236}">
                  <a16:creationId xmlns:a16="http://schemas.microsoft.com/office/drawing/2014/main" xmlns="" id="{89EE62D9-5FB1-E54D-B712-F7903DD23921}"/>
                </a:ext>
              </a:extLst>
            </p:cNvPr>
            <p:cNvGrpSpPr/>
            <p:nvPr/>
          </p:nvGrpSpPr>
          <p:grpSpPr>
            <a:xfrm>
              <a:off x="1527048" y="2779776"/>
              <a:ext cx="2332525" cy="374237"/>
              <a:chOff x="1527048" y="2779776"/>
              <a:chExt cx="2332525" cy="374237"/>
            </a:xfrm>
          </p:grpSpPr>
          <p:sp>
            <p:nvSpPr>
              <p:cNvPr id="90" name="Rectangle 89">
                <a:extLst>
                  <a:ext uri="{FF2B5EF4-FFF2-40B4-BE49-F238E27FC236}">
                    <a16:creationId xmlns:a16="http://schemas.microsoft.com/office/drawing/2014/main" xmlns="" id="{75C57728-EC67-FA46-80EF-7E54FC327003}"/>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xmlns="" id="{6951D28D-B4E6-1043-95CD-86C1AB0B182A}"/>
                  </a:ext>
                </a:extLst>
              </p:cNvPr>
              <p:cNvGrpSpPr/>
              <p:nvPr/>
            </p:nvGrpSpPr>
            <p:grpSpPr>
              <a:xfrm>
                <a:off x="1613547" y="2779776"/>
                <a:ext cx="2246026" cy="374237"/>
                <a:chOff x="1613547" y="2779776"/>
                <a:chExt cx="2246026" cy="374237"/>
              </a:xfrm>
            </p:grpSpPr>
            <p:grpSp>
              <p:nvGrpSpPr>
                <p:cNvPr id="92" name="Group 91">
                  <a:extLst>
                    <a:ext uri="{FF2B5EF4-FFF2-40B4-BE49-F238E27FC236}">
                      <a16:creationId xmlns:a16="http://schemas.microsoft.com/office/drawing/2014/main" xmlns="" id="{D18ADB36-0932-DE41-8249-B1FE586EDA7A}"/>
                    </a:ext>
                  </a:extLst>
                </p:cNvPr>
                <p:cNvGrpSpPr/>
                <p:nvPr/>
              </p:nvGrpSpPr>
              <p:grpSpPr>
                <a:xfrm>
                  <a:off x="1613547" y="2779776"/>
                  <a:ext cx="1772633" cy="246221"/>
                  <a:chOff x="1613547" y="2779776"/>
                  <a:chExt cx="1772633" cy="246221"/>
                </a:xfrm>
              </p:grpSpPr>
              <p:cxnSp>
                <p:nvCxnSpPr>
                  <p:cNvPr id="96" name="Straight Connector 95">
                    <a:extLst>
                      <a:ext uri="{FF2B5EF4-FFF2-40B4-BE49-F238E27FC236}">
                        <a16:creationId xmlns:a16="http://schemas.microsoft.com/office/drawing/2014/main" xmlns="" id="{66867864-15CC-DE43-9136-D2A1540F5364}"/>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xmlns="" id="{B3574B40-A234-DB4A-B5B7-4BD91782E14F}"/>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93" name="Group 92">
                  <a:extLst>
                    <a:ext uri="{FF2B5EF4-FFF2-40B4-BE49-F238E27FC236}">
                      <a16:creationId xmlns:a16="http://schemas.microsoft.com/office/drawing/2014/main" xmlns="" id="{EC40F88E-B303-AC4E-ACF0-E6E0B4037763}"/>
                    </a:ext>
                  </a:extLst>
                </p:cNvPr>
                <p:cNvGrpSpPr/>
                <p:nvPr/>
              </p:nvGrpSpPr>
              <p:grpSpPr>
                <a:xfrm>
                  <a:off x="1613547" y="2907792"/>
                  <a:ext cx="2246026" cy="246221"/>
                  <a:chOff x="1613547" y="2782265"/>
                  <a:chExt cx="2246026" cy="246221"/>
                </a:xfrm>
              </p:grpSpPr>
              <p:cxnSp>
                <p:nvCxnSpPr>
                  <p:cNvPr id="94" name="Straight Connector 93">
                    <a:extLst>
                      <a:ext uri="{FF2B5EF4-FFF2-40B4-BE49-F238E27FC236}">
                        <a16:creationId xmlns:a16="http://schemas.microsoft.com/office/drawing/2014/main" xmlns="" id="{579AD8CA-B6A0-5841-B6C1-58EED75375CA}"/>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xmlns="" id="{A4C2AC51-A2CC-DF43-AF18-E330F3E77F2B}"/>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grpSp>
          <p:nvGrpSpPr>
            <p:cNvPr id="79" name="Group 78">
              <a:extLst>
                <a:ext uri="{FF2B5EF4-FFF2-40B4-BE49-F238E27FC236}">
                  <a16:creationId xmlns:a16="http://schemas.microsoft.com/office/drawing/2014/main" xmlns="" id="{37E27CDF-1A41-D546-B904-9F6D8A7DD8D2}"/>
                </a:ext>
              </a:extLst>
            </p:cNvPr>
            <p:cNvGrpSpPr/>
            <p:nvPr/>
          </p:nvGrpSpPr>
          <p:grpSpPr>
            <a:xfrm>
              <a:off x="6887511" y="2779776"/>
              <a:ext cx="2286962" cy="374237"/>
              <a:chOff x="6887511" y="2724953"/>
              <a:chExt cx="2286962" cy="374237"/>
            </a:xfrm>
          </p:grpSpPr>
          <p:sp>
            <p:nvSpPr>
              <p:cNvPr id="82" name="Rectangle 81">
                <a:extLst>
                  <a:ext uri="{FF2B5EF4-FFF2-40B4-BE49-F238E27FC236}">
                    <a16:creationId xmlns:a16="http://schemas.microsoft.com/office/drawing/2014/main" xmlns="" id="{5B6F0F81-2DEA-994A-84D1-ECEBDA85EBF0}"/>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xmlns="" id="{33344682-A7BF-C04E-ACDF-C5D45E698EA9}"/>
                  </a:ext>
                </a:extLst>
              </p:cNvPr>
              <p:cNvGrpSpPr/>
              <p:nvPr/>
            </p:nvGrpSpPr>
            <p:grpSpPr>
              <a:xfrm>
                <a:off x="6928447" y="2724953"/>
                <a:ext cx="2246026" cy="374237"/>
                <a:chOff x="1613547" y="2779776"/>
                <a:chExt cx="2246026" cy="374237"/>
              </a:xfrm>
            </p:grpSpPr>
            <p:grpSp>
              <p:nvGrpSpPr>
                <p:cNvPr id="84" name="Group 83">
                  <a:extLst>
                    <a:ext uri="{FF2B5EF4-FFF2-40B4-BE49-F238E27FC236}">
                      <a16:creationId xmlns:a16="http://schemas.microsoft.com/office/drawing/2014/main" xmlns="" id="{24A164D1-DFE2-6040-AC0D-EA2533945B09}"/>
                    </a:ext>
                  </a:extLst>
                </p:cNvPr>
                <p:cNvGrpSpPr/>
                <p:nvPr/>
              </p:nvGrpSpPr>
              <p:grpSpPr>
                <a:xfrm>
                  <a:off x="1613547" y="2779776"/>
                  <a:ext cx="1772633" cy="246221"/>
                  <a:chOff x="1613547" y="2779776"/>
                  <a:chExt cx="1772633" cy="246221"/>
                </a:xfrm>
              </p:grpSpPr>
              <p:cxnSp>
                <p:nvCxnSpPr>
                  <p:cNvPr id="88" name="Straight Connector 87">
                    <a:extLst>
                      <a:ext uri="{FF2B5EF4-FFF2-40B4-BE49-F238E27FC236}">
                        <a16:creationId xmlns:a16="http://schemas.microsoft.com/office/drawing/2014/main" xmlns="" id="{4953E7D1-E71F-0C4D-A23E-250A8C5A681F}"/>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xmlns="" id="{C6FF28E3-9D10-754C-99BB-85890A908B8A}"/>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85" name="Group 84">
                  <a:extLst>
                    <a:ext uri="{FF2B5EF4-FFF2-40B4-BE49-F238E27FC236}">
                      <a16:creationId xmlns:a16="http://schemas.microsoft.com/office/drawing/2014/main" xmlns="" id="{EA539263-6668-4D40-A16B-CA86422014B8}"/>
                    </a:ext>
                  </a:extLst>
                </p:cNvPr>
                <p:cNvGrpSpPr/>
                <p:nvPr/>
              </p:nvGrpSpPr>
              <p:grpSpPr>
                <a:xfrm>
                  <a:off x="1613547" y="2907792"/>
                  <a:ext cx="2246026" cy="246221"/>
                  <a:chOff x="1613547" y="2782265"/>
                  <a:chExt cx="2246026" cy="246221"/>
                </a:xfrm>
              </p:grpSpPr>
              <p:cxnSp>
                <p:nvCxnSpPr>
                  <p:cNvPr id="86" name="Straight Connector 85">
                    <a:extLst>
                      <a:ext uri="{FF2B5EF4-FFF2-40B4-BE49-F238E27FC236}">
                        <a16:creationId xmlns:a16="http://schemas.microsoft.com/office/drawing/2014/main" xmlns="" id="{3191609F-544B-CB4C-8EA7-FDFD88CD5D97}"/>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xmlns="" id="{A4F7B4AF-FEB0-E84C-8B7C-1A6D90C8F668}"/>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sp>
          <p:nvSpPr>
            <p:cNvPr id="80" name="TextBox 79">
              <a:extLst>
                <a:ext uri="{FF2B5EF4-FFF2-40B4-BE49-F238E27FC236}">
                  <a16:creationId xmlns:a16="http://schemas.microsoft.com/office/drawing/2014/main" xmlns="" id="{D8A79A8F-783A-2647-848A-0EBCBEFABD63}"/>
                </a:ext>
              </a:extLst>
            </p:cNvPr>
            <p:cNvSpPr txBox="1"/>
            <p:nvPr/>
          </p:nvSpPr>
          <p:spPr>
            <a:xfrm>
              <a:off x="1498070" y="5349762"/>
              <a:ext cx="5064920" cy="307777"/>
            </a:xfrm>
            <a:prstGeom prst="rect">
              <a:avLst/>
            </a:prstGeom>
            <a:noFill/>
          </p:spPr>
          <p:txBody>
            <a:bodyPr wrap="square" rtlCol="0">
              <a:spAutoFit/>
            </a:bodyPr>
            <a:lstStyle/>
            <a:p>
              <a:r>
                <a:rPr lang="en-US" sz="1400" dirty="0"/>
                <a:t>Track Forecast Skill Relative to Control Experiment</a:t>
              </a:r>
            </a:p>
          </p:txBody>
        </p:sp>
        <p:sp>
          <p:nvSpPr>
            <p:cNvPr id="81" name="TextBox 80">
              <a:extLst>
                <a:ext uri="{FF2B5EF4-FFF2-40B4-BE49-F238E27FC236}">
                  <a16:creationId xmlns:a16="http://schemas.microsoft.com/office/drawing/2014/main" xmlns="" id="{AD91F4D5-7E53-7F4E-9D78-B4E5D6F4B311}"/>
                </a:ext>
              </a:extLst>
            </p:cNvPr>
            <p:cNvSpPr txBox="1"/>
            <p:nvPr/>
          </p:nvSpPr>
          <p:spPr>
            <a:xfrm>
              <a:off x="6824060" y="5349762"/>
              <a:ext cx="5173044" cy="307777"/>
            </a:xfrm>
            <a:prstGeom prst="rect">
              <a:avLst/>
            </a:prstGeom>
            <a:noFill/>
          </p:spPr>
          <p:txBody>
            <a:bodyPr wrap="square" rtlCol="0">
              <a:spAutoFit/>
            </a:bodyPr>
            <a:lstStyle/>
            <a:p>
              <a:r>
                <a:rPr lang="en-US" sz="1400" dirty="0"/>
                <a:t>Intensity Forecast Skill Relative to Control Experiment</a:t>
              </a:r>
            </a:p>
          </p:txBody>
        </p:sp>
      </p:grpSp>
    </p:spTree>
    <p:extLst>
      <p:ext uri="{BB962C8B-B14F-4D97-AF65-F5344CB8AC3E}">
        <p14:creationId xmlns:p14="http://schemas.microsoft.com/office/powerpoint/2010/main" val="3470071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C0F123A-F691-1C4C-A3E8-65ABA1AC7C0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451BD84A-E8E1-844E-8B56-A6348C7F3D7A}"/>
              </a:ext>
            </a:extLst>
          </p:cNvPr>
          <p:cNvSpPr txBox="1"/>
          <p:nvPr/>
        </p:nvSpPr>
        <p:spPr>
          <a:xfrm>
            <a:off x="0" y="832104"/>
            <a:ext cx="12192000" cy="523220"/>
          </a:xfrm>
          <a:prstGeom prst="rect">
            <a:avLst/>
          </a:prstGeom>
          <a:noFill/>
        </p:spPr>
        <p:txBody>
          <a:bodyPr wrap="square" rtlCol="0">
            <a:spAutoFit/>
          </a:bodyPr>
          <a:lstStyle/>
          <a:p>
            <a:pPr algn="ctr"/>
            <a:r>
              <a:rPr lang="en-US" sz="2800" dirty="0"/>
              <a:t>Testing New Observation Types for HWRF 2018 </a:t>
            </a:r>
          </a:p>
        </p:txBody>
      </p:sp>
      <p:sp>
        <p:nvSpPr>
          <p:cNvPr id="5" name="TextBox 4">
            <a:extLst>
              <a:ext uri="{FF2B5EF4-FFF2-40B4-BE49-F238E27FC236}">
                <a16:creationId xmlns:a16="http://schemas.microsoft.com/office/drawing/2014/main" xmlns="" id="{1F74842C-497F-A640-9BBE-783301F1D62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6" name="TextBox 5">
            <a:extLst>
              <a:ext uri="{FF2B5EF4-FFF2-40B4-BE49-F238E27FC236}">
                <a16:creationId xmlns:a16="http://schemas.microsoft.com/office/drawing/2014/main" xmlns="" id="{6FD33891-CD77-984E-A2A1-F676F2AB4526}"/>
              </a:ext>
            </a:extLst>
          </p:cNvPr>
          <p:cNvSpPr txBox="1"/>
          <p:nvPr/>
        </p:nvSpPr>
        <p:spPr>
          <a:xfrm>
            <a:off x="886968" y="1327912"/>
            <a:ext cx="10416746" cy="646331"/>
          </a:xfrm>
          <a:prstGeom prst="rect">
            <a:avLst/>
          </a:prstGeom>
          <a:noFill/>
        </p:spPr>
        <p:txBody>
          <a:bodyPr wrap="square" rtlCol="0">
            <a:spAutoFit/>
          </a:bodyPr>
          <a:lstStyle/>
          <a:p>
            <a:pPr marL="285750" indent="-285750">
              <a:buFont typeface="Arial" panose="020B0604020202020204" pitchFamily="34" charset="0"/>
              <a:buChar char="•"/>
            </a:pPr>
            <a:r>
              <a:rPr lang="en-US" dirty="0"/>
              <a:t>All Global Positioning System (GPS) </a:t>
            </a:r>
            <a:r>
              <a:rPr lang="en-US" dirty="0" err="1"/>
              <a:t>dropsondes</a:t>
            </a:r>
            <a:r>
              <a:rPr lang="en-US" dirty="0"/>
              <a:t>, launched by reconnaissance aircraft, are assimilated – including TC inner-core; GPS </a:t>
            </a:r>
            <a:r>
              <a:rPr lang="en-US" dirty="0" err="1"/>
              <a:t>dropsonde</a:t>
            </a:r>
            <a:r>
              <a:rPr lang="en-US" dirty="0"/>
              <a:t> advection is estimated as discussed in </a:t>
            </a:r>
            <a:r>
              <a:rPr lang="en-US" i="1" dirty="0" err="1"/>
              <a:t>Aberson</a:t>
            </a:r>
            <a:r>
              <a:rPr lang="en-US" i="1" dirty="0"/>
              <a:t> et al</a:t>
            </a:r>
            <a:r>
              <a:rPr lang="en-US" dirty="0"/>
              <a:t>., [2017]</a:t>
            </a:r>
          </a:p>
        </p:txBody>
      </p:sp>
      <p:grpSp>
        <p:nvGrpSpPr>
          <p:cNvPr id="85" name="Group 84">
            <a:extLst>
              <a:ext uri="{FF2B5EF4-FFF2-40B4-BE49-F238E27FC236}">
                <a16:creationId xmlns:a16="http://schemas.microsoft.com/office/drawing/2014/main" xmlns="" id="{410B1CBB-0B99-C945-9F79-71311865D8E9}"/>
              </a:ext>
            </a:extLst>
          </p:cNvPr>
          <p:cNvGrpSpPr/>
          <p:nvPr/>
        </p:nvGrpSpPr>
        <p:grpSpPr>
          <a:xfrm>
            <a:off x="859536" y="2304287"/>
            <a:ext cx="10505292" cy="3840481"/>
            <a:chOff x="859536" y="2304287"/>
            <a:chExt cx="10505292" cy="3840481"/>
          </a:xfrm>
        </p:grpSpPr>
        <p:grpSp>
          <p:nvGrpSpPr>
            <p:cNvPr id="86" name="Group 85">
              <a:extLst>
                <a:ext uri="{FF2B5EF4-FFF2-40B4-BE49-F238E27FC236}">
                  <a16:creationId xmlns:a16="http://schemas.microsoft.com/office/drawing/2014/main" xmlns="" id="{B7A09B0D-B485-4948-BAD2-822805264380}"/>
                </a:ext>
              </a:extLst>
            </p:cNvPr>
            <p:cNvGrpSpPr/>
            <p:nvPr/>
          </p:nvGrpSpPr>
          <p:grpSpPr>
            <a:xfrm>
              <a:off x="859536" y="2304287"/>
              <a:ext cx="10460736" cy="3840481"/>
              <a:chOff x="859536" y="2304287"/>
              <a:chExt cx="10460736" cy="3840481"/>
            </a:xfrm>
          </p:grpSpPr>
          <p:pic>
            <p:nvPicPr>
              <p:cNvPr id="88" name="Picture 87">
                <a:extLst>
                  <a:ext uri="{FF2B5EF4-FFF2-40B4-BE49-F238E27FC236}">
                    <a16:creationId xmlns:a16="http://schemas.microsoft.com/office/drawing/2014/main" xmlns="" id="{B3CE32AC-04C8-A74D-9262-2F31DFC51A7C}"/>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89" name="Picture 88">
                <a:extLst>
                  <a:ext uri="{FF2B5EF4-FFF2-40B4-BE49-F238E27FC236}">
                    <a16:creationId xmlns:a16="http://schemas.microsoft.com/office/drawing/2014/main" xmlns="" id="{4149AC2B-3F31-C843-8BC5-9D051FC8FAFD}"/>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90" name="Group 89">
                <a:extLst>
                  <a:ext uri="{FF2B5EF4-FFF2-40B4-BE49-F238E27FC236}">
                    <a16:creationId xmlns:a16="http://schemas.microsoft.com/office/drawing/2014/main" xmlns="" id="{D9DC69BD-B744-0C4D-92EA-838006A36323}"/>
                  </a:ext>
                </a:extLst>
              </p:cNvPr>
              <p:cNvGrpSpPr/>
              <p:nvPr/>
            </p:nvGrpSpPr>
            <p:grpSpPr>
              <a:xfrm>
                <a:off x="1527048" y="2779776"/>
                <a:ext cx="2332525" cy="374237"/>
                <a:chOff x="1527048" y="2779776"/>
                <a:chExt cx="2332525" cy="374237"/>
              </a:xfrm>
            </p:grpSpPr>
            <p:sp>
              <p:nvSpPr>
                <p:cNvPr id="102" name="Rectangle 101">
                  <a:extLst>
                    <a:ext uri="{FF2B5EF4-FFF2-40B4-BE49-F238E27FC236}">
                      <a16:creationId xmlns:a16="http://schemas.microsoft.com/office/drawing/2014/main" xmlns="" id="{0A3CE420-A713-2042-A9A4-0E66F6C9A9A8}"/>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xmlns="" id="{0E03C927-D51C-1D45-830B-5EC07830C769}"/>
                    </a:ext>
                  </a:extLst>
                </p:cNvPr>
                <p:cNvGrpSpPr/>
                <p:nvPr/>
              </p:nvGrpSpPr>
              <p:grpSpPr>
                <a:xfrm>
                  <a:off x="1613547" y="2779776"/>
                  <a:ext cx="2246026" cy="374237"/>
                  <a:chOff x="1613547" y="2779776"/>
                  <a:chExt cx="2246026" cy="374237"/>
                </a:xfrm>
              </p:grpSpPr>
              <p:grpSp>
                <p:nvGrpSpPr>
                  <p:cNvPr id="104" name="Group 103">
                    <a:extLst>
                      <a:ext uri="{FF2B5EF4-FFF2-40B4-BE49-F238E27FC236}">
                        <a16:creationId xmlns:a16="http://schemas.microsoft.com/office/drawing/2014/main" xmlns="" id="{63FD3C37-AC44-9142-84C4-E4EFB29D646E}"/>
                      </a:ext>
                    </a:extLst>
                  </p:cNvPr>
                  <p:cNvGrpSpPr/>
                  <p:nvPr/>
                </p:nvGrpSpPr>
                <p:grpSpPr>
                  <a:xfrm>
                    <a:off x="1613547" y="2779776"/>
                    <a:ext cx="1772633" cy="246221"/>
                    <a:chOff x="1613547" y="2779776"/>
                    <a:chExt cx="1772633" cy="246221"/>
                  </a:xfrm>
                </p:grpSpPr>
                <p:cxnSp>
                  <p:nvCxnSpPr>
                    <p:cNvPr id="108" name="Straight Connector 107">
                      <a:extLst>
                        <a:ext uri="{FF2B5EF4-FFF2-40B4-BE49-F238E27FC236}">
                          <a16:creationId xmlns:a16="http://schemas.microsoft.com/office/drawing/2014/main" xmlns="" id="{E3AAD2BD-9354-784A-B12C-3C711F402AD7}"/>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xmlns="" id="{5D348A39-EAFC-BE48-82B5-3253B9458159}"/>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105" name="Group 104">
                    <a:extLst>
                      <a:ext uri="{FF2B5EF4-FFF2-40B4-BE49-F238E27FC236}">
                        <a16:creationId xmlns:a16="http://schemas.microsoft.com/office/drawing/2014/main" xmlns="" id="{AF0F69D3-F316-1341-AD2A-215D68EB0E14}"/>
                      </a:ext>
                    </a:extLst>
                  </p:cNvPr>
                  <p:cNvGrpSpPr/>
                  <p:nvPr/>
                </p:nvGrpSpPr>
                <p:grpSpPr>
                  <a:xfrm>
                    <a:off x="1613547" y="2907792"/>
                    <a:ext cx="2246026" cy="246221"/>
                    <a:chOff x="1613547" y="2782265"/>
                    <a:chExt cx="2246026" cy="246221"/>
                  </a:xfrm>
                </p:grpSpPr>
                <p:cxnSp>
                  <p:nvCxnSpPr>
                    <p:cNvPr id="106" name="Straight Connector 105">
                      <a:extLst>
                        <a:ext uri="{FF2B5EF4-FFF2-40B4-BE49-F238E27FC236}">
                          <a16:creationId xmlns:a16="http://schemas.microsoft.com/office/drawing/2014/main" xmlns="" id="{AA415A12-EA77-A545-B7E8-4A2FCB55C75C}"/>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xmlns="" id="{8432B4F8-B105-FB48-AFEE-2441BF0D8023}"/>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grpSp>
            <p:nvGrpSpPr>
              <p:cNvPr id="91" name="Group 90">
                <a:extLst>
                  <a:ext uri="{FF2B5EF4-FFF2-40B4-BE49-F238E27FC236}">
                    <a16:creationId xmlns:a16="http://schemas.microsoft.com/office/drawing/2014/main" xmlns="" id="{D755F434-F6ED-4D4D-9648-72128C2F599A}"/>
                  </a:ext>
                </a:extLst>
              </p:cNvPr>
              <p:cNvGrpSpPr/>
              <p:nvPr/>
            </p:nvGrpSpPr>
            <p:grpSpPr>
              <a:xfrm>
                <a:off x="6887511" y="2779776"/>
                <a:ext cx="2286962" cy="374237"/>
                <a:chOff x="6887511" y="2724953"/>
                <a:chExt cx="2286962" cy="374237"/>
              </a:xfrm>
            </p:grpSpPr>
            <p:sp>
              <p:nvSpPr>
                <p:cNvPr id="94" name="Rectangle 93">
                  <a:extLst>
                    <a:ext uri="{FF2B5EF4-FFF2-40B4-BE49-F238E27FC236}">
                      <a16:creationId xmlns:a16="http://schemas.microsoft.com/office/drawing/2014/main" xmlns="" id="{6F780AE1-3452-9D4C-A94A-E61590C706D5}"/>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xmlns="" id="{42D4FADC-AC61-5C44-AAE2-57B4B10BEFF8}"/>
                    </a:ext>
                  </a:extLst>
                </p:cNvPr>
                <p:cNvGrpSpPr/>
                <p:nvPr/>
              </p:nvGrpSpPr>
              <p:grpSpPr>
                <a:xfrm>
                  <a:off x="6928447" y="2724953"/>
                  <a:ext cx="2246026" cy="374237"/>
                  <a:chOff x="1613547" y="2779776"/>
                  <a:chExt cx="2246026" cy="374237"/>
                </a:xfrm>
              </p:grpSpPr>
              <p:grpSp>
                <p:nvGrpSpPr>
                  <p:cNvPr id="96" name="Group 95">
                    <a:extLst>
                      <a:ext uri="{FF2B5EF4-FFF2-40B4-BE49-F238E27FC236}">
                        <a16:creationId xmlns:a16="http://schemas.microsoft.com/office/drawing/2014/main" xmlns="" id="{BC3D1CF7-FC4C-ED40-9FE8-B4867EB47A98}"/>
                      </a:ext>
                    </a:extLst>
                  </p:cNvPr>
                  <p:cNvGrpSpPr/>
                  <p:nvPr/>
                </p:nvGrpSpPr>
                <p:grpSpPr>
                  <a:xfrm>
                    <a:off x="1613547" y="2779776"/>
                    <a:ext cx="1772633" cy="246221"/>
                    <a:chOff x="1613547" y="2779776"/>
                    <a:chExt cx="1772633" cy="246221"/>
                  </a:xfrm>
                </p:grpSpPr>
                <p:cxnSp>
                  <p:nvCxnSpPr>
                    <p:cNvPr id="100" name="Straight Connector 99">
                      <a:extLst>
                        <a:ext uri="{FF2B5EF4-FFF2-40B4-BE49-F238E27FC236}">
                          <a16:creationId xmlns:a16="http://schemas.microsoft.com/office/drawing/2014/main" xmlns="" id="{7A54D2DF-C39D-1447-9339-70C063ED1B2C}"/>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xmlns="" id="{8AD8053A-C0E4-4F48-9FAD-4221B22B9FBF}"/>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97" name="Group 96">
                    <a:extLst>
                      <a:ext uri="{FF2B5EF4-FFF2-40B4-BE49-F238E27FC236}">
                        <a16:creationId xmlns:a16="http://schemas.microsoft.com/office/drawing/2014/main" xmlns="" id="{F5CA7DFA-27FA-804A-8B77-7DB0AC09FA4D}"/>
                      </a:ext>
                    </a:extLst>
                  </p:cNvPr>
                  <p:cNvGrpSpPr/>
                  <p:nvPr/>
                </p:nvGrpSpPr>
                <p:grpSpPr>
                  <a:xfrm>
                    <a:off x="1613547" y="2907792"/>
                    <a:ext cx="2246026" cy="246221"/>
                    <a:chOff x="1613547" y="2782265"/>
                    <a:chExt cx="2246026" cy="246221"/>
                  </a:xfrm>
                </p:grpSpPr>
                <p:cxnSp>
                  <p:nvCxnSpPr>
                    <p:cNvPr id="98" name="Straight Connector 97">
                      <a:extLst>
                        <a:ext uri="{FF2B5EF4-FFF2-40B4-BE49-F238E27FC236}">
                          <a16:creationId xmlns:a16="http://schemas.microsoft.com/office/drawing/2014/main" xmlns="" id="{A8EFDC25-404B-7A4C-9156-A0FC07DFF5EA}"/>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xmlns="" id="{436B06EB-897E-4E44-A6B2-D05871992B9B}"/>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sp>
            <p:nvSpPr>
              <p:cNvPr id="92" name="TextBox 91">
                <a:extLst>
                  <a:ext uri="{FF2B5EF4-FFF2-40B4-BE49-F238E27FC236}">
                    <a16:creationId xmlns:a16="http://schemas.microsoft.com/office/drawing/2014/main" xmlns="" id="{E8BD9BF2-B12A-1247-853A-8A954FB125CE}"/>
                  </a:ext>
                </a:extLst>
              </p:cNvPr>
              <p:cNvSpPr txBox="1"/>
              <p:nvPr/>
            </p:nvSpPr>
            <p:spPr>
              <a:xfrm>
                <a:off x="1005150" y="2334670"/>
                <a:ext cx="5064920" cy="307777"/>
              </a:xfrm>
              <a:prstGeom prst="rect">
                <a:avLst/>
              </a:prstGeom>
              <a:noFill/>
            </p:spPr>
            <p:txBody>
              <a:bodyPr wrap="square" rtlCol="0">
                <a:spAutoFit/>
              </a:bodyPr>
              <a:lstStyle/>
              <a:p>
                <a:r>
                  <a:rPr lang="en-US" sz="1400" dirty="0"/>
                  <a:t>Track Forecast Errors Relative to Observations</a:t>
                </a:r>
              </a:p>
            </p:txBody>
          </p:sp>
        </p:grpSp>
        <p:sp>
          <p:nvSpPr>
            <p:cNvPr id="87" name="TextBox 86">
              <a:extLst>
                <a:ext uri="{FF2B5EF4-FFF2-40B4-BE49-F238E27FC236}">
                  <a16:creationId xmlns:a16="http://schemas.microsoft.com/office/drawing/2014/main" xmlns="" id="{D9B7F324-C60A-FD47-9377-93E645C3440C}"/>
                </a:ext>
              </a:extLst>
            </p:cNvPr>
            <p:cNvSpPr txBox="1"/>
            <p:nvPr/>
          </p:nvSpPr>
          <p:spPr>
            <a:xfrm>
              <a:off x="6299908" y="2338277"/>
              <a:ext cx="5064920" cy="307777"/>
            </a:xfrm>
            <a:prstGeom prst="rect">
              <a:avLst/>
            </a:prstGeom>
            <a:noFill/>
          </p:spPr>
          <p:txBody>
            <a:bodyPr wrap="square" rtlCol="0">
              <a:spAutoFit/>
            </a:bodyPr>
            <a:lstStyle/>
            <a:p>
              <a:r>
                <a:rPr lang="en-US" sz="1400" dirty="0"/>
                <a:t>Maximum Wind Speed Forecast Errors Relative to Observations </a:t>
              </a:r>
            </a:p>
          </p:txBody>
        </p:sp>
      </p:grpSp>
    </p:spTree>
    <p:extLst>
      <p:ext uri="{BB962C8B-B14F-4D97-AF65-F5344CB8AC3E}">
        <p14:creationId xmlns:p14="http://schemas.microsoft.com/office/powerpoint/2010/main" val="2847967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C0F123A-F691-1C4C-A3E8-65ABA1AC7C0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451BD84A-E8E1-844E-8B56-A6348C7F3D7A}"/>
              </a:ext>
            </a:extLst>
          </p:cNvPr>
          <p:cNvSpPr txBox="1"/>
          <p:nvPr/>
        </p:nvSpPr>
        <p:spPr>
          <a:xfrm>
            <a:off x="0" y="832104"/>
            <a:ext cx="12192000" cy="523220"/>
          </a:xfrm>
          <a:prstGeom prst="rect">
            <a:avLst/>
          </a:prstGeom>
          <a:noFill/>
        </p:spPr>
        <p:txBody>
          <a:bodyPr wrap="square" rtlCol="0">
            <a:spAutoFit/>
          </a:bodyPr>
          <a:lstStyle/>
          <a:p>
            <a:pPr algn="ctr"/>
            <a:r>
              <a:rPr lang="en-US" sz="2800" dirty="0"/>
              <a:t>Testing New Observation Types for HWRF 2018 </a:t>
            </a:r>
          </a:p>
        </p:txBody>
      </p:sp>
      <p:sp>
        <p:nvSpPr>
          <p:cNvPr id="5" name="TextBox 4">
            <a:extLst>
              <a:ext uri="{FF2B5EF4-FFF2-40B4-BE49-F238E27FC236}">
                <a16:creationId xmlns:a16="http://schemas.microsoft.com/office/drawing/2014/main" xmlns="" id="{1F74842C-497F-A640-9BBE-783301F1D62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6" name="TextBox 5">
            <a:extLst>
              <a:ext uri="{FF2B5EF4-FFF2-40B4-BE49-F238E27FC236}">
                <a16:creationId xmlns:a16="http://schemas.microsoft.com/office/drawing/2014/main" xmlns="" id="{6FD33891-CD77-984E-A2A1-F676F2AB4526}"/>
              </a:ext>
            </a:extLst>
          </p:cNvPr>
          <p:cNvSpPr txBox="1"/>
          <p:nvPr/>
        </p:nvSpPr>
        <p:spPr>
          <a:xfrm>
            <a:off x="886968" y="1327912"/>
            <a:ext cx="10416746" cy="923330"/>
          </a:xfrm>
          <a:prstGeom prst="rect">
            <a:avLst/>
          </a:prstGeom>
          <a:noFill/>
        </p:spPr>
        <p:txBody>
          <a:bodyPr wrap="square" rtlCol="0">
            <a:spAutoFit/>
          </a:bodyPr>
          <a:lstStyle/>
          <a:p>
            <a:pPr marL="285750" indent="-285750">
              <a:buFont typeface="Arial" panose="020B0604020202020204" pitchFamily="34" charset="0"/>
              <a:buChar char="•"/>
            </a:pPr>
            <a:r>
              <a:rPr lang="en-US" dirty="0"/>
              <a:t>All Global Positioning System (GPS) </a:t>
            </a:r>
            <a:r>
              <a:rPr lang="en-US" dirty="0" err="1"/>
              <a:t>dropsondes</a:t>
            </a:r>
            <a:r>
              <a:rPr lang="en-US" dirty="0"/>
              <a:t>, launched by reconnaissance aircraft, are assimilated – including TC inner-core; GPS </a:t>
            </a:r>
            <a:r>
              <a:rPr lang="en-US" dirty="0" err="1"/>
              <a:t>dropsonde</a:t>
            </a:r>
            <a:r>
              <a:rPr lang="en-US" dirty="0"/>
              <a:t> advection is estimated as discussed in </a:t>
            </a:r>
            <a:r>
              <a:rPr lang="en-US" i="1" dirty="0" err="1"/>
              <a:t>Aberson</a:t>
            </a:r>
            <a:r>
              <a:rPr lang="en-US" i="1" dirty="0"/>
              <a:t> et al</a:t>
            </a:r>
            <a:r>
              <a:rPr lang="en-US" dirty="0"/>
              <a:t>., [2017]</a:t>
            </a:r>
          </a:p>
          <a:p>
            <a:pPr marL="285750" indent="-285750">
              <a:buFont typeface="Arial" panose="020B0604020202020204" pitchFamily="34" charset="0"/>
              <a:buChar char="•"/>
            </a:pPr>
            <a:r>
              <a:rPr lang="en-US" dirty="0"/>
              <a:t>The inclusion of GPS </a:t>
            </a:r>
            <a:r>
              <a:rPr lang="en-US" dirty="0" err="1"/>
              <a:t>dropsonde</a:t>
            </a:r>
            <a:r>
              <a:rPr lang="en-US" dirty="0"/>
              <a:t> advection illustrates significant track forecast improvement</a:t>
            </a:r>
          </a:p>
        </p:txBody>
      </p:sp>
      <p:sp>
        <p:nvSpPr>
          <p:cNvPr id="34" name="TextBox 33">
            <a:extLst>
              <a:ext uri="{FF2B5EF4-FFF2-40B4-BE49-F238E27FC236}">
                <a16:creationId xmlns:a16="http://schemas.microsoft.com/office/drawing/2014/main" xmlns="" id="{C5646807-D921-6448-9587-1DC49E670CE1}"/>
              </a:ext>
            </a:extLst>
          </p:cNvPr>
          <p:cNvSpPr txBox="1"/>
          <p:nvPr/>
        </p:nvSpPr>
        <p:spPr>
          <a:xfrm>
            <a:off x="1631092" y="6106207"/>
            <a:ext cx="9010978" cy="307777"/>
          </a:xfrm>
          <a:prstGeom prst="rect">
            <a:avLst/>
          </a:prstGeom>
          <a:noFill/>
        </p:spPr>
        <p:txBody>
          <a:bodyPr wrap="square" rtlCol="0">
            <a:spAutoFit/>
          </a:bodyPr>
          <a:lstStyle/>
          <a:p>
            <a:pPr algn="ctr"/>
            <a:r>
              <a:rPr lang="en-US" sz="1400" b="1" dirty="0"/>
              <a:t>The details of the employed methodology will be presented in a poster, tomorrow.</a:t>
            </a:r>
          </a:p>
        </p:txBody>
      </p:sp>
      <p:grpSp>
        <p:nvGrpSpPr>
          <p:cNvPr id="110" name="Group 109">
            <a:extLst>
              <a:ext uri="{FF2B5EF4-FFF2-40B4-BE49-F238E27FC236}">
                <a16:creationId xmlns:a16="http://schemas.microsoft.com/office/drawing/2014/main" xmlns="" id="{070CAC2F-D7ED-3347-91C5-40020BF67BA5}"/>
              </a:ext>
            </a:extLst>
          </p:cNvPr>
          <p:cNvGrpSpPr/>
          <p:nvPr/>
        </p:nvGrpSpPr>
        <p:grpSpPr>
          <a:xfrm>
            <a:off x="859536" y="2304287"/>
            <a:ext cx="11137568" cy="3840481"/>
            <a:chOff x="859536" y="2304287"/>
            <a:chExt cx="11137568" cy="3840481"/>
          </a:xfrm>
        </p:grpSpPr>
        <p:pic>
          <p:nvPicPr>
            <p:cNvPr id="111" name="Picture 110">
              <a:extLst>
                <a:ext uri="{FF2B5EF4-FFF2-40B4-BE49-F238E27FC236}">
                  <a16:creationId xmlns:a16="http://schemas.microsoft.com/office/drawing/2014/main" xmlns="" id="{D2AD4E72-6267-B64B-911A-69E8831031C1}"/>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112" name="Picture 111">
              <a:extLst>
                <a:ext uri="{FF2B5EF4-FFF2-40B4-BE49-F238E27FC236}">
                  <a16:creationId xmlns:a16="http://schemas.microsoft.com/office/drawing/2014/main" xmlns="" id="{3438122D-A7C9-3C41-AE6D-4433B4F620EB}"/>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113" name="Group 112">
              <a:extLst>
                <a:ext uri="{FF2B5EF4-FFF2-40B4-BE49-F238E27FC236}">
                  <a16:creationId xmlns:a16="http://schemas.microsoft.com/office/drawing/2014/main" xmlns="" id="{141471FB-5E50-3243-95DF-F385BD148BB8}"/>
                </a:ext>
              </a:extLst>
            </p:cNvPr>
            <p:cNvGrpSpPr/>
            <p:nvPr/>
          </p:nvGrpSpPr>
          <p:grpSpPr>
            <a:xfrm>
              <a:off x="1527048" y="2779776"/>
              <a:ext cx="2332525" cy="374237"/>
              <a:chOff x="1527048" y="2779776"/>
              <a:chExt cx="2332525" cy="374237"/>
            </a:xfrm>
          </p:grpSpPr>
          <p:sp>
            <p:nvSpPr>
              <p:cNvPr id="125" name="Rectangle 124">
                <a:extLst>
                  <a:ext uri="{FF2B5EF4-FFF2-40B4-BE49-F238E27FC236}">
                    <a16:creationId xmlns:a16="http://schemas.microsoft.com/office/drawing/2014/main" xmlns="" id="{732D3874-8F71-B249-B744-2EBE7DA083D7}"/>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xmlns="" id="{F3ACBEE1-7570-9E42-BF89-F4BCB79150B7}"/>
                  </a:ext>
                </a:extLst>
              </p:cNvPr>
              <p:cNvGrpSpPr/>
              <p:nvPr/>
            </p:nvGrpSpPr>
            <p:grpSpPr>
              <a:xfrm>
                <a:off x="1613547" y="2779776"/>
                <a:ext cx="2246026" cy="374237"/>
                <a:chOff x="1613547" y="2779776"/>
                <a:chExt cx="2246026" cy="374237"/>
              </a:xfrm>
            </p:grpSpPr>
            <p:grpSp>
              <p:nvGrpSpPr>
                <p:cNvPr id="127" name="Group 126">
                  <a:extLst>
                    <a:ext uri="{FF2B5EF4-FFF2-40B4-BE49-F238E27FC236}">
                      <a16:creationId xmlns:a16="http://schemas.microsoft.com/office/drawing/2014/main" xmlns="" id="{96F4919F-0BF8-3441-BB40-D3FD84457AAA}"/>
                    </a:ext>
                  </a:extLst>
                </p:cNvPr>
                <p:cNvGrpSpPr/>
                <p:nvPr/>
              </p:nvGrpSpPr>
              <p:grpSpPr>
                <a:xfrm>
                  <a:off x="1613547" y="2779776"/>
                  <a:ext cx="1772633" cy="246221"/>
                  <a:chOff x="1613547" y="2779776"/>
                  <a:chExt cx="1772633" cy="246221"/>
                </a:xfrm>
              </p:grpSpPr>
              <p:cxnSp>
                <p:nvCxnSpPr>
                  <p:cNvPr id="131" name="Straight Connector 130">
                    <a:extLst>
                      <a:ext uri="{FF2B5EF4-FFF2-40B4-BE49-F238E27FC236}">
                        <a16:creationId xmlns:a16="http://schemas.microsoft.com/office/drawing/2014/main" xmlns="" id="{37571EAE-27AC-4C4C-A815-EE78B9ECB6F0}"/>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TextBox 131">
                    <a:extLst>
                      <a:ext uri="{FF2B5EF4-FFF2-40B4-BE49-F238E27FC236}">
                        <a16:creationId xmlns:a16="http://schemas.microsoft.com/office/drawing/2014/main" xmlns="" id="{775F61C1-A5AD-214F-87AE-7628C29C7EC1}"/>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128" name="Group 127">
                  <a:extLst>
                    <a:ext uri="{FF2B5EF4-FFF2-40B4-BE49-F238E27FC236}">
                      <a16:creationId xmlns:a16="http://schemas.microsoft.com/office/drawing/2014/main" xmlns="" id="{3F890EBF-FE92-4D49-A85D-C53F417107EB}"/>
                    </a:ext>
                  </a:extLst>
                </p:cNvPr>
                <p:cNvGrpSpPr/>
                <p:nvPr/>
              </p:nvGrpSpPr>
              <p:grpSpPr>
                <a:xfrm>
                  <a:off x="1613547" y="2907792"/>
                  <a:ext cx="2246026" cy="246221"/>
                  <a:chOff x="1613547" y="2782265"/>
                  <a:chExt cx="2246026" cy="246221"/>
                </a:xfrm>
              </p:grpSpPr>
              <p:cxnSp>
                <p:nvCxnSpPr>
                  <p:cNvPr id="129" name="Straight Connector 128">
                    <a:extLst>
                      <a:ext uri="{FF2B5EF4-FFF2-40B4-BE49-F238E27FC236}">
                        <a16:creationId xmlns:a16="http://schemas.microsoft.com/office/drawing/2014/main" xmlns="" id="{99FEEA60-ED0C-E344-AC53-90F407AB9D06}"/>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xmlns="" id="{BCEF41EB-C0DF-034D-8871-42432010C383}"/>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grpSp>
          <p:nvGrpSpPr>
            <p:cNvPr id="114" name="Group 113">
              <a:extLst>
                <a:ext uri="{FF2B5EF4-FFF2-40B4-BE49-F238E27FC236}">
                  <a16:creationId xmlns:a16="http://schemas.microsoft.com/office/drawing/2014/main" xmlns="" id="{B8908412-E8AE-844C-B4F3-7E76993AD257}"/>
                </a:ext>
              </a:extLst>
            </p:cNvPr>
            <p:cNvGrpSpPr/>
            <p:nvPr/>
          </p:nvGrpSpPr>
          <p:grpSpPr>
            <a:xfrm>
              <a:off x="6887511" y="2779776"/>
              <a:ext cx="2286962" cy="374237"/>
              <a:chOff x="6887511" y="2724953"/>
              <a:chExt cx="2286962" cy="374237"/>
            </a:xfrm>
          </p:grpSpPr>
          <p:sp>
            <p:nvSpPr>
              <p:cNvPr id="117" name="Rectangle 116">
                <a:extLst>
                  <a:ext uri="{FF2B5EF4-FFF2-40B4-BE49-F238E27FC236}">
                    <a16:creationId xmlns:a16="http://schemas.microsoft.com/office/drawing/2014/main" xmlns="" id="{8C730DDC-545A-8547-815C-89490425FBA3}"/>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8" name="Group 117">
                <a:extLst>
                  <a:ext uri="{FF2B5EF4-FFF2-40B4-BE49-F238E27FC236}">
                    <a16:creationId xmlns:a16="http://schemas.microsoft.com/office/drawing/2014/main" xmlns="" id="{16E5478F-44A0-8C4E-A0CB-8F067399D7FE}"/>
                  </a:ext>
                </a:extLst>
              </p:cNvPr>
              <p:cNvGrpSpPr/>
              <p:nvPr/>
            </p:nvGrpSpPr>
            <p:grpSpPr>
              <a:xfrm>
                <a:off x="6928447" y="2724953"/>
                <a:ext cx="2246026" cy="374237"/>
                <a:chOff x="1613547" y="2779776"/>
                <a:chExt cx="2246026" cy="374237"/>
              </a:xfrm>
            </p:grpSpPr>
            <p:grpSp>
              <p:nvGrpSpPr>
                <p:cNvPr id="119" name="Group 118">
                  <a:extLst>
                    <a:ext uri="{FF2B5EF4-FFF2-40B4-BE49-F238E27FC236}">
                      <a16:creationId xmlns:a16="http://schemas.microsoft.com/office/drawing/2014/main" xmlns="" id="{5EAD0EF0-8BBE-4E4E-820E-8CAB7EE60A67}"/>
                    </a:ext>
                  </a:extLst>
                </p:cNvPr>
                <p:cNvGrpSpPr/>
                <p:nvPr/>
              </p:nvGrpSpPr>
              <p:grpSpPr>
                <a:xfrm>
                  <a:off x="1613547" y="2779776"/>
                  <a:ext cx="1772633" cy="246221"/>
                  <a:chOff x="1613547" y="2779776"/>
                  <a:chExt cx="1772633" cy="246221"/>
                </a:xfrm>
              </p:grpSpPr>
              <p:cxnSp>
                <p:nvCxnSpPr>
                  <p:cNvPr id="123" name="Straight Connector 122">
                    <a:extLst>
                      <a:ext uri="{FF2B5EF4-FFF2-40B4-BE49-F238E27FC236}">
                        <a16:creationId xmlns:a16="http://schemas.microsoft.com/office/drawing/2014/main" xmlns="" id="{8B1D0FB6-8668-3F45-A672-4D43C68037DC}"/>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xmlns="" id="{9F426C88-57B7-9C42-8F24-525DE6ADB547}"/>
                      </a:ext>
                    </a:extLst>
                  </p:cNvPr>
                  <p:cNvSpPr txBox="1"/>
                  <p:nvPr/>
                </p:nvSpPr>
                <p:spPr>
                  <a:xfrm>
                    <a:off x="2088291" y="2779776"/>
                    <a:ext cx="1297889" cy="246221"/>
                  </a:xfrm>
                  <a:prstGeom prst="rect">
                    <a:avLst/>
                  </a:prstGeom>
                  <a:noFill/>
                </p:spPr>
                <p:txBody>
                  <a:bodyPr wrap="square" rtlCol="0">
                    <a:spAutoFit/>
                  </a:bodyPr>
                  <a:lstStyle/>
                  <a:p>
                    <a:r>
                      <a:rPr lang="en-US" sz="1000" dirty="0"/>
                      <a:t>Control Experiment</a:t>
                    </a:r>
                  </a:p>
                </p:txBody>
              </p:sp>
            </p:grpSp>
            <p:grpSp>
              <p:nvGrpSpPr>
                <p:cNvPr id="120" name="Group 119">
                  <a:extLst>
                    <a:ext uri="{FF2B5EF4-FFF2-40B4-BE49-F238E27FC236}">
                      <a16:creationId xmlns:a16="http://schemas.microsoft.com/office/drawing/2014/main" xmlns="" id="{D9305B39-9BAB-AB4E-9944-2F487724955C}"/>
                    </a:ext>
                  </a:extLst>
                </p:cNvPr>
                <p:cNvGrpSpPr/>
                <p:nvPr/>
              </p:nvGrpSpPr>
              <p:grpSpPr>
                <a:xfrm>
                  <a:off x="1613547" y="2907792"/>
                  <a:ext cx="2246026" cy="246221"/>
                  <a:chOff x="1613547" y="2782265"/>
                  <a:chExt cx="2246026" cy="246221"/>
                </a:xfrm>
              </p:grpSpPr>
              <p:cxnSp>
                <p:nvCxnSpPr>
                  <p:cNvPr id="121" name="Straight Connector 120">
                    <a:extLst>
                      <a:ext uri="{FF2B5EF4-FFF2-40B4-BE49-F238E27FC236}">
                        <a16:creationId xmlns:a16="http://schemas.microsoft.com/office/drawing/2014/main" xmlns="" id="{A3C077E0-E0D9-9E46-AAC0-52A2592091D9}"/>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2" name="TextBox 121">
                    <a:extLst>
                      <a:ext uri="{FF2B5EF4-FFF2-40B4-BE49-F238E27FC236}">
                        <a16:creationId xmlns:a16="http://schemas.microsoft.com/office/drawing/2014/main" xmlns="" id="{13C7DD70-9CCA-2241-BB18-560A35E528B3}"/>
                      </a:ext>
                    </a:extLst>
                  </p:cNvPr>
                  <p:cNvSpPr txBox="1"/>
                  <p:nvPr/>
                </p:nvSpPr>
                <p:spPr>
                  <a:xfrm>
                    <a:off x="2088290" y="2782265"/>
                    <a:ext cx="1771283" cy="246221"/>
                  </a:xfrm>
                  <a:prstGeom prst="rect">
                    <a:avLst/>
                  </a:prstGeom>
                  <a:noFill/>
                </p:spPr>
                <p:txBody>
                  <a:bodyPr wrap="square" rtlCol="0">
                    <a:spAutoFit/>
                  </a:bodyPr>
                  <a:lstStyle/>
                  <a:p>
                    <a:r>
                      <a:rPr lang="en-US" sz="1000" dirty="0"/>
                      <a:t>Data Assimilation Experiment</a:t>
                    </a:r>
                  </a:p>
                </p:txBody>
              </p:sp>
            </p:grpSp>
          </p:grpSp>
        </p:grpSp>
        <p:sp>
          <p:nvSpPr>
            <p:cNvPr id="115" name="TextBox 114">
              <a:extLst>
                <a:ext uri="{FF2B5EF4-FFF2-40B4-BE49-F238E27FC236}">
                  <a16:creationId xmlns:a16="http://schemas.microsoft.com/office/drawing/2014/main" xmlns="" id="{72ED02AC-644A-E24B-9330-F6BD4F735AF7}"/>
                </a:ext>
              </a:extLst>
            </p:cNvPr>
            <p:cNvSpPr txBox="1"/>
            <p:nvPr/>
          </p:nvSpPr>
          <p:spPr>
            <a:xfrm>
              <a:off x="1498070" y="5349762"/>
              <a:ext cx="5064920" cy="307777"/>
            </a:xfrm>
            <a:prstGeom prst="rect">
              <a:avLst/>
            </a:prstGeom>
            <a:noFill/>
          </p:spPr>
          <p:txBody>
            <a:bodyPr wrap="square" rtlCol="0">
              <a:spAutoFit/>
            </a:bodyPr>
            <a:lstStyle/>
            <a:p>
              <a:r>
                <a:rPr lang="en-US" sz="1400" dirty="0"/>
                <a:t>Track Forecast Skill Relative to Control Experiment</a:t>
              </a:r>
            </a:p>
          </p:txBody>
        </p:sp>
        <p:sp>
          <p:nvSpPr>
            <p:cNvPr id="116" name="TextBox 115">
              <a:extLst>
                <a:ext uri="{FF2B5EF4-FFF2-40B4-BE49-F238E27FC236}">
                  <a16:creationId xmlns:a16="http://schemas.microsoft.com/office/drawing/2014/main" xmlns="" id="{64AAD6DB-A91E-1F4F-9E95-8696615E702C}"/>
                </a:ext>
              </a:extLst>
            </p:cNvPr>
            <p:cNvSpPr txBox="1"/>
            <p:nvPr/>
          </p:nvSpPr>
          <p:spPr>
            <a:xfrm>
              <a:off x="6824060" y="5349762"/>
              <a:ext cx="5173044" cy="307777"/>
            </a:xfrm>
            <a:prstGeom prst="rect">
              <a:avLst/>
            </a:prstGeom>
            <a:noFill/>
          </p:spPr>
          <p:txBody>
            <a:bodyPr wrap="square" rtlCol="0">
              <a:spAutoFit/>
            </a:bodyPr>
            <a:lstStyle/>
            <a:p>
              <a:r>
                <a:rPr lang="en-US" sz="1400" dirty="0"/>
                <a:t>Intensity Forecast Skill Relative to Control Experiment</a:t>
              </a:r>
            </a:p>
          </p:txBody>
        </p:sp>
      </p:grpSp>
    </p:spTree>
    <p:extLst>
      <p:ext uri="{BB962C8B-B14F-4D97-AF65-F5344CB8AC3E}">
        <p14:creationId xmlns:p14="http://schemas.microsoft.com/office/powerpoint/2010/main" val="4049232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C0F123A-F691-1C4C-A3E8-65ABA1AC7C0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451BD84A-E8E1-844E-8B56-A6348C7F3D7A}"/>
              </a:ext>
            </a:extLst>
          </p:cNvPr>
          <p:cNvSpPr txBox="1"/>
          <p:nvPr/>
        </p:nvSpPr>
        <p:spPr>
          <a:xfrm>
            <a:off x="0" y="832104"/>
            <a:ext cx="12192000" cy="523220"/>
          </a:xfrm>
          <a:prstGeom prst="rect">
            <a:avLst/>
          </a:prstGeom>
          <a:noFill/>
        </p:spPr>
        <p:txBody>
          <a:bodyPr wrap="square" rtlCol="0">
            <a:spAutoFit/>
          </a:bodyPr>
          <a:lstStyle/>
          <a:p>
            <a:pPr algn="ctr"/>
            <a:r>
              <a:rPr lang="en-US" sz="2800" dirty="0"/>
              <a:t>Data Assimilation System Tuning</a:t>
            </a:r>
          </a:p>
        </p:txBody>
      </p:sp>
      <p:sp>
        <p:nvSpPr>
          <p:cNvPr id="5" name="TextBox 4">
            <a:extLst>
              <a:ext uri="{FF2B5EF4-FFF2-40B4-BE49-F238E27FC236}">
                <a16:creationId xmlns:a16="http://schemas.microsoft.com/office/drawing/2014/main" xmlns="" id="{1F74842C-497F-A640-9BBE-783301F1D62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6" name="TextBox 5">
            <a:extLst>
              <a:ext uri="{FF2B5EF4-FFF2-40B4-BE49-F238E27FC236}">
                <a16:creationId xmlns:a16="http://schemas.microsoft.com/office/drawing/2014/main" xmlns="" id="{6FD33891-CD77-984E-A2A1-F676F2AB4526}"/>
              </a:ext>
            </a:extLst>
          </p:cNvPr>
          <p:cNvSpPr txBox="1"/>
          <p:nvPr/>
        </p:nvSpPr>
        <p:spPr>
          <a:xfrm>
            <a:off x="886968" y="1327912"/>
            <a:ext cx="10416746" cy="369332"/>
          </a:xfrm>
          <a:prstGeom prst="rect">
            <a:avLst/>
          </a:prstGeom>
          <a:noFill/>
        </p:spPr>
        <p:txBody>
          <a:bodyPr wrap="square" rtlCol="0">
            <a:spAutoFit/>
          </a:bodyPr>
          <a:lstStyle/>
          <a:p>
            <a:pPr marL="285750" indent="-285750">
              <a:buFont typeface="Arial" panose="020B0604020202020204" pitchFamily="34" charset="0"/>
              <a:buChar char="•"/>
            </a:pPr>
            <a:r>
              <a:rPr lang="en-US" dirty="0"/>
              <a:t>Stochastic physics perturbations are added to a 40-member HWRF ensemble</a:t>
            </a:r>
          </a:p>
        </p:txBody>
      </p:sp>
      <p:grpSp>
        <p:nvGrpSpPr>
          <p:cNvPr id="7" name="Group 6">
            <a:extLst>
              <a:ext uri="{FF2B5EF4-FFF2-40B4-BE49-F238E27FC236}">
                <a16:creationId xmlns:a16="http://schemas.microsoft.com/office/drawing/2014/main" xmlns="" id="{A1E0863A-6F9E-E24A-A21D-CB1198F44C0E}"/>
              </a:ext>
            </a:extLst>
          </p:cNvPr>
          <p:cNvGrpSpPr/>
          <p:nvPr/>
        </p:nvGrpSpPr>
        <p:grpSpPr>
          <a:xfrm>
            <a:off x="859536" y="2304287"/>
            <a:ext cx="10505292" cy="3840481"/>
            <a:chOff x="859536" y="2304287"/>
            <a:chExt cx="10505292" cy="3840481"/>
          </a:xfrm>
        </p:grpSpPr>
        <p:grpSp>
          <p:nvGrpSpPr>
            <p:cNvPr id="8" name="Group 7">
              <a:extLst>
                <a:ext uri="{FF2B5EF4-FFF2-40B4-BE49-F238E27FC236}">
                  <a16:creationId xmlns:a16="http://schemas.microsoft.com/office/drawing/2014/main" xmlns="" id="{5E88B20C-BA92-CA4B-B17F-E5684CEF780B}"/>
                </a:ext>
              </a:extLst>
            </p:cNvPr>
            <p:cNvGrpSpPr/>
            <p:nvPr/>
          </p:nvGrpSpPr>
          <p:grpSpPr>
            <a:xfrm>
              <a:off x="859536" y="2304287"/>
              <a:ext cx="10460736" cy="3840481"/>
              <a:chOff x="859536" y="2304287"/>
              <a:chExt cx="10460736" cy="3840481"/>
            </a:xfrm>
          </p:grpSpPr>
          <p:pic>
            <p:nvPicPr>
              <p:cNvPr id="10" name="Picture 9">
                <a:extLst>
                  <a:ext uri="{FF2B5EF4-FFF2-40B4-BE49-F238E27FC236}">
                    <a16:creationId xmlns:a16="http://schemas.microsoft.com/office/drawing/2014/main" xmlns="" id="{69EFBC81-4BD1-A04D-BA80-57B85FD98AE7}"/>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11" name="Picture 10">
                <a:extLst>
                  <a:ext uri="{FF2B5EF4-FFF2-40B4-BE49-F238E27FC236}">
                    <a16:creationId xmlns:a16="http://schemas.microsoft.com/office/drawing/2014/main" xmlns="" id="{8B17AD9D-F870-1347-BD43-CE1D13BD9B66}"/>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12" name="Group 11">
                <a:extLst>
                  <a:ext uri="{FF2B5EF4-FFF2-40B4-BE49-F238E27FC236}">
                    <a16:creationId xmlns:a16="http://schemas.microsoft.com/office/drawing/2014/main" xmlns="" id="{543B07A3-D9F8-574D-902A-400CA43B0C3B}"/>
                  </a:ext>
                </a:extLst>
              </p:cNvPr>
              <p:cNvGrpSpPr/>
              <p:nvPr/>
            </p:nvGrpSpPr>
            <p:grpSpPr>
              <a:xfrm>
                <a:off x="1527048" y="2779776"/>
                <a:ext cx="2462087" cy="374237"/>
                <a:chOff x="1527048" y="2779776"/>
                <a:chExt cx="2462087" cy="374237"/>
              </a:xfrm>
            </p:grpSpPr>
            <p:sp>
              <p:nvSpPr>
                <p:cNvPr id="23" name="Rectangle 22">
                  <a:extLst>
                    <a:ext uri="{FF2B5EF4-FFF2-40B4-BE49-F238E27FC236}">
                      <a16:creationId xmlns:a16="http://schemas.microsoft.com/office/drawing/2014/main" xmlns="" id="{24FBF143-A23E-644A-B2DC-427400305DB9}"/>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A6A292BE-78EE-B44C-819B-CFEA9B727DAD}"/>
                    </a:ext>
                  </a:extLst>
                </p:cNvPr>
                <p:cNvGrpSpPr/>
                <p:nvPr/>
              </p:nvGrpSpPr>
              <p:grpSpPr>
                <a:xfrm>
                  <a:off x="1613547" y="2779776"/>
                  <a:ext cx="2375588" cy="374237"/>
                  <a:chOff x="1613547" y="2779776"/>
                  <a:chExt cx="2375588" cy="374237"/>
                </a:xfrm>
              </p:grpSpPr>
              <p:grpSp>
                <p:nvGrpSpPr>
                  <p:cNvPr id="25" name="Group 24">
                    <a:extLst>
                      <a:ext uri="{FF2B5EF4-FFF2-40B4-BE49-F238E27FC236}">
                        <a16:creationId xmlns:a16="http://schemas.microsoft.com/office/drawing/2014/main" xmlns="" id="{00596AC0-4ED3-064F-935D-053B32B88952}"/>
                      </a:ext>
                    </a:extLst>
                  </p:cNvPr>
                  <p:cNvGrpSpPr/>
                  <p:nvPr/>
                </p:nvGrpSpPr>
                <p:grpSpPr>
                  <a:xfrm>
                    <a:off x="1613547" y="2779776"/>
                    <a:ext cx="2375588" cy="246221"/>
                    <a:chOff x="1613547" y="2779776"/>
                    <a:chExt cx="2375588" cy="246221"/>
                  </a:xfrm>
                </p:grpSpPr>
                <p:cxnSp>
                  <p:nvCxnSpPr>
                    <p:cNvPr id="29" name="Straight Connector 28">
                      <a:extLst>
                        <a:ext uri="{FF2B5EF4-FFF2-40B4-BE49-F238E27FC236}">
                          <a16:creationId xmlns:a16="http://schemas.microsoft.com/office/drawing/2014/main" xmlns="" id="{4C8FACFF-DA0A-AC4D-ADB4-21062F64B6C9}"/>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xmlns="" id="{B9CBDD76-E578-3549-BC51-01B8D5583B90}"/>
                        </a:ext>
                      </a:extLst>
                    </p:cNvPr>
                    <p:cNvSpPr txBox="1"/>
                    <p:nvPr/>
                  </p:nvSpPr>
                  <p:spPr>
                    <a:xfrm>
                      <a:off x="2088291" y="2779776"/>
                      <a:ext cx="1900844" cy="246221"/>
                    </a:xfrm>
                    <a:prstGeom prst="rect">
                      <a:avLst/>
                    </a:prstGeom>
                    <a:noFill/>
                  </p:spPr>
                  <p:txBody>
                    <a:bodyPr wrap="square" rtlCol="0">
                      <a:spAutoFit/>
                    </a:bodyPr>
                    <a:lstStyle/>
                    <a:p>
                      <a:r>
                        <a:rPr lang="en-US" sz="1000" dirty="0"/>
                        <a:t>Ensemble Experiment</a:t>
                      </a:r>
                    </a:p>
                  </p:txBody>
                </p:sp>
              </p:grpSp>
              <p:grpSp>
                <p:nvGrpSpPr>
                  <p:cNvPr id="26" name="Group 25">
                    <a:extLst>
                      <a:ext uri="{FF2B5EF4-FFF2-40B4-BE49-F238E27FC236}">
                        <a16:creationId xmlns:a16="http://schemas.microsoft.com/office/drawing/2014/main" xmlns="" id="{0CCF9207-C6EF-DA4A-9EFE-CDC3B4B66A1E}"/>
                      </a:ext>
                    </a:extLst>
                  </p:cNvPr>
                  <p:cNvGrpSpPr/>
                  <p:nvPr/>
                </p:nvGrpSpPr>
                <p:grpSpPr>
                  <a:xfrm>
                    <a:off x="1613547" y="2907792"/>
                    <a:ext cx="2246026" cy="246221"/>
                    <a:chOff x="1613547" y="2782265"/>
                    <a:chExt cx="2246026" cy="246221"/>
                  </a:xfrm>
                </p:grpSpPr>
                <p:cxnSp>
                  <p:nvCxnSpPr>
                    <p:cNvPr id="27" name="Straight Connector 26">
                      <a:extLst>
                        <a:ext uri="{FF2B5EF4-FFF2-40B4-BE49-F238E27FC236}">
                          <a16:creationId xmlns:a16="http://schemas.microsoft.com/office/drawing/2014/main" xmlns="" id="{3A19F325-AC3D-EE4C-A7C6-FD86DCD525B0}"/>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E0F1AE13-820F-1B49-B2A3-6BDA59FECB69}"/>
                        </a:ext>
                      </a:extLst>
                    </p:cNvPr>
                    <p:cNvSpPr txBox="1"/>
                    <p:nvPr/>
                  </p:nvSpPr>
                  <p:spPr>
                    <a:xfrm>
                      <a:off x="2088290" y="2782265"/>
                      <a:ext cx="1771283" cy="246221"/>
                    </a:xfrm>
                    <a:prstGeom prst="rect">
                      <a:avLst/>
                    </a:prstGeom>
                    <a:noFill/>
                  </p:spPr>
                  <p:txBody>
                    <a:bodyPr wrap="square" rtlCol="0">
                      <a:spAutoFit/>
                    </a:bodyPr>
                    <a:lstStyle/>
                    <a:p>
                      <a:r>
                        <a:rPr lang="en-US" sz="1000" dirty="0"/>
                        <a:t>Perturbations Experiment</a:t>
                      </a:r>
                    </a:p>
                  </p:txBody>
                </p:sp>
              </p:grpSp>
            </p:grpSp>
          </p:grpSp>
          <p:grpSp>
            <p:nvGrpSpPr>
              <p:cNvPr id="13" name="Group 12">
                <a:extLst>
                  <a:ext uri="{FF2B5EF4-FFF2-40B4-BE49-F238E27FC236}">
                    <a16:creationId xmlns:a16="http://schemas.microsoft.com/office/drawing/2014/main" xmlns="" id="{B8B2474D-9B16-7F4F-9B2B-FE1D3A313DFD}"/>
                  </a:ext>
                </a:extLst>
              </p:cNvPr>
              <p:cNvGrpSpPr/>
              <p:nvPr/>
            </p:nvGrpSpPr>
            <p:grpSpPr>
              <a:xfrm>
                <a:off x="6887511" y="2779776"/>
                <a:ext cx="2465483" cy="374237"/>
                <a:chOff x="6887511" y="2724953"/>
                <a:chExt cx="2465483" cy="374237"/>
              </a:xfrm>
            </p:grpSpPr>
            <p:sp>
              <p:nvSpPr>
                <p:cNvPr id="15" name="Rectangle 14">
                  <a:extLst>
                    <a:ext uri="{FF2B5EF4-FFF2-40B4-BE49-F238E27FC236}">
                      <a16:creationId xmlns:a16="http://schemas.microsoft.com/office/drawing/2014/main" xmlns="" id="{7EB6DF63-4634-7B41-82E8-8809624F5B63}"/>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6CC32FAA-94DC-1741-9AE6-7C7782B4E662}"/>
                    </a:ext>
                  </a:extLst>
                </p:cNvPr>
                <p:cNvGrpSpPr/>
                <p:nvPr/>
              </p:nvGrpSpPr>
              <p:grpSpPr>
                <a:xfrm>
                  <a:off x="6928447" y="2724953"/>
                  <a:ext cx="2424547" cy="374237"/>
                  <a:chOff x="1613547" y="2779776"/>
                  <a:chExt cx="2424547" cy="374237"/>
                </a:xfrm>
              </p:grpSpPr>
              <p:grpSp>
                <p:nvGrpSpPr>
                  <p:cNvPr id="17" name="Group 16">
                    <a:extLst>
                      <a:ext uri="{FF2B5EF4-FFF2-40B4-BE49-F238E27FC236}">
                        <a16:creationId xmlns:a16="http://schemas.microsoft.com/office/drawing/2014/main" xmlns="" id="{059C93A7-565C-A342-95E8-F8439FB722BD}"/>
                      </a:ext>
                    </a:extLst>
                  </p:cNvPr>
                  <p:cNvGrpSpPr/>
                  <p:nvPr/>
                </p:nvGrpSpPr>
                <p:grpSpPr>
                  <a:xfrm>
                    <a:off x="1613547" y="2779776"/>
                    <a:ext cx="2424547" cy="246221"/>
                    <a:chOff x="1613547" y="2779776"/>
                    <a:chExt cx="2424547" cy="246221"/>
                  </a:xfrm>
                </p:grpSpPr>
                <p:cxnSp>
                  <p:nvCxnSpPr>
                    <p:cNvPr id="21" name="Straight Connector 20">
                      <a:extLst>
                        <a:ext uri="{FF2B5EF4-FFF2-40B4-BE49-F238E27FC236}">
                          <a16:creationId xmlns:a16="http://schemas.microsoft.com/office/drawing/2014/main" xmlns="" id="{C8C7E1C8-8B47-CD4F-A55D-F4ED07A42911}"/>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1E958BEE-9FA9-0148-882D-012C851D3240}"/>
                        </a:ext>
                      </a:extLst>
                    </p:cNvPr>
                    <p:cNvSpPr txBox="1"/>
                    <p:nvPr/>
                  </p:nvSpPr>
                  <p:spPr>
                    <a:xfrm>
                      <a:off x="2088291" y="2779776"/>
                      <a:ext cx="1949803" cy="246221"/>
                    </a:xfrm>
                    <a:prstGeom prst="rect">
                      <a:avLst/>
                    </a:prstGeom>
                    <a:noFill/>
                  </p:spPr>
                  <p:txBody>
                    <a:bodyPr wrap="square" rtlCol="0">
                      <a:spAutoFit/>
                    </a:bodyPr>
                    <a:lstStyle/>
                    <a:p>
                      <a:r>
                        <a:rPr lang="en-US" sz="1000" dirty="0"/>
                        <a:t>Ensemble Experiment</a:t>
                      </a:r>
                    </a:p>
                  </p:txBody>
                </p:sp>
              </p:grpSp>
              <p:grpSp>
                <p:nvGrpSpPr>
                  <p:cNvPr id="18" name="Group 17">
                    <a:extLst>
                      <a:ext uri="{FF2B5EF4-FFF2-40B4-BE49-F238E27FC236}">
                        <a16:creationId xmlns:a16="http://schemas.microsoft.com/office/drawing/2014/main" xmlns="" id="{21A97BA5-187D-8C48-BD7E-33787852EEB7}"/>
                      </a:ext>
                    </a:extLst>
                  </p:cNvPr>
                  <p:cNvGrpSpPr/>
                  <p:nvPr/>
                </p:nvGrpSpPr>
                <p:grpSpPr>
                  <a:xfrm>
                    <a:off x="1613547" y="2907792"/>
                    <a:ext cx="2246026" cy="246221"/>
                    <a:chOff x="1613547" y="2782265"/>
                    <a:chExt cx="2246026" cy="246221"/>
                  </a:xfrm>
                </p:grpSpPr>
                <p:cxnSp>
                  <p:nvCxnSpPr>
                    <p:cNvPr id="19" name="Straight Connector 18">
                      <a:extLst>
                        <a:ext uri="{FF2B5EF4-FFF2-40B4-BE49-F238E27FC236}">
                          <a16:creationId xmlns:a16="http://schemas.microsoft.com/office/drawing/2014/main" xmlns="" id="{13250981-476E-9D4C-8B56-2D7C0EB786E0}"/>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xmlns="" id="{4E86F045-6954-7A42-8BF4-8958D3580B5B}"/>
                        </a:ext>
                      </a:extLst>
                    </p:cNvPr>
                    <p:cNvSpPr txBox="1"/>
                    <p:nvPr/>
                  </p:nvSpPr>
                  <p:spPr>
                    <a:xfrm>
                      <a:off x="2088290" y="2782265"/>
                      <a:ext cx="1771283" cy="246221"/>
                    </a:xfrm>
                    <a:prstGeom prst="rect">
                      <a:avLst/>
                    </a:prstGeom>
                    <a:noFill/>
                  </p:spPr>
                  <p:txBody>
                    <a:bodyPr wrap="square" rtlCol="0">
                      <a:spAutoFit/>
                    </a:bodyPr>
                    <a:lstStyle/>
                    <a:p>
                      <a:r>
                        <a:rPr lang="en-US" sz="1000" dirty="0"/>
                        <a:t>Perturbations Experiment</a:t>
                      </a:r>
                    </a:p>
                  </p:txBody>
                </p:sp>
              </p:grpSp>
            </p:grpSp>
          </p:grpSp>
          <p:sp>
            <p:nvSpPr>
              <p:cNvPr id="14" name="TextBox 13">
                <a:extLst>
                  <a:ext uri="{FF2B5EF4-FFF2-40B4-BE49-F238E27FC236}">
                    <a16:creationId xmlns:a16="http://schemas.microsoft.com/office/drawing/2014/main" xmlns="" id="{23BBE99D-C4A0-C249-9123-0E0C2F85253A}"/>
                  </a:ext>
                </a:extLst>
              </p:cNvPr>
              <p:cNvSpPr txBox="1"/>
              <p:nvPr/>
            </p:nvSpPr>
            <p:spPr>
              <a:xfrm>
                <a:off x="1005150" y="2334670"/>
                <a:ext cx="5064920" cy="307777"/>
              </a:xfrm>
              <a:prstGeom prst="rect">
                <a:avLst/>
              </a:prstGeom>
              <a:noFill/>
            </p:spPr>
            <p:txBody>
              <a:bodyPr wrap="square" rtlCol="0">
                <a:spAutoFit/>
              </a:bodyPr>
              <a:lstStyle/>
              <a:p>
                <a:r>
                  <a:rPr lang="en-US" sz="1400" dirty="0"/>
                  <a:t>Track Forecast Errors Relative to Observations</a:t>
                </a:r>
              </a:p>
            </p:txBody>
          </p:sp>
        </p:grpSp>
        <p:sp>
          <p:nvSpPr>
            <p:cNvPr id="9" name="TextBox 8">
              <a:extLst>
                <a:ext uri="{FF2B5EF4-FFF2-40B4-BE49-F238E27FC236}">
                  <a16:creationId xmlns:a16="http://schemas.microsoft.com/office/drawing/2014/main" xmlns="" id="{B3CA5CB9-CF5E-2849-BA49-E170EC2ECFC8}"/>
                </a:ext>
              </a:extLst>
            </p:cNvPr>
            <p:cNvSpPr txBox="1"/>
            <p:nvPr/>
          </p:nvSpPr>
          <p:spPr>
            <a:xfrm>
              <a:off x="6299908" y="2338277"/>
              <a:ext cx="5064920" cy="307777"/>
            </a:xfrm>
            <a:prstGeom prst="rect">
              <a:avLst/>
            </a:prstGeom>
            <a:noFill/>
          </p:spPr>
          <p:txBody>
            <a:bodyPr wrap="square" rtlCol="0">
              <a:spAutoFit/>
            </a:bodyPr>
            <a:lstStyle/>
            <a:p>
              <a:r>
                <a:rPr lang="en-US" sz="1400" dirty="0"/>
                <a:t>Maximum Wind Speed Forecast Errors Relative to Observations </a:t>
              </a:r>
            </a:p>
          </p:txBody>
        </p:sp>
      </p:grpSp>
    </p:spTree>
    <p:extLst>
      <p:ext uri="{BB962C8B-B14F-4D97-AF65-F5344CB8AC3E}">
        <p14:creationId xmlns:p14="http://schemas.microsoft.com/office/powerpoint/2010/main" val="4221875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C0F123A-F691-1C4C-A3E8-65ABA1AC7C0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451BD84A-E8E1-844E-8B56-A6348C7F3D7A}"/>
              </a:ext>
            </a:extLst>
          </p:cNvPr>
          <p:cNvSpPr txBox="1"/>
          <p:nvPr/>
        </p:nvSpPr>
        <p:spPr>
          <a:xfrm>
            <a:off x="0" y="832104"/>
            <a:ext cx="12192000" cy="523220"/>
          </a:xfrm>
          <a:prstGeom prst="rect">
            <a:avLst/>
          </a:prstGeom>
          <a:noFill/>
        </p:spPr>
        <p:txBody>
          <a:bodyPr wrap="square" rtlCol="0">
            <a:spAutoFit/>
          </a:bodyPr>
          <a:lstStyle/>
          <a:p>
            <a:pPr algn="ctr"/>
            <a:r>
              <a:rPr lang="en-US" sz="2800" dirty="0"/>
              <a:t>Data Assimilation System Tuning</a:t>
            </a:r>
          </a:p>
        </p:txBody>
      </p:sp>
      <p:sp>
        <p:nvSpPr>
          <p:cNvPr id="5" name="TextBox 4">
            <a:extLst>
              <a:ext uri="{FF2B5EF4-FFF2-40B4-BE49-F238E27FC236}">
                <a16:creationId xmlns:a16="http://schemas.microsoft.com/office/drawing/2014/main" xmlns="" id="{1F74842C-497F-A640-9BBE-783301F1D62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6" name="TextBox 5">
            <a:extLst>
              <a:ext uri="{FF2B5EF4-FFF2-40B4-BE49-F238E27FC236}">
                <a16:creationId xmlns:a16="http://schemas.microsoft.com/office/drawing/2014/main" xmlns="" id="{6FD33891-CD77-984E-A2A1-F676F2AB4526}"/>
              </a:ext>
            </a:extLst>
          </p:cNvPr>
          <p:cNvSpPr txBox="1"/>
          <p:nvPr/>
        </p:nvSpPr>
        <p:spPr>
          <a:xfrm>
            <a:off x="886968" y="1327912"/>
            <a:ext cx="10416746"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Stochastic physics perturbations are added to a 40-member HWRF ensemble</a:t>
            </a:r>
          </a:p>
          <a:p>
            <a:pPr marL="285750" indent="-285750">
              <a:buFont typeface="Arial" panose="020B0604020202020204" pitchFamily="34" charset="0"/>
              <a:buChar char="•"/>
            </a:pPr>
            <a:r>
              <a:rPr lang="en-US" dirty="0"/>
              <a:t>Perturbations are applied to the planetary boundary layer, convection and the surface drag coefficient (    )</a:t>
            </a:r>
          </a:p>
        </p:txBody>
      </p:sp>
      <p:pic>
        <p:nvPicPr>
          <p:cNvPr id="8" name="Picture 7">
            <a:extLst>
              <a:ext uri="{FF2B5EF4-FFF2-40B4-BE49-F238E27FC236}">
                <a16:creationId xmlns:a16="http://schemas.microsoft.com/office/drawing/2014/main" xmlns="" id="{0E10B9D0-D201-8143-96CB-428D422CE92D}"/>
              </a:ext>
            </a:extLst>
          </p:cNvPr>
          <p:cNvPicPr>
            <a:picLocks noChangeAspect="1"/>
          </p:cNvPicPr>
          <p:nvPr/>
        </p:nvPicPr>
        <p:blipFill>
          <a:blip r:embed="rId2"/>
          <a:stretch>
            <a:fillRect/>
          </a:stretch>
        </p:blipFill>
        <p:spPr>
          <a:xfrm>
            <a:off x="10835079" y="1723477"/>
            <a:ext cx="243840" cy="182880"/>
          </a:xfrm>
          <a:prstGeom prst="rect">
            <a:avLst/>
          </a:prstGeom>
        </p:spPr>
      </p:pic>
      <p:grpSp>
        <p:nvGrpSpPr>
          <p:cNvPr id="10" name="Group 9">
            <a:extLst>
              <a:ext uri="{FF2B5EF4-FFF2-40B4-BE49-F238E27FC236}">
                <a16:creationId xmlns:a16="http://schemas.microsoft.com/office/drawing/2014/main" xmlns="" id="{5FC36810-9D99-6B40-8DDB-B0C4E5999CF6}"/>
              </a:ext>
            </a:extLst>
          </p:cNvPr>
          <p:cNvGrpSpPr/>
          <p:nvPr/>
        </p:nvGrpSpPr>
        <p:grpSpPr>
          <a:xfrm>
            <a:off x="859536" y="2304287"/>
            <a:ext cx="10460736" cy="3840481"/>
            <a:chOff x="859536" y="2304287"/>
            <a:chExt cx="10460736" cy="3840481"/>
          </a:xfrm>
        </p:grpSpPr>
        <p:pic>
          <p:nvPicPr>
            <p:cNvPr id="12" name="Picture 11">
              <a:extLst>
                <a:ext uri="{FF2B5EF4-FFF2-40B4-BE49-F238E27FC236}">
                  <a16:creationId xmlns:a16="http://schemas.microsoft.com/office/drawing/2014/main" xmlns="" id="{A819AE9B-EBF0-1541-8330-BA6CE87C26BE}"/>
                </a:ext>
              </a:extLst>
            </p:cNvPr>
            <p:cNvPicPr>
              <a:picLocks/>
            </p:cNvPicPr>
            <p:nvPr/>
          </p:nvPicPr>
          <p:blipFill>
            <a:blip r:embed="rId3"/>
            <a:stretch>
              <a:fillRect/>
            </a:stretch>
          </p:blipFill>
          <p:spPr>
            <a:xfrm>
              <a:off x="6199632" y="2304287"/>
              <a:ext cx="5120640" cy="3840480"/>
            </a:xfrm>
            <a:prstGeom prst="rect">
              <a:avLst/>
            </a:prstGeom>
            <a:solidFill>
              <a:schemeClr val="bg1"/>
            </a:solidFill>
            <a:ln w="25400">
              <a:solidFill>
                <a:schemeClr val="tx1"/>
              </a:solidFill>
            </a:ln>
          </p:spPr>
        </p:pic>
        <p:pic>
          <p:nvPicPr>
            <p:cNvPr id="13" name="Picture 12">
              <a:extLst>
                <a:ext uri="{FF2B5EF4-FFF2-40B4-BE49-F238E27FC236}">
                  <a16:creationId xmlns:a16="http://schemas.microsoft.com/office/drawing/2014/main" xmlns="" id="{E068D877-79DC-744F-9AD3-CBA55DE69CA3}"/>
                </a:ext>
              </a:extLst>
            </p:cNvPr>
            <p:cNvPicPr>
              <a:picLocks noChangeAspect="1"/>
            </p:cNvPicPr>
            <p:nvPr/>
          </p:nvPicPr>
          <p:blipFill>
            <a:blip r:embed="rId4"/>
            <a:stretch>
              <a:fillRect/>
            </a:stretch>
          </p:blipFill>
          <p:spPr>
            <a:xfrm>
              <a:off x="859536" y="2304288"/>
              <a:ext cx="5120640" cy="3840480"/>
            </a:xfrm>
            <a:prstGeom prst="rect">
              <a:avLst/>
            </a:prstGeom>
            <a:solidFill>
              <a:schemeClr val="bg1"/>
            </a:solidFill>
            <a:ln w="25400">
              <a:solidFill>
                <a:schemeClr val="tx1"/>
              </a:solidFill>
            </a:ln>
          </p:spPr>
        </p:pic>
        <p:grpSp>
          <p:nvGrpSpPr>
            <p:cNvPr id="14" name="Group 13">
              <a:extLst>
                <a:ext uri="{FF2B5EF4-FFF2-40B4-BE49-F238E27FC236}">
                  <a16:creationId xmlns:a16="http://schemas.microsoft.com/office/drawing/2014/main" xmlns="" id="{27E6DAE6-F9D0-5648-9DA3-A011365DE9ED}"/>
                </a:ext>
              </a:extLst>
            </p:cNvPr>
            <p:cNvGrpSpPr/>
            <p:nvPr/>
          </p:nvGrpSpPr>
          <p:grpSpPr>
            <a:xfrm>
              <a:off x="1527048" y="2779776"/>
              <a:ext cx="2462087" cy="374237"/>
              <a:chOff x="1527048" y="2779776"/>
              <a:chExt cx="2462087" cy="374237"/>
            </a:xfrm>
          </p:grpSpPr>
          <p:sp>
            <p:nvSpPr>
              <p:cNvPr id="25" name="Rectangle 24">
                <a:extLst>
                  <a:ext uri="{FF2B5EF4-FFF2-40B4-BE49-F238E27FC236}">
                    <a16:creationId xmlns:a16="http://schemas.microsoft.com/office/drawing/2014/main" xmlns="" id="{A6EE9D4B-D27B-2A4B-8287-11C12946E5F5}"/>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AEDDFE97-5617-CE4C-B333-4B778F566CBD}"/>
                  </a:ext>
                </a:extLst>
              </p:cNvPr>
              <p:cNvGrpSpPr/>
              <p:nvPr/>
            </p:nvGrpSpPr>
            <p:grpSpPr>
              <a:xfrm>
                <a:off x="1613547" y="2779776"/>
                <a:ext cx="2375588" cy="374237"/>
                <a:chOff x="1613547" y="2779776"/>
                <a:chExt cx="2375588" cy="374237"/>
              </a:xfrm>
            </p:grpSpPr>
            <p:grpSp>
              <p:nvGrpSpPr>
                <p:cNvPr id="27" name="Group 26">
                  <a:extLst>
                    <a:ext uri="{FF2B5EF4-FFF2-40B4-BE49-F238E27FC236}">
                      <a16:creationId xmlns:a16="http://schemas.microsoft.com/office/drawing/2014/main" xmlns="" id="{F4C032E1-50DB-FC47-B0BE-36DA9CA44F9E}"/>
                    </a:ext>
                  </a:extLst>
                </p:cNvPr>
                <p:cNvGrpSpPr/>
                <p:nvPr/>
              </p:nvGrpSpPr>
              <p:grpSpPr>
                <a:xfrm>
                  <a:off x="1613547" y="2779776"/>
                  <a:ext cx="2375588" cy="246221"/>
                  <a:chOff x="1613547" y="2779776"/>
                  <a:chExt cx="2375588" cy="246221"/>
                </a:xfrm>
              </p:grpSpPr>
              <p:cxnSp>
                <p:nvCxnSpPr>
                  <p:cNvPr id="31" name="Straight Connector 30">
                    <a:extLst>
                      <a:ext uri="{FF2B5EF4-FFF2-40B4-BE49-F238E27FC236}">
                        <a16:creationId xmlns:a16="http://schemas.microsoft.com/office/drawing/2014/main" xmlns="" id="{34AC29BA-2F2C-7041-AEBA-98BB2D2382F0}"/>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xmlns="" id="{80440884-1985-2F46-BA6B-1EF93A90CDEC}"/>
                      </a:ext>
                    </a:extLst>
                  </p:cNvPr>
                  <p:cNvSpPr txBox="1"/>
                  <p:nvPr/>
                </p:nvSpPr>
                <p:spPr>
                  <a:xfrm>
                    <a:off x="2088291" y="2779776"/>
                    <a:ext cx="1900844" cy="246221"/>
                  </a:xfrm>
                  <a:prstGeom prst="rect">
                    <a:avLst/>
                  </a:prstGeom>
                  <a:noFill/>
                </p:spPr>
                <p:txBody>
                  <a:bodyPr wrap="square" rtlCol="0">
                    <a:spAutoFit/>
                  </a:bodyPr>
                  <a:lstStyle/>
                  <a:p>
                    <a:r>
                      <a:rPr lang="en-US" sz="1000" dirty="0"/>
                      <a:t>Ensemble Experiment</a:t>
                    </a:r>
                  </a:p>
                </p:txBody>
              </p:sp>
            </p:grpSp>
            <p:grpSp>
              <p:nvGrpSpPr>
                <p:cNvPr id="28" name="Group 27">
                  <a:extLst>
                    <a:ext uri="{FF2B5EF4-FFF2-40B4-BE49-F238E27FC236}">
                      <a16:creationId xmlns:a16="http://schemas.microsoft.com/office/drawing/2014/main" xmlns="" id="{8A9BF880-DF29-CD40-B007-799DF9B01433}"/>
                    </a:ext>
                  </a:extLst>
                </p:cNvPr>
                <p:cNvGrpSpPr/>
                <p:nvPr/>
              </p:nvGrpSpPr>
              <p:grpSpPr>
                <a:xfrm>
                  <a:off x="1613547" y="2907792"/>
                  <a:ext cx="2246026" cy="246221"/>
                  <a:chOff x="1613547" y="2782265"/>
                  <a:chExt cx="2246026" cy="246221"/>
                </a:xfrm>
              </p:grpSpPr>
              <p:cxnSp>
                <p:nvCxnSpPr>
                  <p:cNvPr id="29" name="Straight Connector 28">
                    <a:extLst>
                      <a:ext uri="{FF2B5EF4-FFF2-40B4-BE49-F238E27FC236}">
                        <a16:creationId xmlns:a16="http://schemas.microsoft.com/office/drawing/2014/main" xmlns="" id="{2F6439A0-8112-054B-8330-5428A6280E0E}"/>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xmlns="" id="{C31CF618-8A67-4448-8F22-76BF6EA086A2}"/>
                      </a:ext>
                    </a:extLst>
                  </p:cNvPr>
                  <p:cNvSpPr txBox="1"/>
                  <p:nvPr/>
                </p:nvSpPr>
                <p:spPr>
                  <a:xfrm>
                    <a:off x="2088290" y="2782265"/>
                    <a:ext cx="1771283" cy="246221"/>
                  </a:xfrm>
                  <a:prstGeom prst="rect">
                    <a:avLst/>
                  </a:prstGeom>
                  <a:noFill/>
                </p:spPr>
                <p:txBody>
                  <a:bodyPr wrap="square" rtlCol="0">
                    <a:spAutoFit/>
                  </a:bodyPr>
                  <a:lstStyle/>
                  <a:p>
                    <a:r>
                      <a:rPr lang="en-US" sz="1000" dirty="0"/>
                      <a:t>Perturbations Experiment</a:t>
                    </a:r>
                  </a:p>
                </p:txBody>
              </p:sp>
            </p:grpSp>
          </p:grpSp>
        </p:grpSp>
        <p:grpSp>
          <p:nvGrpSpPr>
            <p:cNvPr id="15" name="Group 14">
              <a:extLst>
                <a:ext uri="{FF2B5EF4-FFF2-40B4-BE49-F238E27FC236}">
                  <a16:creationId xmlns:a16="http://schemas.microsoft.com/office/drawing/2014/main" xmlns="" id="{B41919BB-EC4E-AB42-AD5C-439C57AB2670}"/>
                </a:ext>
              </a:extLst>
            </p:cNvPr>
            <p:cNvGrpSpPr/>
            <p:nvPr/>
          </p:nvGrpSpPr>
          <p:grpSpPr>
            <a:xfrm>
              <a:off x="6887511" y="2779776"/>
              <a:ext cx="2465483" cy="374237"/>
              <a:chOff x="6887511" y="2724953"/>
              <a:chExt cx="2465483" cy="374237"/>
            </a:xfrm>
          </p:grpSpPr>
          <p:sp>
            <p:nvSpPr>
              <p:cNvPr id="17" name="Rectangle 16">
                <a:extLst>
                  <a:ext uri="{FF2B5EF4-FFF2-40B4-BE49-F238E27FC236}">
                    <a16:creationId xmlns:a16="http://schemas.microsoft.com/office/drawing/2014/main" xmlns="" id="{8367BB9A-B5AF-D945-A7AD-45FDD66FE525}"/>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F4528571-38AA-834E-89A4-56D9E7D86C4F}"/>
                  </a:ext>
                </a:extLst>
              </p:cNvPr>
              <p:cNvGrpSpPr/>
              <p:nvPr/>
            </p:nvGrpSpPr>
            <p:grpSpPr>
              <a:xfrm>
                <a:off x="6928447" y="2724953"/>
                <a:ext cx="2424547" cy="374237"/>
                <a:chOff x="1613547" y="2779776"/>
                <a:chExt cx="2424547" cy="374237"/>
              </a:xfrm>
            </p:grpSpPr>
            <p:grpSp>
              <p:nvGrpSpPr>
                <p:cNvPr id="19" name="Group 18">
                  <a:extLst>
                    <a:ext uri="{FF2B5EF4-FFF2-40B4-BE49-F238E27FC236}">
                      <a16:creationId xmlns:a16="http://schemas.microsoft.com/office/drawing/2014/main" xmlns="" id="{F742009D-37A4-084A-9E41-C788A11D5F80}"/>
                    </a:ext>
                  </a:extLst>
                </p:cNvPr>
                <p:cNvGrpSpPr/>
                <p:nvPr/>
              </p:nvGrpSpPr>
              <p:grpSpPr>
                <a:xfrm>
                  <a:off x="1613547" y="2779776"/>
                  <a:ext cx="2424547" cy="246221"/>
                  <a:chOff x="1613547" y="2779776"/>
                  <a:chExt cx="2424547" cy="246221"/>
                </a:xfrm>
              </p:grpSpPr>
              <p:cxnSp>
                <p:nvCxnSpPr>
                  <p:cNvPr id="23" name="Straight Connector 22">
                    <a:extLst>
                      <a:ext uri="{FF2B5EF4-FFF2-40B4-BE49-F238E27FC236}">
                        <a16:creationId xmlns:a16="http://schemas.microsoft.com/office/drawing/2014/main" xmlns="" id="{4F9F143E-7125-4641-95BB-9BBA71C17ACB}"/>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xmlns="" id="{EA8C8954-EC6E-B544-8F3E-0F9F3045A87D}"/>
                      </a:ext>
                    </a:extLst>
                  </p:cNvPr>
                  <p:cNvSpPr txBox="1"/>
                  <p:nvPr/>
                </p:nvSpPr>
                <p:spPr>
                  <a:xfrm>
                    <a:off x="2088291" y="2779776"/>
                    <a:ext cx="1949803" cy="246221"/>
                  </a:xfrm>
                  <a:prstGeom prst="rect">
                    <a:avLst/>
                  </a:prstGeom>
                  <a:noFill/>
                </p:spPr>
                <p:txBody>
                  <a:bodyPr wrap="square" rtlCol="0">
                    <a:spAutoFit/>
                  </a:bodyPr>
                  <a:lstStyle/>
                  <a:p>
                    <a:r>
                      <a:rPr lang="en-US" sz="1000" dirty="0"/>
                      <a:t>Ensemble Experiment</a:t>
                    </a:r>
                  </a:p>
                </p:txBody>
              </p:sp>
            </p:grpSp>
            <p:grpSp>
              <p:nvGrpSpPr>
                <p:cNvPr id="20" name="Group 19">
                  <a:extLst>
                    <a:ext uri="{FF2B5EF4-FFF2-40B4-BE49-F238E27FC236}">
                      <a16:creationId xmlns:a16="http://schemas.microsoft.com/office/drawing/2014/main" xmlns="" id="{E2B78304-889C-4343-9AD0-5E711A2D76A8}"/>
                    </a:ext>
                  </a:extLst>
                </p:cNvPr>
                <p:cNvGrpSpPr/>
                <p:nvPr/>
              </p:nvGrpSpPr>
              <p:grpSpPr>
                <a:xfrm>
                  <a:off x="1613547" y="2907792"/>
                  <a:ext cx="2246026" cy="246221"/>
                  <a:chOff x="1613547" y="2782265"/>
                  <a:chExt cx="2246026" cy="246221"/>
                </a:xfrm>
              </p:grpSpPr>
              <p:cxnSp>
                <p:nvCxnSpPr>
                  <p:cNvPr id="21" name="Straight Connector 20">
                    <a:extLst>
                      <a:ext uri="{FF2B5EF4-FFF2-40B4-BE49-F238E27FC236}">
                        <a16:creationId xmlns:a16="http://schemas.microsoft.com/office/drawing/2014/main" xmlns="" id="{920444AE-353D-9D44-8EE0-C490E575210E}"/>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96A9C5AE-D359-C042-8721-A8EEC27C3882}"/>
                      </a:ext>
                    </a:extLst>
                  </p:cNvPr>
                  <p:cNvSpPr txBox="1"/>
                  <p:nvPr/>
                </p:nvSpPr>
                <p:spPr>
                  <a:xfrm>
                    <a:off x="2088290" y="2782265"/>
                    <a:ext cx="1771283" cy="246221"/>
                  </a:xfrm>
                  <a:prstGeom prst="rect">
                    <a:avLst/>
                  </a:prstGeom>
                  <a:noFill/>
                </p:spPr>
                <p:txBody>
                  <a:bodyPr wrap="square" rtlCol="0">
                    <a:spAutoFit/>
                  </a:bodyPr>
                  <a:lstStyle/>
                  <a:p>
                    <a:r>
                      <a:rPr lang="en-US" sz="1000" dirty="0"/>
                      <a:t>Perturbations Experiment</a:t>
                    </a:r>
                  </a:p>
                </p:txBody>
              </p:sp>
            </p:grpSp>
          </p:grpSp>
        </p:grpSp>
      </p:grpSp>
      <p:sp>
        <p:nvSpPr>
          <p:cNvPr id="33" name="TextBox 32">
            <a:extLst>
              <a:ext uri="{FF2B5EF4-FFF2-40B4-BE49-F238E27FC236}">
                <a16:creationId xmlns:a16="http://schemas.microsoft.com/office/drawing/2014/main" xmlns="" id="{F5C86D02-969E-8849-8799-C37F768C42E1}"/>
              </a:ext>
            </a:extLst>
          </p:cNvPr>
          <p:cNvSpPr txBox="1"/>
          <p:nvPr/>
        </p:nvSpPr>
        <p:spPr>
          <a:xfrm>
            <a:off x="1498070" y="5349762"/>
            <a:ext cx="5064920" cy="307777"/>
          </a:xfrm>
          <a:prstGeom prst="rect">
            <a:avLst/>
          </a:prstGeom>
          <a:noFill/>
        </p:spPr>
        <p:txBody>
          <a:bodyPr wrap="square" rtlCol="0">
            <a:spAutoFit/>
          </a:bodyPr>
          <a:lstStyle/>
          <a:p>
            <a:r>
              <a:rPr lang="en-US" sz="1400" dirty="0"/>
              <a:t>Track Forecast Skill Relative to Control Experiment</a:t>
            </a:r>
          </a:p>
        </p:txBody>
      </p:sp>
      <p:sp>
        <p:nvSpPr>
          <p:cNvPr id="34" name="TextBox 33">
            <a:extLst>
              <a:ext uri="{FF2B5EF4-FFF2-40B4-BE49-F238E27FC236}">
                <a16:creationId xmlns:a16="http://schemas.microsoft.com/office/drawing/2014/main" xmlns="" id="{4615EE9B-665F-4045-B6C2-0D4A6339A874}"/>
              </a:ext>
            </a:extLst>
          </p:cNvPr>
          <p:cNvSpPr txBox="1"/>
          <p:nvPr/>
        </p:nvSpPr>
        <p:spPr>
          <a:xfrm>
            <a:off x="6824060" y="5349762"/>
            <a:ext cx="5173044" cy="307777"/>
          </a:xfrm>
          <a:prstGeom prst="rect">
            <a:avLst/>
          </a:prstGeom>
          <a:noFill/>
        </p:spPr>
        <p:txBody>
          <a:bodyPr wrap="square" rtlCol="0">
            <a:spAutoFit/>
          </a:bodyPr>
          <a:lstStyle/>
          <a:p>
            <a:r>
              <a:rPr lang="en-US" sz="1400" dirty="0"/>
              <a:t>Intensity Forecast Skill Relative to Control Experiment</a:t>
            </a:r>
          </a:p>
        </p:txBody>
      </p:sp>
    </p:spTree>
    <p:extLst>
      <p:ext uri="{BB962C8B-B14F-4D97-AF65-F5344CB8AC3E}">
        <p14:creationId xmlns:p14="http://schemas.microsoft.com/office/powerpoint/2010/main" val="47350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A996422-602E-B940-A924-19AD3DEA360A}"/>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DD394E98-1701-C84B-B95F-E0B650A62C76}"/>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Outline:</a:t>
            </a:r>
          </a:p>
        </p:txBody>
      </p:sp>
      <p:sp>
        <p:nvSpPr>
          <p:cNvPr id="6" name="TextBox 5">
            <a:extLst>
              <a:ext uri="{FF2B5EF4-FFF2-40B4-BE49-F238E27FC236}">
                <a16:creationId xmlns:a16="http://schemas.microsoft.com/office/drawing/2014/main" xmlns="" id="{4E4E0813-58F9-1649-9048-0DD4301E9F7F}"/>
              </a:ext>
            </a:extLst>
          </p:cNvPr>
          <p:cNvSpPr txBox="1"/>
          <p:nvPr/>
        </p:nvSpPr>
        <p:spPr>
          <a:xfrm>
            <a:off x="815546" y="1092150"/>
            <a:ext cx="10577383" cy="707886"/>
          </a:xfrm>
          <a:prstGeom prst="rect">
            <a:avLst/>
          </a:prstGeom>
          <a:noFill/>
        </p:spPr>
        <p:txBody>
          <a:bodyPr wrap="square" rtlCol="0">
            <a:spAutoFit/>
          </a:bodyPr>
          <a:lstStyle/>
          <a:p>
            <a:pPr marL="257175" indent="-257175">
              <a:buFont typeface="+mj-lt"/>
              <a:buAutoNum type="arabicPeriod"/>
            </a:pPr>
            <a:r>
              <a:rPr lang="en-US" sz="4000" dirty="0"/>
              <a:t> Milestones for 2017 – 2018</a:t>
            </a:r>
          </a:p>
        </p:txBody>
      </p:sp>
    </p:spTree>
    <p:extLst>
      <p:ext uri="{BB962C8B-B14F-4D97-AF65-F5344CB8AC3E}">
        <p14:creationId xmlns:p14="http://schemas.microsoft.com/office/powerpoint/2010/main" val="2294179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C0F123A-F691-1C4C-A3E8-65ABA1AC7C0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451BD84A-E8E1-844E-8B56-A6348C7F3D7A}"/>
              </a:ext>
            </a:extLst>
          </p:cNvPr>
          <p:cNvSpPr txBox="1"/>
          <p:nvPr/>
        </p:nvSpPr>
        <p:spPr>
          <a:xfrm>
            <a:off x="0" y="832104"/>
            <a:ext cx="12192000" cy="523220"/>
          </a:xfrm>
          <a:prstGeom prst="rect">
            <a:avLst/>
          </a:prstGeom>
          <a:noFill/>
        </p:spPr>
        <p:txBody>
          <a:bodyPr wrap="square" rtlCol="0">
            <a:spAutoFit/>
          </a:bodyPr>
          <a:lstStyle/>
          <a:p>
            <a:pPr algn="ctr"/>
            <a:r>
              <a:rPr lang="en-US" sz="2800" dirty="0"/>
              <a:t>Data Assimilation System Tuning</a:t>
            </a:r>
          </a:p>
        </p:txBody>
      </p:sp>
      <p:sp>
        <p:nvSpPr>
          <p:cNvPr id="5" name="TextBox 4">
            <a:extLst>
              <a:ext uri="{FF2B5EF4-FFF2-40B4-BE49-F238E27FC236}">
                <a16:creationId xmlns:a16="http://schemas.microsoft.com/office/drawing/2014/main" xmlns="" id="{1F74842C-497F-A640-9BBE-783301F1D62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6" name="TextBox 5">
            <a:extLst>
              <a:ext uri="{FF2B5EF4-FFF2-40B4-BE49-F238E27FC236}">
                <a16:creationId xmlns:a16="http://schemas.microsoft.com/office/drawing/2014/main" xmlns="" id="{6FD33891-CD77-984E-A2A1-F676F2AB4526}"/>
              </a:ext>
            </a:extLst>
          </p:cNvPr>
          <p:cNvSpPr txBox="1"/>
          <p:nvPr/>
        </p:nvSpPr>
        <p:spPr>
          <a:xfrm>
            <a:off x="886968" y="1327912"/>
            <a:ext cx="1041674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Stochastic physics perturbations are added to a 40-member HWRF ensemble</a:t>
            </a:r>
          </a:p>
          <a:p>
            <a:pPr marL="285750" indent="-285750">
              <a:buFont typeface="Arial" panose="020B0604020202020204" pitchFamily="34" charset="0"/>
              <a:buChar char="•"/>
            </a:pPr>
            <a:r>
              <a:rPr lang="en-US" dirty="0"/>
              <a:t>Perturbations are applied to the planetary boundary layer, convection and the surface drag coefficient (    )</a:t>
            </a:r>
          </a:p>
          <a:p>
            <a:pPr marL="285750" indent="-285750">
              <a:buFont typeface="Arial" panose="020B0604020202020204" pitchFamily="34" charset="0"/>
              <a:buChar char="•"/>
            </a:pPr>
            <a:r>
              <a:rPr lang="en-US" dirty="0"/>
              <a:t>Largely positive TC forecast improvements relative to 40-member HWRF ensemble control experiment</a:t>
            </a: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xmlns="" id="{0E10B9D0-D201-8143-96CB-428D422CE92D}"/>
              </a:ext>
            </a:extLst>
          </p:cNvPr>
          <p:cNvPicPr>
            <a:picLocks noChangeAspect="1"/>
          </p:cNvPicPr>
          <p:nvPr/>
        </p:nvPicPr>
        <p:blipFill>
          <a:blip r:embed="rId2"/>
          <a:stretch>
            <a:fillRect/>
          </a:stretch>
        </p:blipFill>
        <p:spPr>
          <a:xfrm>
            <a:off x="10835079" y="1723477"/>
            <a:ext cx="243840" cy="182880"/>
          </a:xfrm>
          <a:prstGeom prst="rect">
            <a:avLst/>
          </a:prstGeom>
        </p:spPr>
      </p:pic>
      <p:grpSp>
        <p:nvGrpSpPr>
          <p:cNvPr id="10" name="Group 9">
            <a:extLst>
              <a:ext uri="{FF2B5EF4-FFF2-40B4-BE49-F238E27FC236}">
                <a16:creationId xmlns:a16="http://schemas.microsoft.com/office/drawing/2014/main" xmlns="" id="{5FC36810-9D99-6B40-8DDB-B0C4E5999CF6}"/>
              </a:ext>
            </a:extLst>
          </p:cNvPr>
          <p:cNvGrpSpPr/>
          <p:nvPr/>
        </p:nvGrpSpPr>
        <p:grpSpPr>
          <a:xfrm>
            <a:off x="859536" y="2304287"/>
            <a:ext cx="10460736" cy="3840481"/>
            <a:chOff x="859536" y="2304287"/>
            <a:chExt cx="10460736" cy="3840481"/>
          </a:xfrm>
        </p:grpSpPr>
        <p:pic>
          <p:nvPicPr>
            <p:cNvPr id="12" name="Picture 11">
              <a:extLst>
                <a:ext uri="{FF2B5EF4-FFF2-40B4-BE49-F238E27FC236}">
                  <a16:creationId xmlns:a16="http://schemas.microsoft.com/office/drawing/2014/main" xmlns="" id="{A819AE9B-EBF0-1541-8330-BA6CE87C26BE}"/>
                </a:ext>
              </a:extLst>
            </p:cNvPr>
            <p:cNvPicPr>
              <a:picLocks/>
            </p:cNvPicPr>
            <p:nvPr/>
          </p:nvPicPr>
          <p:blipFill>
            <a:blip r:embed="rId3"/>
            <a:stretch>
              <a:fillRect/>
            </a:stretch>
          </p:blipFill>
          <p:spPr>
            <a:xfrm>
              <a:off x="6199632" y="2304287"/>
              <a:ext cx="5120640" cy="3840480"/>
            </a:xfrm>
            <a:prstGeom prst="rect">
              <a:avLst/>
            </a:prstGeom>
            <a:solidFill>
              <a:schemeClr val="bg1"/>
            </a:solidFill>
            <a:ln w="25400">
              <a:solidFill>
                <a:schemeClr val="tx1"/>
              </a:solidFill>
            </a:ln>
          </p:spPr>
        </p:pic>
        <p:pic>
          <p:nvPicPr>
            <p:cNvPr id="13" name="Picture 12">
              <a:extLst>
                <a:ext uri="{FF2B5EF4-FFF2-40B4-BE49-F238E27FC236}">
                  <a16:creationId xmlns:a16="http://schemas.microsoft.com/office/drawing/2014/main" xmlns="" id="{E068D877-79DC-744F-9AD3-CBA55DE69CA3}"/>
                </a:ext>
              </a:extLst>
            </p:cNvPr>
            <p:cNvPicPr>
              <a:picLocks noChangeAspect="1"/>
            </p:cNvPicPr>
            <p:nvPr/>
          </p:nvPicPr>
          <p:blipFill>
            <a:blip r:embed="rId4"/>
            <a:stretch>
              <a:fillRect/>
            </a:stretch>
          </p:blipFill>
          <p:spPr>
            <a:xfrm>
              <a:off x="859536" y="2304288"/>
              <a:ext cx="5120640" cy="3840480"/>
            </a:xfrm>
            <a:prstGeom prst="rect">
              <a:avLst/>
            </a:prstGeom>
            <a:solidFill>
              <a:schemeClr val="bg1"/>
            </a:solidFill>
            <a:ln w="25400">
              <a:solidFill>
                <a:schemeClr val="tx1"/>
              </a:solidFill>
            </a:ln>
          </p:spPr>
        </p:pic>
        <p:grpSp>
          <p:nvGrpSpPr>
            <p:cNvPr id="14" name="Group 13">
              <a:extLst>
                <a:ext uri="{FF2B5EF4-FFF2-40B4-BE49-F238E27FC236}">
                  <a16:creationId xmlns:a16="http://schemas.microsoft.com/office/drawing/2014/main" xmlns="" id="{27E6DAE6-F9D0-5648-9DA3-A011365DE9ED}"/>
                </a:ext>
              </a:extLst>
            </p:cNvPr>
            <p:cNvGrpSpPr/>
            <p:nvPr/>
          </p:nvGrpSpPr>
          <p:grpSpPr>
            <a:xfrm>
              <a:off x="1527048" y="2779776"/>
              <a:ext cx="2462087" cy="374237"/>
              <a:chOff x="1527048" y="2779776"/>
              <a:chExt cx="2462087" cy="374237"/>
            </a:xfrm>
          </p:grpSpPr>
          <p:sp>
            <p:nvSpPr>
              <p:cNvPr id="25" name="Rectangle 24">
                <a:extLst>
                  <a:ext uri="{FF2B5EF4-FFF2-40B4-BE49-F238E27FC236}">
                    <a16:creationId xmlns:a16="http://schemas.microsoft.com/office/drawing/2014/main" xmlns="" id="{A6EE9D4B-D27B-2A4B-8287-11C12946E5F5}"/>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AEDDFE97-5617-CE4C-B333-4B778F566CBD}"/>
                  </a:ext>
                </a:extLst>
              </p:cNvPr>
              <p:cNvGrpSpPr/>
              <p:nvPr/>
            </p:nvGrpSpPr>
            <p:grpSpPr>
              <a:xfrm>
                <a:off x="1613547" y="2779776"/>
                <a:ext cx="2375588" cy="374237"/>
                <a:chOff x="1613547" y="2779776"/>
                <a:chExt cx="2375588" cy="374237"/>
              </a:xfrm>
            </p:grpSpPr>
            <p:grpSp>
              <p:nvGrpSpPr>
                <p:cNvPr id="27" name="Group 26">
                  <a:extLst>
                    <a:ext uri="{FF2B5EF4-FFF2-40B4-BE49-F238E27FC236}">
                      <a16:creationId xmlns:a16="http://schemas.microsoft.com/office/drawing/2014/main" xmlns="" id="{F4C032E1-50DB-FC47-B0BE-36DA9CA44F9E}"/>
                    </a:ext>
                  </a:extLst>
                </p:cNvPr>
                <p:cNvGrpSpPr/>
                <p:nvPr/>
              </p:nvGrpSpPr>
              <p:grpSpPr>
                <a:xfrm>
                  <a:off x="1613547" y="2779776"/>
                  <a:ext cx="2375588" cy="246221"/>
                  <a:chOff x="1613547" y="2779776"/>
                  <a:chExt cx="2375588" cy="246221"/>
                </a:xfrm>
              </p:grpSpPr>
              <p:cxnSp>
                <p:nvCxnSpPr>
                  <p:cNvPr id="31" name="Straight Connector 30">
                    <a:extLst>
                      <a:ext uri="{FF2B5EF4-FFF2-40B4-BE49-F238E27FC236}">
                        <a16:creationId xmlns:a16="http://schemas.microsoft.com/office/drawing/2014/main" xmlns="" id="{34AC29BA-2F2C-7041-AEBA-98BB2D2382F0}"/>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xmlns="" id="{80440884-1985-2F46-BA6B-1EF93A90CDEC}"/>
                      </a:ext>
                    </a:extLst>
                  </p:cNvPr>
                  <p:cNvSpPr txBox="1"/>
                  <p:nvPr/>
                </p:nvSpPr>
                <p:spPr>
                  <a:xfrm>
                    <a:off x="2088291" y="2779776"/>
                    <a:ext cx="1900844" cy="246221"/>
                  </a:xfrm>
                  <a:prstGeom prst="rect">
                    <a:avLst/>
                  </a:prstGeom>
                  <a:noFill/>
                </p:spPr>
                <p:txBody>
                  <a:bodyPr wrap="square" rtlCol="0">
                    <a:spAutoFit/>
                  </a:bodyPr>
                  <a:lstStyle/>
                  <a:p>
                    <a:r>
                      <a:rPr lang="en-US" sz="1000" dirty="0"/>
                      <a:t>Ensemble Experiment</a:t>
                    </a:r>
                  </a:p>
                </p:txBody>
              </p:sp>
            </p:grpSp>
            <p:grpSp>
              <p:nvGrpSpPr>
                <p:cNvPr id="28" name="Group 27">
                  <a:extLst>
                    <a:ext uri="{FF2B5EF4-FFF2-40B4-BE49-F238E27FC236}">
                      <a16:creationId xmlns:a16="http://schemas.microsoft.com/office/drawing/2014/main" xmlns="" id="{8A9BF880-DF29-CD40-B007-799DF9B01433}"/>
                    </a:ext>
                  </a:extLst>
                </p:cNvPr>
                <p:cNvGrpSpPr/>
                <p:nvPr/>
              </p:nvGrpSpPr>
              <p:grpSpPr>
                <a:xfrm>
                  <a:off x="1613547" y="2907792"/>
                  <a:ext cx="2246026" cy="246221"/>
                  <a:chOff x="1613547" y="2782265"/>
                  <a:chExt cx="2246026" cy="246221"/>
                </a:xfrm>
              </p:grpSpPr>
              <p:cxnSp>
                <p:nvCxnSpPr>
                  <p:cNvPr id="29" name="Straight Connector 28">
                    <a:extLst>
                      <a:ext uri="{FF2B5EF4-FFF2-40B4-BE49-F238E27FC236}">
                        <a16:creationId xmlns:a16="http://schemas.microsoft.com/office/drawing/2014/main" xmlns="" id="{2F6439A0-8112-054B-8330-5428A6280E0E}"/>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xmlns="" id="{C31CF618-8A67-4448-8F22-76BF6EA086A2}"/>
                      </a:ext>
                    </a:extLst>
                  </p:cNvPr>
                  <p:cNvSpPr txBox="1"/>
                  <p:nvPr/>
                </p:nvSpPr>
                <p:spPr>
                  <a:xfrm>
                    <a:off x="2088290" y="2782265"/>
                    <a:ext cx="1771283" cy="246221"/>
                  </a:xfrm>
                  <a:prstGeom prst="rect">
                    <a:avLst/>
                  </a:prstGeom>
                  <a:noFill/>
                </p:spPr>
                <p:txBody>
                  <a:bodyPr wrap="square" rtlCol="0">
                    <a:spAutoFit/>
                  </a:bodyPr>
                  <a:lstStyle/>
                  <a:p>
                    <a:r>
                      <a:rPr lang="en-US" sz="1000" dirty="0"/>
                      <a:t>Perturbations Experiment</a:t>
                    </a:r>
                  </a:p>
                </p:txBody>
              </p:sp>
            </p:grpSp>
          </p:grpSp>
        </p:grpSp>
        <p:grpSp>
          <p:nvGrpSpPr>
            <p:cNvPr id="15" name="Group 14">
              <a:extLst>
                <a:ext uri="{FF2B5EF4-FFF2-40B4-BE49-F238E27FC236}">
                  <a16:creationId xmlns:a16="http://schemas.microsoft.com/office/drawing/2014/main" xmlns="" id="{B41919BB-EC4E-AB42-AD5C-439C57AB2670}"/>
                </a:ext>
              </a:extLst>
            </p:cNvPr>
            <p:cNvGrpSpPr/>
            <p:nvPr/>
          </p:nvGrpSpPr>
          <p:grpSpPr>
            <a:xfrm>
              <a:off x="6887511" y="2779776"/>
              <a:ext cx="2465483" cy="374237"/>
              <a:chOff x="6887511" y="2724953"/>
              <a:chExt cx="2465483" cy="374237"/>
            </a:xfrm>
          </p:grpSpPr>
          <p:sp>
            <p:nvSpPr>
              <p:cNvPr id="17" name="Rectangle 16">
                <a:extLst>
                  <a:ext uri="{FF2B5EF4-FFF2-40B4-BE49-F238E27FC236}">
                    <a16:creationId xmlns:a16="http://schemas.microsoft.com/office/drawing/2014/main" xmlns="" id="{8367BB9A-B5AF-D945-A7AD-45FDD66FE525}"/>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F4528571-38AA-834E-89A4-56D9E7D86C4F}"/>
                  </a:ext>
                </a:extLst>
              </p:cNvPr>
              <p:cNvGrpSpPr/>
              <p:nvPr/>
            </p:nvGrpSpPr>
            <p:grpSpPr>
              <a:xfrm>
                <a:off x="6928447" y="2724953"/>
                <a:ext cx="2424547" cy="374237"/>
                <a:chOff x="1613547" y="2779776"/>
                <a:chExt cx="2424547" cy="374237"/>
              </a:xfrm>
            </p:grpSpPr>
            <p:grpSp>
              <p:nvGrpSpPr>
                <p:cNvPr id="19" name="Group 18">
                  <a:extLst>
                    <a:ext uri="{FF2B5EF4-FFF2-40B4-BE49-F238E27FC236}">
                      <a16:creationId xmlns:a16="http://schemas.microsoft.com/office/drawing/2014/main" xmlns="" id="{F742009D-37A4-084A-9E41-C788A11D5F80}"/>
                    </a:ext>
                  </a:extLst>
                </p:cNvPr>
                <p:cNvGrpSpPr/>
                <p:nvPr/>
              </p:nvGrpSpPr>
              <p:grpSpPr>
                <a:xfrm>
                  <a:off x="1613547" y="2779776"/>
                  <a:ext cx="2424547" cy="246221"/>
                  <a:chOff x="1613547" y="2779776"/>
                  <a:chExt cx="2424547" cy="246221"/>
                </a:xfrm>
              </p:grpSpPr>
              <p:cxnSp>
                <p:nvCxnSpPr>
                  <p:cNvPr id="23" name="Straight Connector 22">
                    <a:extLst>
                      <a:ext uri="{FF2B5EF4-FFF2-40B4-BE49-F238E27FC236}">
                        <a16:creationId xmlns:a16="http://schemas.microsoft.com/office/drawing/2014/main" xmlns="" id="{4F9F143E-7125-4641-95BB-9BBA71C17ACB}"/>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xmlns="" id="{EA8C8954-EC6E-B544-8F3E-0F9F3045A87D}"/>
                      </a:ext>
                    </a:extLst>
                  </p:cNvPr>
                  <p:cNvSpPr txBox="1"/>
                  <p:nvPr/>
                </p:nvSpPr>
                <p:spPr>
                  <a:xfrm>
                    <a:off x="2088291" y="2779776"/>
                    <a:ext cx="1949803" cy="246221"/>
                  </a:xfrm>
                  <a:prstGeom prst="rect">
                    <a:avLst/>
                  </a:prstGeom>
                  <a:noFill/>
                </p:spPr>
                <p:txBody>
                  <a:bodyPr wrap="square" rtlCol="0">
                    <a:spAutoFit/>
                  </a:bodyPr>
                  <a:lstStyle/>
                  <a:p>
                    <a:r>
                      <a:rPr lang="en-US" sz="1000" dirty="0"/>
                      <a:t>Ensemble Experiment</a:t>
                    </a:r>
                  </a:p>
                </p:txBody>
              </p:sp>
            </p:grpSp>
            <p:grpSp>
              <p:nvGrpSpPr>
                <p:cNvPr id="20" name="Group 19">
                  <a:extLst>
                    <a:ext uri="{FF2B5EF4-FFF2-40B4-BE49-F238E27FC236}">
                      <a16:creationId xmlns:a16="http://schemas.microsoft.com/office/drawing/2014/main" xmlns="" id="{E2B78304-889C-4343-9AD0-5E711A2D76A8}"/>
                    </a:ext>
                  </a:extLst>
                </p:cNvPr>
                <p:cNvGrpSpPr/>
                <p:nvPr/>
              </p:nvGrpSpPr>
              <p:grpSpPr>
                <a:xfrm>
                  <a:off x="1613547" y="2907792"/>
                  <a:ext cx="2246026" cy="246221"/>
                  <a:chOff x="1613547" y="2782265"/>
                  <a:chExt cx="2246026" cy="246221"/>
                </a:xfrm>
              </p:grpSpPr>
              <p:cxnSp>
                <p:nvCxnSpPr>
                  <p:cNvPr id="21" name="Straight Connector 20">
                    <a:extLst>
                      <a:ext uri="{FF2B5EF4-FFF2-40B4-BE49-F238E27FC236}">
                        <a16:creationId xmlns:a16="http://schemas.microsoft.com/office/drawing/2014/main" xmlns="" id="{920444AE-353D-9D44-8EE0-C490E575210E}"/>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96A9C5AE-D359-C042-8721-A8EEC27C3882}"/>
                      </a:ext>
                    </a:extLst>
                  </p:cNvPr>
                  <p:cNvSpPr txBox="1"/>
                  <p:nvPr/>
                </p:nvSpPr>
                <p:spPr>
                  <a:xfrm>
                    <a:off x="2088290" y="2782265"/>
                    <a:ext cx="1771283" cy="246221"/>
                  </a:xfrm>
                  <a:prstGeom prst="rect">
                    <a:avLst/>
                  </a:prstGeom>
                  <a:noFill/>
                </p:spPr>
                <p:txBody>
                  <a:bodyPr wrap="square" rtlCol="0">
                    <a:spAutoFit/>
                  </a:bodyPr>
                  <a:lstStyle/>
                  <a:p>
                    <a:r>
                      <a:rPr lang="en-US" sz="1000" dirty="0"/>
                      <a:t>Perturbations Experiment</a:t>
                    </a:r>
                  </a:p>
                </p:txBody>
              </p:sp>
            </p:grpSp>
          </p:grpSp>
        </p:grpSp>
      </p:grpSp>
      <p:sp>
        <p:nvSpPr>
          <p:cNvPr id="33" name="TextBox 32">
            <a:extLst>
              <a:ext uri="{FF2B5EF4-FFF2-40B4-BE49-F238E27FC236}">
                <a16:creationId xmlns:a16="http://schemas.microsoft.com/office/drawing/2014/main" xmlns="" id="{F5C86D02-969E-8849-8799-C37F768C42E1}"/>
              </a:ext>
            </a:extLst>
          </p:cNvPr>
          <p:cNvSpPr txBox="1"/>
          <p:nvPr/>
        </p:nvSpPr>
        <p:spPr>
          <a:xfrm>
            <a:off x="1498070" y="5349762"/>
            <a:ext cx="5064920" cy="307777"/>
          </a:xfrm>
          <a:prstGeom prst="rect">
            <a:avLst/>
          </a:prstGeom>
          <a:noFill/>
        </p:spPr>
        <p:txBody>
          <a:bodyPr wrap="square" rtlCol="0">
            <a:spAutoFit/>
          </a:bodyPr>
          <a:lstStyle/>
          <a:p>
            <a:r>
              <a:rPr lang="en-US" sz="1400" dirty="0"/>
              <a:t>Track Forecast Skill Relative to Control Experiment</a:t>
            </a:r>
          </a:p>
        </p:txBody>
      </p:sp>
      <p:sp>
        <p:nvSpPr>
          <p:cNvPr id="34" name="TextBox 33">
            <a:extLst>
              <a:ext uri="{FF2B5EF4-FFF2-40B4-BE49-F238E27FC236}">
                <a16:creationId xmlns:a16="http://schemas.microsoft.com/office/drawing/2014/main" xmlns="" id="{4615EE9B-665F-4045-B6C2-0D4A6339A874}"/>
              </a:ext>
            </a:extLst>
          </p:cNvPr>
          <p:cNvSpPr txBox="1"/>
          <p:nvPr/>
        </p:nvSpPr>
        <p:spPr>
          <a:xfrm>
            <a:off x="6824060" y="5349762"/>
            <a:ext cx="5173044" cy="307777"/>
          </a:xfrm>
          <a:prstGeom prst="rect">
            <a:avLst/>
          </a:prstGeom>
          <a:noFill/>
        </p:spPr>
        <p:txBody>
          <a:bodyPr wrap="square" rtlCol="0">
            <a:spAutoFit/>
          </a:bodyPr>
          <a:lstStyle/>
          <a:p>
            <a:r>
              <a:rPr lang="en-US" sz="1400" dirty="0"/>
              <a:t>Intensity Forecast Skill Relative to Control Experiment</a:t>
            </a:r>
          </a:p>
        </p:txBody>
      </p:sp>
    </p:spTree>
    <p:extLst>
      <p:ext uri="{BB962C8B-B14F-4D97-AF65-F5344CB8AC3E}">
        <p14:creationId xmlns:p14="http://schemas.microsoft.com/office/powerpoint/2010/main" val="2575596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C0F123A-F691-1C4C-A3E8-65ABA1AC7C0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451BD84A-E8E1-844E-8B56-A6348C7F3D7A}"/>
              </a:ext>
            </a:extLst>
          </p:cNvPr>
          <p:cNvSpPr txBox="1"/>
          <p:nvPr/>
        </p:nvSpPr>
        <p:spPr>
          <a:xfrm>
            <a:off x="0" y="832104"/>
            <a:ext cx="12192000" cy="523220"/>
          </a:xfrm>
          <a:prstGeom prst="rect">
            <a:avLst/>
          </a:prstGeom>
          <a:noFill/>
        </p:spPr>
        <p:txBody>
          <a:bodyPr wrap="square" rtlCol="0">
            <a:spAutoFit/>
          </a:bodyPr>
          <a:lstStyle/>
          <a:p>
            <a:pPr algn="ctr"/>
            <a:r>
              <a:rPr lang="en-US" sz="2800" dirty="0"/>
              <a:t>(Further) Data Assimilation System Tuning</a:t>
            </a:r>
          </a:p>
        </p:txBody>
      </p:sp>
      <p:sp>
        <p:nvSpPr>
          <p:cNvPr id="5" name="TextBox 4">
            <a:extLst>
              <a:ext uri="{FF2B5EF4-FFF2-40B4-BE49-F238E27FC236}">
                <a16:creationId xmlns:a16="http://schemas.microsoft.com/office/drawing/2014/main" xmlns="" id="{1F74842C-497F-A640-9BBE-783301F1D62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6" name="TextBox 5">
            <a:extLst>
              <a:ext uri="{FF2B5EF4-FFF2-40B4-BE49-F238E27FC236}">
                <a16:creationId xmlns:a16="http://schemas.microsoft.com/office/drawing/2014/main" xmlns="" id="{6FD33891-CD77-984E-A2A1-F676F2AB4526}"/>
              </a:ext>
            </a:extLst>
          </p:cNvPr>
          <p:cNvSpPr txBox="1"/>
          <p:nvPr/>
        </p:nvSpPr>
        <p:spPr>
          <a:xfrm>
            <a:off x="886968" y="1327912"/>
            <a:ext cx="10416746" cy="646331"/>
          </a:xfrm>
          <a:prstGeom prst="rect">
            <a:avLst/>
          </a:prstGeom>
          <a:noFill/>
        </p:spPr>
        <p:txBody>
          <a:bodyPr wrap="square" rtlCol="0">
            <a:spAutoFit/>
          </a:bodyPr>
          <a:lstStyle/>
          <a:p>
            <a:pPr marL="285750" indent="-285750">
              <a:buFont typeface="Arial" panose="020B0604020202020204" pitchFamily="34" charset="0"/>
              <a:buChar char="•"/>
            </a:pPr>
            <a:r>
              <a:rPr lang="en-US" dirty="0"/>
              <a:t>Currently, the HWRF ensemble-hybrid data assimilation method applies a 20% weighting to the static GFS derived background-error covariance</a:t>
            </a:r>
          </a:p>
        </p:txBody>
      </p:sp>
      <p:grpSp>
        <p:nvGrpSpPr>
          <p:cNvPr id="36" name="Group 35">
            <a:extLst>
              <a:ext uri="{FF2B5EF4-FFF2-40B4-BE49-F238E27FC236}">
                <a16:creationId xmlns:a16="http://schemas.microsoft.com/office/drawing/2014/main" xmlns="" id="{1617400C-7945-6343-A63D-D194A6E9EBB4}"/>
              </a:ext>
            </a:extLst>
          </p:cNvPr>
          <p:cNvGrpSpPr/>
          <p:nvPr/>
        </p:nvGrpSpPr>
        <p:grpSpPr>
          <a:xfrm>
            <a:off x="859536" y="2304287"/>
            <a:ext cx="10505292" cy="3840481"/>
            <a:chOff x="859536" y="2304287"/>
            <a:chExt cx="10505292" cy="3840481"/>
          </a:xfrm>
        </p:grpSpPr>
        <p:grpSp>
          <p:nvGrpSpPr>
            <p:cNvPr id="37" name="Group 36">
              <a:extLst>
                <a:ext uri="{FF2B5EF4-FFF2-40B4-BE49-F238E27FC236}">
                  <a16:creationId xmlns:a16="http://schemas.microsoft.com/office/drawing/2014/main" xmlns="" id="{498493F4-EE19-4A43-B39F-BF38689A55F6}"/>
                </a:ext>
              </a:extLst>
            </p:cNvPr>
            <p:cNvGrpSpPr/>
            <p:nvPr/>
          </p:nvGrpSpPr>
          <p:grpSpPr>
            <a:xfrm>
              <a:off x="859536" y="2304287"/>
              <a:ext cx="10460736" cy="3840481"/>
              <a:chOff x="859536" y="2304287"/>
              <a:chExt cx="10460736" cy="3840481"/>
            </a:xfrm>
          </p:grpSpPr>
          <p:pic>
            <p:nvPicPr>
              <p:cNvPr id="39" name="Picture 38">
                <a:extLst>
                  <a:ext uri="{FF2B5EF4-FFF2-40B4-BE49-F238E27FC236}">
                    <a16:creationId xmlns:a16="http://schemas.microsoft.com/office/drawing/2014/main" xmlns="" id="{778B90E0-7B92-494C-B14C-C33A1D13A94E}"/>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40" name="Picture 39">
                <a:extLst>
                  <a:ext uri="{FF2B5EF4-FFF2-40B4-BE49-F238E27FC236}">
                    <a16:creationId xmlns:a16="http://schemas.microsoft.com/office/drawing/2014/main" xmlns="" id="{3C4901E0-8C07-4348-9760-4EADAB83B359}"/>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41" name="Group 40">
                <a:extLst>
                  <a:ext uri="{FF2B5EF4-FFF2-40B4-BE49-F238E27FC236}">
                    <a16:creationId xmlns:a16="http://schemas.microsoft.com/office/drawing/2014/main" xmlns="" id="{D2C95A89-5CD2-1444-9C98-99F3117B2F29}"/>
                  </a:ext>
                </a:extLst>
              </p:cNvPr>
              <p:cNvGrpSpPr/>
              <p:nvPr/>
            </p:nvGrpSpPr>
            <p:grpSpPr>
              <a:xfrm>
                <a:off x="1527048" y="2779776"/>
                <a:ext cx="2681543" cy="374237"/>
                <a:chOff x="1527048" y="2779776"/>
                <a:chExt cx="2681543" cy="374237"/>
              </a:xfrm>
            </p:grpSpPr>
            <p:sp>
              <p:nvSpPr>
                <p:cNvPr id="52" name="Rectangle 51">
                  <a:extLst>
                    <a:ext uri="{FF2B5EF4-FFF2-40B4-BE49-F238E27FC236}">
                      <a16:creationId xmlns:a16="http://schemas.microsoft.com/office/drawing/2014/main" xmlns="" id="{92DEB4F5-3D68-D245-8C97-D4E2610978F5}"/>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xmlns="" id="{9A067DA6-1EC9-164C-B2E1-64B633D0A7CA}"/>
                    </a:ext>
                  </a:extLst>
                </p:cNvPr>
                <p:cNvGrpSpPr/>
                <p:nvPr/>
              </p:nvGrpSpPr>
              <p:grpSpPr>
                <a:xfrm>
                  <a:off x="1613547" y="2779776"/>
                  <a:ext cx="2595044" cy="374237"/>
                  <a:chOff x="1613547" y="2779776"/>
                  <a:chExt cx="2595044" cy="374237"/>
                </a:xfrm>
              </p:grpSpPr>
              <p:grpSp>
                <p:nvGrpSpPr>
                  <p:cNvPr id="54" name="Group 53">
                    <a:extLst>
                      <a:ext uri="{FF2B5EF4-FFF2-40B4-BE49-F238E27FC236}">
                        <a16:creationId xmlns:a16="http://schemas.microsoft.com/office/drawing/2014/main" xmlns="" id="{B475CE1A-4CC6-EB45-89D0-3AB7B722E2FB}"/>
                      </a:ext>
                    </a:extLst>
                  </p:cNvPr>
                  <p:cNvGrpSpPr/>
                  <p:nvPr/>
                </p:nvGrpSpPr>
                <p:grpSpPr>
                  <a:xfrm>
                    <a:off x="1613547" y="2779776"/>
                    <a:ext cx="2375588" cy="246221"/>
                    <a:chOff x="1613547" y="2779776"/>
                    <a:chExt cx="2375588" cy="246221"/>
                  </a:xfrm>
                </p:grpSpPr>
                <p:cxnSp>
                  <p:nvCxnSpPr>
                    <p:cNvPr id="58" name="Straight Connector 57">
                      <a:extLst>
                        <a:ext uri="{FF2B5EF4-FFF2-40B4-BE49-F238E27FC236}">
                          <a16:creationId xmlns:a16="http://schemas.microsoft.com/office/drawing/2014/main" xmlns="" id="{0AEA6438-2664-2748-B4A2-9FD988C4506B}"/>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xmlns="" id="{75CC9B34-4F8E-4540-887C-A716CD12F627}"/>
                        </a:ext>
                      </a:extLst>
                    </p:cNvPr>
                    <p:cNvSpPr txBox="1"/>
                    <p:nvPr/>
                  </p:nvSpPr>
                  <p:spPr>
                    <a:xfrm>
                      <a:off x="2088291" y="2779776"/>
                      <a:ext cx="1900844" cy="246221"/>
                    </a:xfrm>
                    <a:prstGeom prst="rect">
                      <a:avLst/>
                    </a:prstGeom>
                    <a:noFill/>
                  </p:spPr>
                  <p:txBody>
                    <a:bodyPr wrap="square" rtlCol="0">
                      <a:spAutoFit/>
                    </a:bodyPr>
                    <a:lstStyle/>
                    <a:p>
                      <a:r>
                        <a:rPr lang="en-US" sz="1000" dirty="0"/>
                        <a:t>Static Covariance Experiment</a:t>
                      </a:r>
                    </a:p>
                  </p:txBody>
                </p:sp>
              </p:grpSp>
              <p:grpSp>
                <p:nvGrpSpPr>
                  <p:cNvPr id="55" name="Group 54">
                    <a:extLst>
                      <a:ext uri="{FF2B5EF4-FFF2-40B4-BE49-F238E27FC236}">
                        <a16:creationId xmlns:a16="http://schemas.microsoft.com/office/drawing/2014/main" xmlns="" id="{C9CB0DC5-A133-3F40-819A-875E5C3F0AE1}"/>
                      </a:ext>
                    </a:extLst>
                  </p:cNvPr>
                  <p:cNvGrpSpPr/>
                  <p:nvPr/>
                </p:nvGrpSpPr>
                <p:grpSpPr>
                  <a:xfrm>
                    <a:off x="1613547" y="2907792"/>
                    <a:ext cx="2595044" cy="246221"/>
                    <a:chOff x="1613547" y="2782265"/>
                    <a:chExt cx="2595044" cy="246221"/>
                  </a:xfrm>
                </p:grpSpPr>
                <p:cxnSp>
                  <p:nvCxnSpPr>
                    <p:cNvPr id="56" name="Straight Connector 55">
                      <a:extLst>
                        <a:ext uri="{FF2B5EF4-FFF2-40B4-BE49-F238E27FC236}">
                          <a16:creationId xmlns:a16="http://schemas.microsoft.com/office/drawing/2014/main" xmlns="" id="{6D3D20DF-238F-A448-8F0D-07DD5141D46D}"/>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xmlns="" id="{0F09EA1C-C6D4-664B-AF14-4200D3EE5950}"/>
                        </a:ext>
                      </a:extLst>
                    </p:cNvPr>
                    <p:cNvSpPr txBox="1"/>
                    <p:nvPr/>
                  </p:nvSpPr>
                  <p:spPr>
                    <a:xfrm>
                      <a:off x="2088290" y="2782265"/>
                      <a:ext cx="2120301" cy="246221"/>
                    </a:xfrm>
                    <a:prstGeom prst="rect">
                      <a:avLst/>
                    </a:prstGeom>
                    <a:noFill/>
                  </p:spPr>
                  <p:txBody>
                    <a:bodyPr wrap="square" rtlCol="0">
                      <a:spAutoFit/>
                    </a:bodyPr>
                    <a:lstStyle/>
                    <a:p>
                      <a:r>
                        <a:rPr lang="en-US" sz="1000" dirty="0"/>
                        <a:t>Covariance Experiment</a:t>
                      </a:r>
                    </a:p>
                  </p:txBody>
                </p:sp>
              </p:grpSp>
            </p:grpSp>
          </p:grpSp>
          <p:grpSp>
            <p:nvGrpSpPr>
              <p:cNvPr id="42" name="Group 41">
                <a:extLst>
                  <a:ext uri="{FF2B5EF4-FFF2-40B4-BE49-F238E27FC236}">
                    <a16:creationId xmlns:a16="http://schemas.microsoft.com/office/drawing/2014/main" xmlns="" id="{5A0F5F58-A55A-CC44-8A0F-6CFE1B9EED28}"/>
                  </a:ext>
                </a:extLst>
              </p:cNvPr>
              <p:cNvGrpSpPr/>
              <p:nvPr/>
            </p:nvGrpSpPr>
            <p:grpSpPr>
              <a:xfrm>
                <a:off x="6887511" y="2779776"/>
                <a:ext cx="2465483" cy="374237"/>
                <a:chOff x="6887511" y="2724953"/>
                <a:chExt cx="2465483" cy="374237"/>
              </a:xfrm>
            </p:grpSpPr>
            <p:sp>
              <p:nvSpPr>
                <p:cNvPr id="44" name="Rectangle 43">
                  <a:extLst>
                    <a:ext uri="{FF2B5EF4-FFF2-40B4-BE49-F238E27FC236}">
                      <a16:creationId xmlns:a16="http://schemas.microsoft.com/office/drawing/2014/main" xmlns="" id="{2C04135B-14F2-5242-8F71-FCC009A2823C}"/>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xmlns="" id="{5ED279A8-08F7-AD42-B36C-63EE888C5C19}"/>
                    </a:ext>
                  </a:extLst>
                </p:cNvPr>
                <p:cNvGrpSpPr/>
                <p:nvPr/>
              </p:nvGrpSpPr>
              <p:grpSpPr>
                <a:xfrm>
                  <a:off x="6928447" y="2724953"/>
                  <a:ext cx="2424547" cy="374237"/>
                  <a:chOff x="1613547" y="2779776"/>
                  <a:chExt cx="2424547" cy="374237"/>
                </a:xfrm>
              </p:grpSpPr>
              <p:grpSp>
                <p:nvGrpSpPr>
                  <p:cNvPr id="46" name="Group 45">
                    <a:extLst>
                      <a:ext uri="{FF2B5EF4-FFF2-40B4-BE49-F238E27FC236}">
                        <a16:creationId xmlns:a16="http://schemas.microsoft.com/office/drawing/2014/main" xmlns="" id="{5F53E47F-9F15-C243-88F3-098F09C0C8DD}"/>
                      </a:ext>
                    </a:extLst>
                  </p:cNvPr>
                  <p:cNvGrpSpPr/>
                  <p:nvPr/>
                </p:nvGrpSpPr>
                <p:grpSpPr>
                  <a:xfrm>
                    <a:off x="1613547" y="2779776"/>
                    <a:ext cx="2424547" cy="246221"/>
                    <a:chOff x="1613547" y="2779776"/>
                    <a:chExt cx="2424547" cy="246221"/>
                  </a:xfrm>
                </p:grpSpPr>
                <p:cxnSp>
                  <p:nvCxnSpPr>
                    <p:cNvPr id="50" name="Straight Connector 49">
                      <a:extLst>
                        <a:ext uri="{FF2B5EF4-FFF2-40B4-BE49-F238E27FC236}">
                          <a16:creationId xmlns:a16="http://schemas.microsoft.com/office/drawing/2014/main" xmlns="" id="{1F144915-47C8-D347-8C83-C58E062C7E9D}"/>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xmlns="" id="{D4EE6A1E-FB0F-8145-A453-EFFEE5F75F2D}"/>
                        </a:ext>
                      </a:extLst>
                    </p:cNvPr>
                    <p:cNvSpPr txBox="1"/>
                    <p:nvPr/>
                  </p:nvSpPr>
                  <p:spPr>
                    <a:xfrm>
                      <a:off x="2088291" y="2779776"/>
                      <a:ext cx="1949803" cy="246221"/>
                    </a:xfrm>
                    <a:prstGeom prst="rect">
                      <a:avLst/>
                    </a:prstGeom>
                    <a:noFill/>
                  </p:spPr>
                  <p:txBody>
                    <a:bodyPr wrap="square" rtlCol="0">
                      <a:spAutoFit/>
                    </a:bodyPr>
                    <a:lstStyle/>
                    <a:p>
                      <a:r>
                        <a:rPr lang="en-US" sz="1000" dirty="0"/>
                        <a:t>Static Covariance Experiment</a:t>
                      </a:r>
                    </a:p>
                  </p:txBody>
                </p:sp>
              </p:grpSp>
              <p:grpSp>
                <p:nvGrpSpPr>
                  <p:cNvPr id="47" name="Group 46">
                    <a:extLst>
                      <a:ext uri="{FF2B5EF4-FFF2-40B4-BE49-F238E27FC236}">
                        <a16:creationId xmlns:a16="http://schemas.microsoft.com/office/drawing/2014/main" xmlns="" id="{07C0E583-2C7D-2F4F-9058-027F3C7F2EE2}"/>
                      </a:ext>
                    </a:extLst>
                  </p:cNvPr>
                  <p:cNvGrpSpPr/>
                  <p:nvPr/>
                </p:nvGrpSpPr>
                <p:grpSpPr>
                  <a:xfrm>
                    <a:off x="1613547" y="2907792"/>
                    <a:ext cx="2246026" cy="246221"/>
                    <a:chOff x="1613547" y="2782265"/>
                    <a:chExt cx="2246026" cy="246221"/>
                  </a:xfrm>
                </p:grpSpPr>
                <p:cxnSp>
                  <p:nvCxnSpPr>
                    <p:cNvPr id="48" name="Straight Connector 47">
                      <a:extLst>
                        <a:ext uri="{FF2B5EF4-FFF2-40B4-BE49-F238E27FC236}">
                          <a16:creationId xmlns:a16="http://schemas.microsoft.com/office/drawing/2014/main" xmlns="" id="{EB1515AE-60EF-4746-A329-51EFE9EE9D02}"/>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xmlns="" id="{9DA7EDFB-A403-9742-8DAF-2D78B97839C8}"/>
                        </a:ext>
                      </a:extLst>
                    </p:cNvPr>
                    <p:cNvSpPr txBox="1"/>
                    <p:nvPr/>
                  </p:nvSpPr>
                  <p:spPr>
                    <a:xfrm>
                      <a:off x="2088290" y="2782265"/>
                      <a:ext cx="1771283" cy="246221"/>
                    </a:xfrm>
                    <a:prstGeom prst="rect">
                      <a:avLst/>
                    </a:prstGeom>
                    <a:noFill/>
                  </p:spPr>
                  <p:txBody>
                    <a:bodyPr wrap="square" rtlCol="0">
                      <a:spAutoFit/>
                    </a:bodyPr>
                    <a:lstStyle/>
                    <a:p>
                      <a:r>
                        <a:rPr lang="en-US" sz="1000" dirty="0"/>
                        <a:t>Covariance Experiment</a:t>
                      </a:r>
                    </a:p>
                  </p:txBody>
                </p:sp>
              </p:grpSp>
            </p:grpSp>
          </p:grpSp>
          <p:sp>
            <p:nvSpPr>
              <p:cNvPr id="43" name="TextBox 42">
                <a:extLst>
                  <a:ext uri="{FF2B5EF4-FFF2-40B4-BE49-F238E27FC236}">
                    <a16:creationId xmlns:a16="http://schemas.microsoft.com/office/drawing/2014/main" xmlns="" id="{3DA471B7-6A4D-2B44-98B1-79FAA4FB98BE}"/>
                  </a:ext>
                </a:extLst>
              </p:cNvPr>
              <p:cNvSpPr txBox="1"/>
              <p:nvPr/>
            </p:nvSpPr>
            <p:spPr>
              <a:xfrm>
                <a:off x="1005150" y="2334670"/>
                <a:ext cx="5064920" cy="307777"/>
              </a:xfrm>
              <a:prstGeom prst="rect">
                <a:avLst/>
              </a:prstGeom>
              <a:noFill/>
            </p:spPr>
            <p:txBody>
              <a:bodyPr wrap="square" rtlCol="0">
                <a:spAutoFit/>
              </a:bodyPr>
              <a:lstStyle/>
              <a:p>
                <a:r>
                  <a:rPr lang="en-US" sz="1400" dirty="0"/>
                  <a:t>Track Forecast Errors Relative to Observations</a:t>
                </a:r>
              </a:p>
            </p:txBody>
          </p:sp>
        </p:grpSp>
        <p:sp>
          <p:nvSpPr>
            <p:cNvPr id="38" name="TextBox 37">
              <a:extLst>
                <a:ext uri="{FF2B5EF4-FFF2-40B4-BE49-F238E27FC236}">
                  <a16:creationId xmlns:a16="http://schemas.microsoft.com/office/drawing/2014/main" xmlns="" id="{84449A5C-9B6B-334F-A98C-8FED89BB46F8}"/>
                </a:ext>
              </a:extLst>
            </p:cNvPr>
            <p:cNvSpPr txBox="1"/>
            <p:nvPr/>
          </p:nvSpPr>
          <p:spPr>
            <a:xfrm>
              <a:off x="6299908" y="2338277"/>
              <a:ext cx="5064920" cy="307777"/>
            </a:xfrm>
            <a:prstGeom prst="rect">
              <a:avLst/>
            </a:prstGeom>
            <a:noFill/>
          </p:spPr>
          <p:txBody>
            <a:bodyPr wrap="square" rtlCol="0">
              <a:spAutoFit/>
            </a:bodyPr>
            <a:lstStyle/>
            <a:p>
              <a:r>
                <a:rPr lang="en-US" sz="1400" dirty="0"/>
                <a:t>Maximum Wind Speed Forecast Errors Relative to Observations </a:t>
              </a:r>
            </a:p>
          </p:txBody>
        </p:sp>
      </p:grpSp>
    </p:spTree>
    <p:extLst>
      <p:ext uri="{BB962C8B-B14F-4D97-AF65-F5344CB8AC3E}">
        <p14:creationId xmlns:p14="http://schemas.microsoft.com/office/powerpoint/2010/main" val="4164864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FC0F123A-F691-1C4C-A3E8-65ABA1AC7C0C}"/>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451BD84A-E8E1-844E-8B56-A6348C7F3D7A}"/>
              </a:ext>
            </a:extLst>
          </p:cNvPr>
          <p:cNvSpPr txBox="1"/>
          <p:nvPr/>
        </p:nvSpPr>
        <p:spPr>
          <a:xfrm>
            <a:off x="0" y="832104"/>
            <a:ext cx="12192000" cy="523220"/>
          </a:xfrm>
          <a:prstGeom prst="rect">
            <a:avLst/>
          </a:prstGeom>
          <a:noFill/>
        </p:spPr>
        <p:txBody>
          <a:bodyPr wrap="square" rtlCol="0">
            <a:spAutoFit/>
          </a:bodyPr>
          <a:lstStyle/>
          <a:p>
            <a:pPr algn="ctr"/>
            <a:r>
              <a:rPr lang="en-US" sz="2800" dirty="0"/>
              <a:t>(Further) Data Assimilation System Tuning</a:t>
            </a:r>
          </a:p>
        </p:txBody>
      </p:sp>
      <p:sp>
        <p:nvSpPr>
          <p:cNvPr id="5" name="TextBox 4">
            <a:extLst>
              <a:ext uri="{FF2B5EF4-FFF2-40B4-BE49-F238E27FC236}">
                <a16:creationId xmlns:a16="http://schemas.microsoft.com/office/drawing/2014/main" xmlns="" id="{1F74842C-497F-A640-9BBE-783301F1D62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6" name="TextBox 5">
            <a:extLst>
              <a:ext uri="{FF2B5EF4-FFF2-40B4-BE49-F238E27FC236}">
                <a16:creationId xmlns:a16="http://schemas.microsoft.com/office/drawing/2014/main" xmlns="" id="{6FD33891-CD77-984E-A2A1-F676F2AB4526}"/>
              </a:ext>
            </a:extLst>
          </p:cNvPr>
          <p:cNvSpPr txBox="1"/>
          <p:nvPr/>
        </p:nvSpPr>
        <p:spPr>
          <a:xfrm>
            <a:off x="886968" y="1327912"/>
            <a:ext cx="10416746" cy="923330"/>
          </a:xfrm>
          <a:prstGeom prst="rect">
            <a:avLst/>
          </a:prstGeom>
          <a:noFill/>
        </p:spPr>
        <p:txBody>
          <a:bodyPr wrap="square" rtlCol="0">
            <a:spAutoFit/>
          </a:bodyPr>
          <a:lstStyle/>
          <a:p>
            <a:pPr marL="285750" indent="-285750">
              <a:buFont typeface="Arial" panose="020B0604020202020204" pitchFamily="34" charset="0"/>
              <a:buChar char="•"/>
            </a:pPr>
            <a:r>
              <a:rPr lang="en-US" dirty="0"/>
              <a:t>Currently, the HWRF ensemble-hybrid data assimilation method applies a 20% weighting to the static GFS derived background-error covariance</a:t>
            </a:r>
          </a:p>
          <a:p>
            <a:pPr marL="285750" indent="-285750">
              <a:buFont typeface="Arial" panose="020B0604020202020204" pitchFamily="34" charset="0"/>
              <a:buChar char="•"/>
            </a:pPr>
            <a:r>
              <a:rPr lang="en-US" dirty="0"/>
              <a:t>The impacts of the stochastic perturbations may be inhibited by inclusion of the GFS climatology</a:t>
            </a:r>
          </a:p>
        </p:txBody>
      </p:sp>
      <p:grpSp>
        <p:nvGrpSpPr>
          <p:cNvPr id="37" name="Group 36">
            <a:extLst>
              <a:ext uri="{FF2B5EF4-FFF2-40B4-BE49-F238E27FC236}">
                <a16:creationId xmlns:a16="http://schemas.microsoft.com/office/drawing/2014/main" xmlns="" id="{498493F4-EE19-4A43-B39F-BF38689A55F6}"/>
              </a:ext>
            </a:extLst>
          </p:cNvPr>
          <p:cNvGrpSpPr/>
          <p:nvPr/>
        </p:nvGrpSpPr>
        <p:grpSpPr>
          <a:xfrm>
            <a:off x="859536" y="2304287"/>
            <a:ext cx="10460736" cy="3840481"/>
            <a:chOff x="859536" y="2304287"/>
            <a:chExt cx="10460736" cy="3840481"/>
          </a:xfrm>
        </p:grpSpPr>
        <p:pic>
          <p:nvPicPr>
            <p:cNvPr id="39" name="Picture 38">
              <a:extLst>
                <a:ext uri="{FF2B5EF4-FFF2-40B4-BE49-F238E27FC236}">
                  <a16:creationId xmlns:a16="http://schemas.microsoft.com/office/drawing/2014/main" xmlns="" id="{778B90E0-7B92-494C-B14C-C33A1D13A94E}"/>
                </a:ext>
              </a:extLst>
            </p:cNvPr>
            <p:cNvPicPr>
              <a:picLocks/>
            </p:cNvPicPr>
            <p:nvPr/>
          </p:nvPicPr>
          <p:blipFill>
            <a:blip r:embed="rId2"/>
            <a:stretch>
              <a:fillRect/>
            </a:stretch>
          </p:blipFill>
          <p:spPr>
            <a:xfrm>
              <a:off x="6199632" y="2304287"/>
              <a:ext cx="5120640" cy="3840480"/>
            </a:xfrm>
            <a:prstGeom prst="rect">
              <a:avLst/>
            </a:prstGeom>
            <a:solidFill>
              <a:schemeClr val="bg1"/>
            </a:solidFill>
            <a:ln w="25400">
              <a:solidFill>
                <a:schemeClr val="tx1"/>
              </a:solidFill>
            </a:ln>
          </p:spPr>
        </p:pic>
        <p:pic>
          <p:nvPicPr>
            <p:cNvPr id="40" name="Picture 39">
              <a:extLst>
                <a:ext uri="{FF2B5EF4-FFF2-40B4-BE49-F238E27FC236}">
                  <a16:creationId xmlns:a16="http://schemas.microsoft.com/office/drawing/2014/main" xmlns="" id="{3C4901E0-8C07-4348-9760-4EADAB83B359}"/>
                </a:ext>
              </a:extLst>
            </p:cNvPr>
            <p:cNvPicPr>
              <a:picLocks noChangeAspect="1"/>
            </p:cNvPicPr>
            <p:nvPr/>
          </p:nvPicPr>
          <p:blipFill>
            <a:blip r:embed="rId3"/>
            <a:stretch>
              <a:fillRect/>
            </a:stretch>
          </p:blipFill>
          <p:spPr>
            <a:xfrm>
              <a:off x="859536" y="2304288"/>
              <a:ext cx="5120640" cy="3840480"/>
            </a:xfrm>
            <a:prstGeom prst="rect">
              <a:avLst/>
            </a:prstGeom>
            <a:solidFill>
              <a:schemeClr val="bg1"/>
            </a:solidFill>
            <a:ln w="25400">
              <a:solidFill>
                <a:schemeClr val="tx1"/>
              </a:solidFill>
            </a:ln>
          </p:spPr>
        </p:pic>
        <p:grpSp>
          <p:nvGrpSpPr>
            <p:cNvPr id="41" name="Group 40">
              <a:extLst>
                <a:ext uri="{FF2B5EF4-FFF2-40B4-BE49-F238E27FC236}">
                  <a16:creationId xmlns:a16="http://schemas.microsoft.com/office/drawing/2014/main" xmlns="" id="{D2C95A89-5CD2-1444-9C98-99F3117B2F29}"/>
                </a:ext>
              </a:extLst>
            </p:cNvPr>
            <p:cNvGrpSpPr/>
            <p:nvPr/>
          </p:nvGrpSpPr>
          <p:grpSpPr>
            <a:xfrm>
              <a:off x="1527048" y="2779776"/>
              <a:ext cx="2681543" cy="374237"/>
              <a:chOff x="1527048" y="2779776"/>
              <a:chExt cx="2681543" cy="374237"/>
            </a:xfrm>
          </p:grpSpPr>
          <p:sp>
            <p:nvSpPr>
              <p:cNvPr id="52" name="Rectangle 51">
                <a:extLst>
                  <a:ext uri="{FF2B5EF4-FFF2-40B4-BE49-F238E27FC236}">
                    <a16:creationId xmlns:a16="http://schemas.microsoft.com/office/drawing/2014/main" xmlns="" id="{92DEB4F5-3D68-D245-8C97-D4E2610978F5}"/>
                  </a:ext>
                </a:extLst>
              </p:cNvPr>
              <p:cNvSpPr/>
              <p:nvPr/>
            </p:nvSpPr>
            <p:spPr>
              <a:xfrm>
                <a:off x="1527048" y="2787612"/>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xmlns="" id="{9A067DA6-1EC9-164C-B2E1-64B633D0A7CA}"/>
                  </a:ext>
                </a:extLst>
              </p:cNvPr>
              <p:cNvGrpSpPr/>
              <p:nvPr/>
            </p:nvGrpSpPr>
            <p:grpSpPr>
              <a:xfrm>
                <a:off x="1613547" y="2779776"/>
                <a:ext cx="2595044" cy="374237"/>
                <a:chOff x="1613547" y="2779776"/>
                <a:chExt cx="2595044" cy="374237"/>
              </a:xfrm>
            </p:grpSpPr>
            <p:grpSp>
              <p:nvGrpSpPr>
                <p:cNvPr id="54" name="Group 53">
                  <a:extLst>
                    <a:ext uri="{FF2B5EF4-FFF2-40B4-BE49-F238E27FC236}">
                      <a16:creationId xmlns:a16="http://schemas.microsoft.com/office/drawing/2014/main" xmlns="" id="{B475CE1A-4CC6-EB45-89D0-3AB7B722E2FB}"/>
                    </a:ext>
                  </a:extLst>
                </p:cNvPr>
                <p:cNvGrpSpPr/>
                <p:nvPr/>
              </p:nvGrpSpPr>
              <p:grpSpPr>
                <a:xfrm>
                  <a:off x="1613547" y="2779776"/>
                  <a:ext cx="2375588" cy="246221"/>
                  <a:chOff x="1613547" y="2779776"/>
                  <a:chExt cx="2375588" cy="246221"/>
                </a:xfrm>
              </p:grpSpPr>
              <p:cxnSp>
                <p:nvCxnSpPr>
                  <p:cNvPr id="58" name="Straight Connector 57">
                    <a:extLst>
                      <a:ext uri="{FF2B5EF4-FFF2-40B4-BE49-F238E27FC236}">
                        <a16:creationId xmlns:a16="http://schemas.microsoft.com/office/drawing/2014/main" xmlns="" id="{0AEA6438-2664-2748-B4A2-9FD988C4506B}"/>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xmlns="" id="{75CC9B34-4F8E-4540-887C-A716CD12F627}"/>
                      </a:ext>
                    </a:extLst>
                  </p:cNvPr>
                  <p:cNvSpPr txBox="1"/>
                  <p:nvPr/>
                </p:nvSpPr>
                <p:spPr>
                  <a:xfrm>
                    <a:off x="2088291" y="2779776"/>
                    <a:ext cx="1900844" cy="246221"/>
                  </a:xfrm>
                  <a:prstGeom prst="rect">
                    <a:avLst/>
                  </a:prstGeom>
                  <a:noFill/>
                </p:spPr>
                <p:txBody>
                  <a:bodyPr wrap="square" rtlCol="0">
                    <a:spAutoFit/>
                  </a:bodyPr>
                  <a:lstStyle/>
                  <a:p>
                    <a:r>
                      <a:rPr lang="en-US" sz="1000" dirty="0"/>
                      <a:t>Static Covariance Experiment</a:t>
                    </a:r>
                  </a:p>
                </p:txBody>
              </p:sp>
            </p:grpSp>
            <p:grpSp>
              <p:nvGrpSpPr>
                <p:cNvPr id="55" name="Group 54">
                  <a:extLst>
                    <a:ext uri="{FF2B5EF4-FFF2-40B4-BE49-F238E27FC236}">
                      <a16:creationId xmlns:a16="http://schemas.microsoft.com/office/drawing/2014/main" xmlns="" id="{C9CB0DC5-A133-3F40-819A-875E5C3F0AE1}"/>
                    </a:ext>
                  </a:extLst>
                </p:cNvPr>
                <p:cNvGrpSpPr/>
                <p:nvPr/>
              </p:nvGrpSpPr>
              <p:grpSpPr>
                <a:xfrm>
                  <a:off x="1613547" y="2907792"/>
                  <a:ext cx="2595044" cy="246221"/>
                  <a:chOff x="1613547" y="2782265"/>
                  <a:chExt cx="2595044" cy="246221"/>
                </a:xfrm>
              </p:grpSpPr>
              <p:cxnSp>
                <p:nvCxnSpPr>
                  <p:cNvPr id="56" name="Straight Connector 55">
                    <a:extLst>
                      <a:ext uri="{FF2B5EF4-FFF2-40B4-BE49-F238E27FC236}">
                        <a16:creationId xmlns:a16="http://schemas.microsoft.com/office/drawing/2014/main" xmlns="" id="{6D3D20DF-238F-A448-8F0D-07DD5141D46D}"/>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xmlns="" id="{0F09EA1C-C6D4-664B-AF14-4200D3EE5950}"/>
                      </a:ext>
                    </a:extLst>
                  </p:cNvPr>
                  <p:cNvSpPr txBox="1"/>
                  <p:nvPr/>
                </p:nvSpPr>
                <p:spPr>
                  <a:xfrm>
                    <a:off x="2088290" y="2782265"/>
                    <a:ext cx="2120301" cy="246221"/>
                  </a:xfrm>
                  <a:prstGeom prst="rect">
                    <a:avLst/>
                  </a:prstGeom>
                  <a:noFill/>
                </p:spPr>
                <p:txBody>
                  <a:bodyPr wrap="square" rtlCol="0">
                    <a:spAutoFit/>
                  </a:bodyPr>
                  <a:lstStyle/>
                  <a:p>
                    <a:r>
                      <a:rPr lang="en-US" sz="1000" dirty="0"/>
                      <a:t>Covariance Experiment</a:t>
                    </a:r>
                  </a:p>
                </p:txBody>
              </p:sp>
            </p:grpSp>
          </p:grpSp>
        </p:grpSp>
        <p:grpSp>
          <p:nvGrpSpPr>
            <p:cNvPr id="42" name="Group 41">
              <a:extLst>
                <a:ext uri="{FF2B5EF4-FFF2-40B4-BE49-F238E27FC236}">
                  <a16:creationId xmlns:a16="http://schemas.microsoft.com/office/drawing/2014/main" xmlns="" id="{5A0F5F58-A55A-CC44-8A0F-6CFE1B9EED28}"/>
                </a:ext>
              </a:extLst>
            </p:cNvPr>
            <p:cNvGrpSpPr/>
            <p:nvPr/>
          </p:nvGrpSpPr>
          <p:grpSpPr>
            <a:xfrm>
              <a:off x="6887511" y="2779776"/>
              <a:ext cx="2465483" cy="374237"/>
              <a:chOff x="6887511" y="2724953"/>
              <a:chExt cx="2465483" cy="374237"/>
            </a:xfrm>
          </p:grpSpPr>
          <p:sp>
            <p:nvSpPr>
              <p:cNvPr id="44" name="Rectangle 43">
                <a:extLst>
                  <a:ext uri="{FF2B5EF4-FFF2-40B4-BE49-F238E27FC236}">
                    <a16:creationId xmlns:a16="http://schemas.microsoft.com/office/drawing/2014/main" xmlns="" id="{2C04135B-14F2-5242-8F71-FCC009A2823C}"/>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xmlns="" id="{5ED279A8-08F7-AD42-B36C-63EE888C5C19}"/>
                  </a:ext>
                </a:extLst>
              </p:cNvPr>
              <p:cNvGrpSpPr/>
              <p:nvPr/>
            </p:nvGrpSpPr>
            <p:grpSpPr>
              <a:xfrm>
                <a:off x="6928447" y="2724953"/>
                <a:ext cx="2424547" cy="374237"/>
                <a:chOff x="1613547" y="2779776"/>
                <a:chExt cx="2424547" cy="374237"/>
              </a:xfrm>
            </p:grpSpPr>
            <p:grpSp>
              <p:nvGrpSpPr>
                <p:cNvPr id="46" name="Group 45">
                  <a:extLst>
                    <a:ext uri="{FF2B5EF4-FFF2-40B4-BE49-F238E27FC236}">
                      <a16:creationId xmlns:a16="http://schemas.microsoft.com/office/drawing/2014/main" xmlns="" id="{5F53E47F-9F15-C243-88F3-098F09C0C8DD}"/>
                    </a:ext>
                  </a:extLst>
                </p:cNvPr>
                <p:cNvGrpSpPr/>
                <p:nvPr/>
              </p:nvGrpSpPr>
              <p:grpSpPr>
                <a:xfrm>
                  <a:off x="1613547" y="2779776"/>
                  <a:ext cx="2424547" cy="246221"/>
                  <a:chOff x="1613547" y="2779776"/>
                  <a:chExt cx="2424547" cy="246221"/>
                </a:xfrm>
              </p:grpSpPr>
              <p:cxnSp>
                <p:nvCxnSpPr>
                  <p:cNvPr id="50" name="Straight Connector 49">
                    <a:extLst>
                      <a:ext uri="{FF2B5EF4-FFF2-40B4-BE49-F238E27FC236}">
                        <a16:creationId xmlns:a16="http://schemas.microsoft.com/office/drawing/2014/main" xmlns="" id="{1F144915-47C8-D347-8C83-C58E062C7E9D}"/>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xmlns="" id="{D4EE6A1E-FB0F-8145-A453-EFFEE5F75F2D}"/>
                      </a:ext>
                    </a:extLst>
                  </p:cNvPr>
                  <p:cNvSpPr txBox="1"/>
                  <p:nvPr/>
                </p:nvSpPr>
                <p:spPr>
                  <a:xfrm>
                    <a:off x="2088291" y="2779776"/>
                    <a:ext cx="1949803" cy="246221"/>
                  </a:xfrm>
                  <a:prstGeom prst="rect">
                    <a:avLst/>
                  </a:prstGeom>
                  <a:noFill/>
                </p:spPr>
                <p:txBody>
                  <a:bodyPr wrap="square" rtlCol="0">
                    <a:spAutoFit/>
                  </a:bodyPr>
                  <a:lstStyle/>
                  <a:p>
                    <a:r>
                      <a:rPr lang="en-US" sz="1000" dirty="0"/>
                      <a:t>Static Covariance Experiment</a:t>
                    </a:r>
                  </a:p>
                </p:txBody>
              </p:sp>
            </p:grpSp>
            <p:grpSp>
              <p:nvGrpSpPr>
                <p:cNvPr id="47" name="Group 46">
                  <a:extLst>
                    <a:ext uri="{FF2B5EF4-FFF2-40B4-BE49-F238E27FC236}">
                      <a16:creationId xmlns:a16="http://schemas.microsoft.com/office/drawing/2014/main" xmlns="" id="{07C0E583-2C7D-2F4F-9058-027F3C7F2EE2}"/>
                    </a:ext>
                  </a:extLst>
                </p:cNvPr>
                <p:cNvGrpSpPr/>
                <p:nvPr/>
              </p:nvGrpSpPr>
              <p:grpSpPr>
                <a:xfrm>
                  <a:off x="1613547" y="2907792"/>
                  <a:ext cx="2246026" cy="246221"/>
                  <a:chOff x="1613547" y="2782265"/>
                  <a:chExt cx="2246026" cy="246221"/>
                </a:xfrm>
              </p:grpSpPr>
              <p:cxnSp>
                <p:nvCxnSpPr>
                  <p:cNvPr id="48" name="Straight Connector 47">
                    <a:extLst>
                      <a:ext uri="{FF2B5EF4-FFF2-40B4-BE49-F238E27FC236}">
                        <a16:creationId xmlns:a16="http://schemas.microsoft.com/office/drawing/2014/main" xmlns="" id="{EB1515AE-60EF-4746-A329-51EFE9EE9D02}"/>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xmlns="" id="{9DA7EDFB-A403-9742-8DAF-2D78B97839C8}"/>
                      </a:ext>
                    </a:extLst>
                  </p:cNvPr>
                  <p:cNvSpPr txBox="1"/>
                  <p:nvPr/>
                </p:nvSpPr>
                <p:spPr>
                  <a:xfrm>
                    <a:off x="2088290" y="2782265"/>
                    <a:ext cx="1771283" cy="246221"/>
                  </a:xfrm>
                  <a:prstGeom prst="rect">
                    <a:avLst/>
                  </a:prstGeom>
                  <a:noFill/>
                </p:spPr>
                <p:txBody>
                  <a:bodyPr wrap="square" rtlCol="0">
                    <a:spAutoFit/>
                  </a:bodyPr>
                  <a:lstStyle/>
                  <a:p>
                    <a:r>
                      <a:rPr lang="en-US" sz="1000" dirty="0"/>
                      <a:t>Covariance Experiment</a:t>
                    </a:r>
                  </a:p>
                </p:txBody>
              </p:sp>
            </p:grpSp>
          </p:grpSp>
        </p:grpSp>
      </p:grpSp>
      <p:sp>
        <p:nvSpPr>
          <p:cNvPr id="75" name="TextBox 74">
            <a:extLst>
              <a:ext uri="{FF2B5EF4-FFF2-40B4-BE49-F238E27FC236}">
                <a16:creationId xmlns:a16="http://schemas.microsoft.com/office/drawing/2014/main" xmlns="" id="{556D56E2-B1E8-8343-917B-32E4CBD28CC9}"/>
              </a:ext>
            </a:extLst>
          </p:cNvPr>
          <p:cNvSpPr txBox="1"/>
          <p:nvPr/>
        </p:nvSpPr>
        <p:spPr>
          <a:xfrm>
            <a:off x="1498070" y="5349762"/>
            <a:ext cx="5064920" cy="307777"/>
          </a:xfrm>
          <a:prstGeom prst="rect">
            <a:avLst/>
          </a:prstGeom>
          <a:noFill/>
        </p:spPr>
        <p:txBody>
          <a:bodyPr wrap="square" rtlCol="0">
            <a:spAutoFit/>
          </a:bodyPr>
          <a:lstStyle/>
          <a:p>
            <a:r>
              <a:rPr lang="en-US" sz="1400" dirty="0"/>
              <a:t>Track Forecast Skill Relative to Control Experiment</a:t>
            </a:r>
          </a:p>
        </p:txBody>
      </p:sp>
      <p:sp>
        <p:nvSpPr>
          <p:cNvPr id="76" name="TextBox 75">
            <a:extLst>
              <a:ext uri="{FF2B5EF4-FFF2-40B4-BE49-F238E27FC236}">
                <a16:creationId xmlns:a16="http://schemas.microsoft.com/office/drawing/2014/main" xmlns="" id="{CBB78FC7-BED5-6140-AF04-13359BBAB0E6}"/>
              </a:ext>
            </a:extLst>
          </p:cNvPr>
          <p:cNvSpPr txBox="1"/>
          <p:nvPr/>
        </p:nvSpPr>
        <p:spPr>
          <a:xfrm>
            <a:off x="6824060" y="5349762"/>
            <a:ext cx="5173044" cy="307777"/>
          </a:xfrm>
          <a:prstGeom prst="rect">
            <a:avLst/>
          </a:prstGeom>
          <a:noFill/>
        </p:spPr>
        <p:txBody>
          <a:bodyPr wrap="square" rtlCol="0">
            <a:spAutoFit/>
          </a:bodyPr>
          <a:lstStyle/>
          <a:p>
            <a:r>
              <a:rPr lang="en-US" sz="1400" dirty="0"/>
              <a:t>Intensity Forecast Skill Relative to Control Experiment</a:t>
            </a:r>
          </a:p>
        </p:txBody>
      </p:sp>
    </p:spTree>
    <p:extLst>
      <p:ext uri="{BB962C8B-B14F-4D97-AF65-F5344CB8AC3E}">
        <p14:creationId xmlns:p14="http://schemas.microsoft.com/office/powerpoint/2010/main" val="1893961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ACC0FA28-8D99-DF40-BD66-49613EDFD71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5" name="TextBox 4">
            <a:extLst>
              <a:ext uri="{FF2B5EF4-FFF2-40B4-BE49-F238E27FC236}">
                <a16:creationId xmlns:a16="http://schemas.microsoft.com/office/drawing/2014/main" xmlns="" id="{3B107CA1-D31A-B44D-99E2-408CBD8B6B62}"/>
              </a:ext>
            </a:extLst>
          </p:cNvPr>
          <p:cNvSpPr txBox="1"/>
          <p:nvPr/>
        </p:nvSpPr>
        <p:spPr>
          <a:xfrm>
            <a:off x="948752" y="947225"/>
            <a:ext cx="10416746"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Considering alternatives to the current vortex initialization (VI) strategy:</a:t>
            </a:r>
          </a:p>
        </p:txBody>
      </p:sp>
    </p:spTree>
    <p:extLst>
      <p:ext uri="{BB962C8B-B14F-4D97-AF65-F5344CB8AC3E}">
        <p14:creationId xmlns:p14="http://schemas.microsoft.com/office/powerpoint/2010/main" val="1811705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ACC0FA28-8D99-DF40-BD66-49613EDFD71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5" name="TextBox 4">
            <a:extLst>
              <a:ext uri="{FF2B5EF4-FFF2-40B4-BE49-F238E27FC236}">
                <a16:creationId xmlns:a16="http://schemas.microsoft.com/office/drawing/2014/main" xmlns="" id="{3B107CA1-D31A-B44D-99E2-408CBD8B6B62}"/>
              </a:ext>
            </a:extLst>
          </p:cNvPr>
          <p:cNvSpPr txBox="1"/>
          <p:nvPr/>
        </p:nvSpPr>
        <p:spPr>
          <a:xfrm>
            <a:off x="948752" y="947225"/>
            <a:ext cx="10416746" cy="892552"/>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Considering alternatives to the current vortex initialization (VI) strategy:</a:t>
            </a:r>
          </a:p>
          <a:p>
            <a:pPr>
              <a:lnSpc>
                <a:spcPts val="1200"/>
              </a:lnSpc>
            </a:pPr>
            <a:endParaRPr lang="en-US" sz="2400" dirty="0"/>
          </a:p>
          <a:p>
            <a:pPr marL="742950" lvl="1" indent="-285750">
              <a:buFont typeface="Arial" panose="020B0604020202020204" pitchFamily="34" charset="0"/>
              <a:buChar char="•"/>
            </a:pPr>
            <a:r>
              <a:rPr lang="en-US" dirty="0"/>
              <a:t>Improvements in the relocation of the TC within the background forecasts</a:t>
            </a:r>
          </a:p>
        </p:txBody>
      </p:sp>
    </p:spTree>
    <p:extLst>
      <p:ext uri="{BB962C8B-B14F-4D97-AF65-F5344CB8AC3E}">
        <p14:creationId xmlns:p14="http://schemas.microsoft.com/office/powerpoint/2010/main" val="1454042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ACC0FA28-8D99-DF40-BD66-49613EDFD71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5" name="TextBox 4">
            <a:extLst>
              <a:ext uri="{FF2B5EF4-FFF2-40B4-BE49-F238E27FC236}">
                <a16:creationId xmlns:a16="http://schemas.microsoft.com/office/drawing/2014/main" xmlns="" id="{3B107CA1-D31A-B44D-99E2-408CBD8B6B62}"/>
              </a:ext>
            </a:extLst>
          </p:cNvPr>
          <p:cNvSpPr txBox="1"/>
          <p:nvPr/>
        </p:nvSpPr>
        <p:spPr>
          <a:xfrm>
            <a:off x="948752" y="947225"/>
            <a:ext cx="10416746" cy="1169551"/>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Considering alternatives to the current vortex initialization (VI) strategy:</a:t>
            </a:r>
          </a:p>
          <a:p>
            <a:pPr>
              <a:lnSpc>
                <a:spcPts val="1200"/>
              </a:lnSpc>
            </a:pPr>
            <a:endParaRPr lang="en-US" sz="2400" dirty="0"/>
          </a:p>
          <a:p>
            <a:pPr marL="742950" lvl="1" indent="-285750">
              <a:buFont typeface="Arial" panose="020B0604020202020204" pitchFamily="34" charset="0"/>
              <a:buChar char="•"/>
            </a:pPr>
            <a:r>
              <a:rPr lang="en-US" dirty="0"/>
              <a:t>Improvements in the relocation of the TC within the background forecasts</a:t>
            </a:r>
          </a:p>
          <a:p>
            <a:pPr marL="742950" lvl="1" indent="-285750">
              <a:buFont typeface="Arial" panose="020B0604020202020204" pitchFamily="34" charset="0"/>
              <a:buChar char="•"/>
            </a:pPr>
            <a:r>
              <a:rPr lang="en-US" dirty="0"/>
              <a:t>Assimilation of synthetic and diagnostic-type </a:t>
            </a:r>
            <a:r>
              <a:rPr lang="en-US" i="1" dirty="0"/>
              <a:t>observations</a:t>
            </a:r>
            <a:endParaRPr lang="en-US" dirty="0"/>
          </a:p>
        </p:txBody>
      </p:sp>
    </p:spTree>
    <p:extLst>
      <p:ext uri="{BB962C8B-B14F-4D97-AF65-F5344CB8AC3E}">
        <p14:creationId xmlns:p14="http://schemas.microsoft.com/office/powerpoint/2010/main" val="409490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ACC0FA28-8D99-DF40-BD66-49613EDFD71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5" name="TextBox 4">
            <a:extLst>
              <a:ext uri="{FF2B5EF4-FFF2-40B4-BE49-F238E27FC236}">
                <a16:creationId xmlns:a16="http://schemas.microsoft.com/office/drawing/2014/main" xmlns="" id="{3B107CA1-D31A-B44D-99E2-408CBD8B6B62}"/>
              </a:ext>
            </a:extLst>
          </p:cNvPr>
          <p:cNvSpPr txBox="1"/>
          <p:nvPr/>
        </p:nvSpPr>
        <p:spPr>
          <a:xfrm>
            <a:off x="948752" y="947225"/>
            <a:ext cx="10416746" cy="1446550"/>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Considering alternatives to the current vortex initialization (VI) strategy:</a:t>
            </a:r>
          </a:p>
          <a:p>
            <a:pPr>
              <a:lnSpc>
                <a:spcPts val="1200"/>
              </a:lnSpc>
            </a:pPr>
            <a:endParaRPr lang="en-US" sz="2400" dirty="0"/>
          </a:p>
          <a:p>
            <a:pPr marL="742950" lvl="1" indent="-285750">
              <a:buFont typeface="Arial" panose="020B0604020202020204" pitchFamily="34" charset="0"/>
              <a:buChar char="•"/>
            </a:pPr>
            <a:r>
              <a:rPr lang="en-US" dirty="0"/>
              <a:t>Improvements in the relocation of the TC within the background forecasts</a:t>
            </a:r>
          </a:p>
          <a:p>
            <a:pPr marL="742950" lvl="1" indent="-285750">
              <a:buFont typeface="Arial" panose="020B0604020202020204" pitchFamily="34" charset="0"/>
              <a:buChar char="•"/>
            </a:pPr>
            <a:r>
              <a:rPr lang="en-US" dirty="0"/>
              <a:t>Assimilation of synthetic and diagnostic-type </a:t>
            </a:r>
            <a:r>
              <a:rPr lang="en-US" i="1" dirty="0"/>
              <a:t>observations</a:t>
            </a:r>
          </a:p>
          <a:p>
            <a:pPr marL="742950" lvl="1" indent="-285750">
              <a:buFont typeface="Arial" panose="020B0604020202020204" pitchFamily="34" charset="0"/>
              <a:buChar char="•"/>
            </a:pPr>
            <a:r>
              <a:rPr lang="en-US" i="1" dirty="0"/>
              <a:t>Super-</a:t>
            </a:r>
            <a:r>
              <a:rPr lang="en-US" i="1" dirty="0" err="1"/>
              <a:t>obing</a:t>
            </a:r>
            <a:r>
              <a:rPr lang="en-US" i="1" dirty="0"/>
              <a:t> </a:t>
            </a:r>
            <a:r>
              <a:rPr lang="en-US" dirty="0"/>
              <a:t>TC relative wind analyses (i.e., NHC gridded TCM)</a:t>
            </a:r>
          </a:p>
        </p:txBody>
      </p:sp>
    </p:spTree>
    <p:extLst>
      <p:ext uri="{BB962C8B-B14F-4D97-AF65-F5344CB8AC3E}">
        <p14:creationId xmlns:p14="http://schemas.microsoft.com/office/powerpoint/2010/main" val="422139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ACC0FA28-8D99-DF40-BD66-49613EDFD71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5" name="TextBox 4">
            <a:extLst>
              <a:ext uri="{FF2B5EF4-FFF2-40B4-BE49-F238E27FC236}">
                <a16:creationId xmlns:a16="http://schemas.microsoft.com/office/drawing/2014/main" xmlns="" id="{3B107CA1-D31A-B44D-99E2-408CBD8B6B62}"/>
              </a:ext>
            </a:extLst>
          </p:cNvPr>
          <p:cNvSpPr txBox="1"/>
          <p:nvPr/>
        </p:nvSpPr>
        <p:spPr>
          <a:xfrm>
            <a:off x="948752" y="947225"/>
            <a:ext cx="10416746" cy="2831544"/>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Considering alternatives to the current vortex initialization (VI) strategy:</a:t>
            </a:r>
          </a:p>
          <a:p>
            <a:pPr>
              <a:lnSpc>
                <a:spcPts val="1200"/>
              </a:lnSpc>
            </a:pPr>
            <a:endParaRPr lang="en-US" sz="2400" dirty="0"/>
          </a:p>
          <a:p>
            <a:pPr marL="742950" lvl="1" indent="-285750">
              <a:buFont typeface="Arial" panose="020B0604020202020204" pitchFamily="34" charset="0"/>
              <a:buChar char="•"/>
            </a:pPr>
            <a:r>
              <a:rPr lang="en-US" dirty="0"/>
              <a:t>Improvements in the relocation of the TC within the background forecasts</a:t>
            </a:r>
          </a:p>
          <a:p>
            <a:pPr marL="742950" lvl="1" indent="-285750">
              <a:buFont typeface="Arial" panose="020B0604020202020204" pitchFamily="34" charset="0"/>
              <a:buChar char="•"/>
            </a:pPr>
            <a:r>
              <a:rPr lang="en-US" dirty="0"/>
              <a:t>Assimilation of synthetic and diagnostic-type </a:t>
            </a:r>
            <a:r>
              <a:rPr lang="en-US" i="1" dirty="0"/>
              <a:t>observations</a:t>
            </a:r>
          </a:p>
          <a:p>
            <a:pPr marL="742950" lvl="1" indent="-285750">
              <a:buFont typeface="Arial" panose="020B0604020202020204" pitchFamily="34" charset="0"/>
              <a:buChar char="•"/>
            </a:pPr>
            <a:r>
              <a:rPr lang="en-US" i="1" dirty="0"/>
              <a:t>Super-</a:t>
            </a:r>
            <a:r>
              <a:rPr lang="en-US" i="1" dirty="0" err="1"/>
              <a:t>obing</a:t>
            </a:r>
            <a:r>
              <a:rPr lang="en-US" i="1" dirty="0"/>
              <a:t> </a:t>
            </a:r>
            <a:r>
              <a:rPr lang="en-US" dirty="0"/>
              <a:t>TC relative wind analyses (i.e., NHC gridded TCM)</a:t>
            </a:r>
          </a:p>
          <a:p>
            <a:pPr marL="742950" lvl="1" indent="-285750">
              <a:buFont typeface="Arial" panose="020B0604020202020204" pitchFamily="34" charset="0"/>
              <a:buChar char="•"/>
            </a:pPr>
            <a:endParaRPr lang="en-US" i="1" dirty="0"/>
          </a:p>
          <a:p>
            <a:pPr marL="285750" indent="-285750">
              <a:buFont typeface="Arial" panose="020B0604020202020204" pitchFamily="34" charset="0"/>
              <a:buChar char="•"/>
            </a:pPr>
            <a:r>
              <a:rPr lang="en-US" sz="2400" dirty="0"/>
              <a:t>Investigating the impacts of cycling the inner (e.g., 6- and 2-km) HWRF moving nests</a:t>
            </a:r>
          </a:p>
          <a:p>
            <a:endParaRPr lang="en-US" sz="2400" dirty="0"/>
          </a:p>
        </p:txBody>
      </p:sp>
    </p:spTree>
    <p:extLst>
      <p:ext uri="{BB962C8B-B14F-4D97-AF65-F5344CB8AC3E}">
        <p14:creationId xmlns:p14="http://schemas.microsoft.com/office/powerpoint/2010/main" val="3739935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ACC0FA28-8D99-DF40-BD66-49613EDFD714}"/>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Planned Data Assimilation Testing:</a:t>
            </a:r>
          </a:p>
        </p:txBody>
      </p:sp>
      <p:sp>
        <p:nvSpPr>
          <p:cNvPr id="5" name="TextBox 4">
            <a:extLst>
              <a:ext uri="{FF2B5EF4-FFF2-40B4-BE49-F238E27FC236}">
                <a16:creationId xmlns:a16="http://schemas.microsoft.com/office/drawing/2014/main" xmlns="" id="{3B107CA1-D31A-B44D-99E2-408CBD8B6B62}"/>
              </a:ext>
            </a:extLst>
          </p:cNvPr>
          <p:cNvSpPr txBox="1"/>
          <p:nvPr/>
        </p:nvSpPr>
        <p:spPr>
          <a:xfrm>
            <a:off x="948752" y="947225"/>
            <a:ext cx="10416746" cy="3939540"/>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Considering alternatives to the current vortex initialization (VI) strategy:</a:t>
            </a:r>
          </a:p>
          <a:p>
            <a:pPr>
              <a:lnSpc>
                <a:spcPts val="1200"/>
              </a:lnSpc>
            </a:pPr>
            <a:endParaRPr lang="en-US" sz="2400" dirty="0"/>
          </a:p>
          <a:p>
            <a:pPr marL="742950" lvl="1" indent="-285750">
              <a:buFont typeface="Arial" panose="020B0604020202020204" pitchFamily="34" charset="0"/>
              <a:buChar char="•"/>
            </a:pPr>
            <a:r>
              <a:rPr lang="en-US" dirty="0"/>
              <a:t>Improvements in the relocation of the TC within the background forecasts</a:t>
            </a:r>
          </a:p>
          <a:p>
            <a:pPr marL="742950" lvl="1" indent="-285750">
              <a:buFont typeface="Arial" panose="020B0604020202020204" pitchFamily="34" charset="0"/>
              <a:buChar char="•"/>
            </a:pPr>
            <a:r>
              <a:rPr lang="en-US" dirty="0"/>
              <a:t>Assimilation of synthetic and diagnostic-type </a:t>
            </a:r>
            <a:r>
              <a:rPr lang="en-US" i="1" dirty="0"/>
              <a:t>observations</a:t>
            </a:r>
          </a:p>
          <a:p>
            <a:pPr marL="742950" lvl="1" indent="-285750">
              <a:buFont typeface="Arial" panose="020B0604020202020204" pitchFamily="34" charset="0"/>
              <a:buChar char="•"/>
            </a:pPr>
            <a:r>
              <a:rPr lang="en-US" i="1" dirty="0"/>
              <a:t>Super-</a:t>
            </a:r>
            <a:r>
              <a:rPr lang="en-US" i="1" dirty="0" err="1"/>
              <a:t>obing</a:t>
            </a:r>
            <a:r>
              <a:rPr lang="en-US" i="1" dirty="0"/>
              <a:t> </a:t>
            </a:r>
            <a:r>
              <a:rPr lang="en-US" dirty="0"/>
              <a:t>TC relative wind analyses (i.e., NHC gridded TCM)</a:t>
            </a:r>
          </a:p>
          <a:p>
            <a:pPr marL="742950" lvl="1" indent="-285750">
              <a:buFont typeface="Arial" panose="020B0604020202020204" pitchFamily="34" charset="0"/>
              <a:buChar char="•"/>
            </a:pPr>
            <a:endParaRPr lang="en-US" i="1" dirty="0"/>
          </a:p>
          <a:p>
            <a:pPr marL="285750" indent="-285750">
              <a:buFont typeface="Arial" panose="020B0604020202020204" pitchFamily="34" charset="0"/>
              <a:buChar char="•"/>
            </a:pPr>
            <a:r>
              <a:rPr lang="en-US" sz="2400" dirty="0"/>
              <a:t>Investigating the impacts of cycling the inner (e.g., 6- and 2-km) HWRF moving nests</a:t>
            </a:r>
          </a:p>
          <a:p>
            <a:pPr marL="285750"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Tuning the thinning mechanisms and better specifying the observation errors and localization characteristics for the more recently added platforms (i.e., SFMR, TDR, GPS </a:t>
            </a:r>
            <a:r>
              <a:rPr lang="en-US" sz="2400" dirty="0" err="1"/>
              <a:t>dropsondes</a:t>
            </a:r>
            <a:r>
              <a:rPr lang="en-US" sz="2400" dirty="0"/>
              <a:t>, etc.)</a:t>
            </a:r>
          </a:p>
        </p:txBody>
      </p:sp>
    </p:spTree>
    <p:extLst>
      <p:ext uri="{BB962C8B-B14F-4D97-AF65-F5344CB8AC3E}">
        <p14:creationId xmlns:p14="http://schemas.microsoft.com/office/powerpoint/2010/main" val="256507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7" name="TextBox 6">
            <a:extLst>
              <a:ext uri="{FF2B5EF4-FFF2-40B4-BE49-F238E27FC236}">
                <a16:creationId xmlns:a16="http://schemas.microsoft.com/office/drawing/2014/main" xmlns="" id="{948844C6-2AB5-BF4B-A3D6-2E5C225395EB}"/>
              </a:ext>
            </a:extLst>
          </p:cNvPr>
          <p:cNvSpPr txBox="1"/>
          <p:nvPr/>
        </p:nvSpPr>
        <p:spPr>
          <a:xfrm>
            <a:off x="948752" y="947225"/>
            <a:ext cx="10416746" cy="1027654"/>
          </a:xfrm>
          <a:prstGeom prst="rect">
            <a:avLst/>
          </a:prstGeom>
          <a:noFill/>
        </p:spPr>
        <p:txBody>
          <a:bodyPr wrap="square" rtlCol="0">
            <a:spAutoFit/>
          </a:bodyPr>
          <a:lstStyle/>
          <a:p>
            <a:pPr marL="285750" indent="-285750">
              <a:buFont typeface="Arial" panose="020B0604020202020204" pitchFamily="34" charset="0"/>
              <a:buChar char="•"/>
            </a:pPr>
            <a:r>
              <a:rPr lang="en-US" sz="2400" dirty="0"/>
              <a:t>Exploration of a fixed, basin-scale, continuous cycling (data-assimilation), parent domain</a:t>
            </a:r>
          </a:p>
          <a:p>
            <a:pPr>
              <a:lnSpc>
                <a:spcPts val="1200"/>
              </a:lnSpc>
            </a:pPr>
            <a:endParaRPr lang="en-US" sz="2400" dirty="0"/>
          </a:p>
        </p:txBody>
      </p:sp>
      <p:grpSp>
        <p:nvGrpSpPr>
          <p:cNvPr id="12" name="Group 11">
            <a:extLst>
              <a:ext uri="{FF2B5EF4-FFF2-40B4-BE49-F238E27FC236}">
                <a16:creationId xmlns:a16="http://schemas.microsoft.com/office/drawing/2014/main" xmlns="" id="{2C6A9978-6535-FB44-B801-0AE92703FDC6}"/>
              </a:ext>
            </a:extLst>
          </p:cNvPr>
          <p:cNvGrpSpPr/>
          <p:nvPr/>
        </p:nvGrpSpPr>
        <p:grpSpPr>
          <a:xfrm>
            <a:off x="888470" y="234985"/>
            <a:ext cx="10363200" cy="7772400"/>
            <a:chOff x="888470" y="234985"/>
            <a:chExt cx="10363200" cy="7772400"/>
          </a:xfrm>
        </p:grpSpPr>
        <p:pic>
          <p:nvPicPr>
            <p:cNvPr id="9" name="Picture 8">
              <a:extLst>
                <a:ext uri="{FF2B5EF4-FFF2-40B4-BE49-F238E27FC236}">
                  <a16:creationId xmlns:a16="http://schemas.microsoft.com/office/drawing/2014/main" xmlns="" id="{8840BBBD-D5D9-6C47-A87F-59EC03FA6BF1}"/>
                </a:ext>
              </a:extLst>
            </p:cNvPr>
            <p:cNvPicPr>
              <a:picLocks noChangeAspect="1"/>
            </p:cNvPicPr>
            <p:nvPr/>
          </p:nvPicPr>
          <p:blipFill>
            <a:blip r:embed="rId2"/>
            <a:stretch>
              <a:fillRect/>
            </a:stretch>
          </p:blipFill>
          <p:spPr>
            <a:xfrm>
              <a:off x="888470" y="234985"/>
              <a:ext cx="10363200" cy="7772400"/>
            </a:xfrm>
            <a:prstGeom prst="rect">
              <a:avLst/>
            </a:prstGeom>
          </p:spPr>
        </p:pic>
        <p:sp>
          <p:nvSpPr>
            <p:cNvPr id="4" name="TextBox 3">
              <a:extLst>
                <a:ext uri="{FF2B5EF4-FFF2-40B4-BE49-F238E27FC236}">
                  <a16:creationId xmlns:a16="http://schemas.microsoft.com/office/drawing/2014/main" xmlns="" id="{0D820ED6-A394-6B46-A24E-4B840A385A58}"/>
                </a:ext>
              </a:extLst>
            </p:cNvPr>
            <p:cNvSpPr txBox="1"/>
            <p:nvPr/>
          </p:nvSpPr>
          <p:spPr>
            <a:xfrm>
              <a:off x="6157125" y="2805876"/>
              <a:ext cx="1279517" cy="369332"/>
            </a:xfrm>
            <a:prstGeom prst="rect">
              <a:avLst/>
            </a:prstGeom>
            <a:noFill/>
          </p:spPr>
          <p:txBody>
            <a:bodyPr wrap="none" rtlCol="0">
              <a:spAutoFit/>
            </a:bodyPr>
            <a:lstStyle/>
            <a:p>
              <a:pPr algn="ctr"/>
              <a:r>
                <a:rPr lang="en-US" dirty="0">
                  <a:solidFill>
                    <a:srgbClr val="00FA00"/>
                  </a:solidFill>
                </a:rPr>
                <a:t>Irma (2017)</a:t>
              </a:r>
            </a:p>
          </p:txBody>
        </p:sp>
        <p:sp>
          <p:nvSpPr>
            <p:cNvPr id="8" name="TextBox 7">
              <a:extLst>
                <a:ext uri="{FF2B5EF4-FFF2-40B4-BE49-F238E27FC236}">
                  <a16:creationId xmlns:a16="http://schemas.microsoft.com/office/drawing/2014/main" xmlns="" id="{090F3AC5-AB1A-924A-ADD2-42E09DB501CF}"/>
                </a:ext>
              </a:extLst>
            </p:cNvPr>
            <p:cNvSpPr txBox="1"/>
            <p:nvPr/>
          </p:nvSpPr>
          <p:spPr>
            <a:xfrm>
              <a:off x="6738551" y="4205831"/>
              <a:ext cx="1247457" cy="369332"/>
            </a:xfrm>
            <a:prstGeom prst="rect">
              <a:avLst/>
            </a:prstGeom>
            <a:noFill/>
          </p:spPr>
          <p:txBody>
            <a:bodyPr wrap="none" rtlCol="0">
              <a:spAutoFit/>
            </a:bodyPr>
            <a:lstStyle/>
            <a:p>
              <a:pPr algn="ctr"/>
              <a:r>
                <a:rPr lang="en-US" dirty="0">
                  <a:solidFill>
                    <a:srgbClr val="0000FF"/>
                  </a:solidFill>
                </a:rPr>
                <a:t>Jose (2017)</a:t>
              </a:r>
            </a:p>
          </p:txBody>
        </p:sp>
        <p:sp>
          <p:nvSpPr>
            <p:cNvPr id="10" name="TextBox 9">
              <a:extLst>
                <a:ext uri="{FF2B5EF4-FFF2-40B4-BE49-F238E27FC236}">
                  <a16:creationId xmlns:a16="http://schemas.microsoft.com/office/drawing/2014/main" xmlns="" id="{0D6A0920-81D9-9A46-907E-BE51A2104FB9}"/>
                </a:ext>
              </a:extLst>
            </p:cNvPr>
            <p:cNvSpPr txBox="1"/>
            <p:nvPr/>
          </p:nvSpPr>
          <p:spPr>
            <a:xfrm>
              <a:off x="4040882" y="3751853"/>
              <a:ext cx="1312026" cy="369332"/>
            </a:xfrm>
            <a:prstGeom prst="rect">
              <a:avLst/>
            </a:prstGeom>
            <a:noFill/>
          </p:spPr>
          <p:txBody>
            <a:bodyPr wrap="none" rtlCol="0">
              <a:spAutoFit/>
            </a:bodyPr>
            <a:lstStyle/>
            <a:p>
              <a:pPr algn="ctr"/>
              <a:r>
                <a:rPr lang="en-US" dirty="0">
                  <a:solidFill>
                    <a:srgbClr val="FF0000"/>
                  </a:solidFill>
                </a:rPr>
                <a:t>Katia (2017)</a:t>
              </a:r>
            </a:p>
          </p:txBody>
        </p:sp>
      </p:grpSp>
      <p:sp>
        <p:nvSpPr>
          <p:cNvPr id="13" name="TextBox 12">
            <a:extLst>
              <a:ext uri="{FF2B5EF4-FFF2-40B4-BE49-F238E27FC236}">
                <a16:creationId xmlns:a16="http://schemas.microsoft.com/office/drawing/2014/main" xmlns="" id="{C6D864C1-D8C7-BA44-8FBF-7EF4C6C70098}"/>
              </a:ext>
            </a:extLst>
          </p:cNvPr>
          <p:cNvSpPr txBox="1"/>
          <p:nvPr/>
        </p:nvSpPr>
        <p:spPr>
          <a:xfrm>
            <a:off x="3163329" y="1742301"/>
            <a:ext cx="6252519" cy="369332"/>
          </a:xfrm>
          <a:prstGeom prst="rect">
            <a:avLst/>
          </a:prstGeom>
          <a:noFill/>
        </p:spPr>
        <p:txBody>
          <a:bodyPr wrap="square" rtlCol="0">
            <a:spAutoFit/>
          </a:bodyPr>
          <a:lstStyle/>
          <a:p>
            <a:pPr algn="ctr"/>
            <a:r>
              <a:rPr lang="en-US" dirty="0"/>
              <a:t>Basin-scale Parent Domain :: Valid 0000 UTC 08 September</a:t>
            </a:r>
          </a:p>
        </p:txBody>
      </p:sp>
      <p:sp>
        <p:nvSpPr>
          <p:cNvPr id="15" name="TextBox 14">
            <a:extLst>
              <a:ext uri="{FF2B5EF4-FFF2-40B4-BE49-F238E27FC236}">
                <a16:creationId xmlns:a16="http://schemas.microsoft.com/office/drawing/2014/main" xmlns="" id="{B8CEB318-D4FC-C643-B27B-0BA003C51AC7}"/>
              </a:ext>
            </a:extLst>
          </p:cNvPr>
          <p:cNvSpPr txBox="1"/>
          <p:nvPr/>
        </p:nvSpPr>
        <p:spPr>
          <a:xfrm>
            <a:off x="4940641" y="4787707"/>
            <a:ext cx="2599037" cy="369332"/>
          </a:xfrm>
          <a:prstGeom prst="rect">
            <a:avLst/>
          </a:prstGeom>
          <a:noFill/>
        </p:spPr>
        <p:txBody>
          <a:bodyPr wrap="square" rtlCol="0">
            <a:spAutoFit/>
          </a:bodyPr>
          <a:lstStyle/>
          <a:p>
            <a:pPr algn="ctr"/>
            <a:r>
              <a:rPr lang="en-US" dirty="0">
                <a:solidFill>
                  <a:schemeClr val="bg1"/>
                </a:solidFill>
              </a:rPr>
              <a:t>HWRF basin-scale domain</a:t>
            </a:r>
          </a:p>
        </p:txBody>
      </p:sp>
    </p:spTree>
    <p:extLst>
      <p:ext uri="{BB962C8B-B14F-4D97-AF65-F5344CB8AC3E}">
        <p14:creationId xmlns:p14="http://schemas.microsoft.com/office/powerpoint/2010/main" val="92951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A996422-602E-B940-A924-19AD3DEA360A}"/>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DD394E98-1701-C84B-B95F-E0B650A62C76}"/>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Outline:</a:t>
            </a:r>
          </a:p>
        </p:txBody>
      </p:sp>
      <p:sp>
        <p:nvSpPr>
          <p:cNvPr id="6" name="TextBox 5">
            <a:extLst>
              <a:ext uri="{FF2B5EF4-FFF2-40B4-BE49-F238E27FC236}">
                <a16:creationId xmlns:a16="http://schemas.microsoft.com/office/drawing/2014/main" xmlns="" id="{4E4E0813-58F9-1649-9048-0DD4301E9F7F}"/>
              </a:ext>
            </a:extLst>
          </p:cNvPr>
          <p:cNvSpPr txBox="1"/>
          <p:nvPr/>
        </p:nvSpPr>
        <p:spPr>
          <a:xfrm>
            <a:off x="815546" y="1092150"/>
            <a:ext cx="10577383" cy="1938992"/>
          </a:xfrm>
          <a:prstGeom prst="rect">
            <a:avLst/>
          </a:prstGeom>
          <a:noFill/>
        </p:spPr>
        <p:txBody>
          <a:bodyPr wrap="square" rtlCol="0">
            <a:spAutoFit/>
          </a:bodyPr>
          <a:lstStyle/>
          <a:p>
            <a:pPr marL="257175" indent="-257175">
              <a:buFont typeface="+mj-lt"/>
              <a:buAutoNum type="arabicPeriod"/>
            </a:pPr>
            <a:r>
              <a:rPr lang="en-US" sz="4000" dirty="0"/>
              <a:t> Milestones for 2017 – 2018</a:t>
            </a:r>
          </a:p>
          <a:p>
            <a:endParaRPr lang="en-US" sz="4000" dirty="0"/>
          </a:p>
          <a:p>
            <a:pPr marL="257175" indent="-257175">
              <a:buFont typeface="+mj-lt"/>
              <a:buAutoNum type="arabicPeriod" startAt="2"/>
            </a:pPr>
            <a:r>
              <a:rPr lang="en-US" sz="4000" dirty="0"/>
              <a:t> Planned Data Assimilation Testing</a:t>
            </a:r>
          </a:p>
        </p:txBody>
      </p:sp>
    </p:spTree>
    <p:extLst>
      <p:ext uri="{BB962C8B-B14F-4D97-AF65-F5344CB8AC3E}">
        <p14:creationId xmlns:p14="http://schemas.microsoft.com/office/powerpoint/2010/main" val="829738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7" name="TextBox 6">
            <a:extLst>
              <a:ext uri="{FF2B5EF4-FFF2-40B4-BE49-F238E27FC236}">
                <a16:creationId xmlns:a16="http://schemas.microsoft.com/office/drawing/2014/main" xmlns="" id="{948844C6-2AB5-BF4B-A3D6-2E5C225395EB}"/>
              </a:ext>
            </a:extLst>
          </p:cNvPr>
          <p:cNvSpPr txBox="1"/>
          <p:nvPr/>
        </p:nvSpPr>
        <p:spPr>
          <a:xfrm>
            <a:off x="948752" y="947225"/>
            <a:ext cx="10416746" cy="1384995"/>
          </a:xfrm>
          <a:prstGeom prst="rect">
            <a:avLst/>
          </a:prstGeom>
          <a:noFill/>
        </p:spPr>
        <p:txBody>
          <a:bodyPr wrap="square" rtlCol="0">
            <a:spAutoFit/>
          </a:bodyPr>
          <a:lstStyle/>
          <a:p>
            <a:pPr marL="285750" indent="-285750">
              <a:buFont typeface="Arial" panose="020B0604020202020204" pitchFamily="34" charset="0"/>
              <a:buChar char="•"/>
            </a:pPr>
            <a:r>
              <a:rPr lang="en-US" sz="2400" dirty="0"/>
              <a:t>Exploration of a fixed, basin-scale, continuous cycling (data-assimilation), parent domain</a:t>
            </a:r>
          </a:p>
          <a:p>
            <a:pPr marL="800100" lvl="1" indent="-342900">
              <a:buFont typeface="Arial" panose="020B0604020202020204" pitchFamily="34" charset="0"/>
              <a:buChar char="•"/>
            </a:pPr>
            <a:r>
              <a:rPr lang="en-US" dirty="0"/>
              <a:t>The current AOML/HRD basin-scale produces skillful track forecasts at medium range lead times</a:t>
            </a:r>
          </a:p>
          <a:p>
            <a:pPr marL="800100" lvl="1" indent="-342900">
              <a:buFont typeface="Arial" panose="020B0604020202020204" pitchFamily="34" charset="0"/>
              <a:buChar char="•"/>
            </a:pPr>
            <a:r>
              <a:rPr lang="en-US" dirty="0"/>
              <a:t>The fixed, cycling data-assimilation will enable better usage of satellite radiance observations</a:t>
            </a:r>
          </a:p>
        </p:txBody>
      </p:sp>
      <p:grpSp>
        <p:nvGrpSpPr>
          <p:cNvPr id="13" name="Group 12">
            <a:extLst>
              <a:ext uri="{FF2B5EF4-FFF2-40B4-BE49-F238E27FC236}">
                <a16:creationId xmlns:a16="http://schemas.microsoft.com/office/drawing/2014/main" xmlns="" id="{072DE2A2-F824-C74A-B8AF-9CFED37D088B}"/>
              </a:ext>
            </a:extLst>
          </p:cNvPr>
          <p:cNvGrpSpPr>
            <a:grpSpLocks noChangeAspect="1"/>
          </p:cNvGrpSpPr>
          <p:nvPr/>
        </p:nvGrpSpPr>
        <p:grpSpPr>
          <a:xfrm>
            <a:off x="-711957" y="1396520"/>
            <a:ext cx="7437120" cy="5577840"/>
            <a:chOff x="888470" y="234985"/>
            <a:chExt cx="10363200" cy="7772400"/>
          </a:xfrm>
        </p:grpSpPr>
        <p:pic>
          <p:nvPicPr>
            <p:cNvPr id="14" name="Picture 13">
              <a:extLst>
                <a:ext uri="{FF2B5EF4-FFF2-40B4-BE49-F238E27FC236}">
                  <a16:creationId xmlns:a16="http://schemas.microsoft.com/office/drawing/2014/main" xmlns="" id="{B2EADD89-1AB9-3441-BDEC-9F55E89B7D7B}"/>
                </a:ext>
              </a:extLst>
            </p:cNvPr>
            <p:cNvPicPr>
              <a:picLocks noChangeAspect="1"/>
            </p:cNvPicPr>
            <p:nvPr/>
          </p:nvPicPr>
          <p:blipFill>
            <a:blip r:embed="rId2"/>
            <a:stretch>
              <a:fillRect/>
            </a:stretch>
          </p:blipFill>
          <p:spPr>
            <a:xfrm>
              <a:off x="888470" y="234985"/>
              <a:ext cx="10363200" cy="7772400"/>
            </a:xfrm>
            <a:prstGeom prst="rect">
              <a:avLst/>
            </a:prstGeom>
          </p:spPr>
        </p:pic>
        <p:sp>
          <p:nvSpPr>
            <p:cNvPr id="15" name="TextBox 14">
              <a:extLst>
                <a:ext uri="{FF2B5EF4-FFF2-40B4-BE49-F238E27FC236}">
                  <a16:creationId xmlns:a16="http://schemas.microsoft.com/office/drawing/2014/main" xmlns="" id="{D98F60C5-C9F9-1E4E-A564-C5CAD806574D}"/>
                </a:ext>
              </a:extLst>
            </p:cNvPr>
            <p:cNvSpPr txBox="1"/>
            <p:nvPr/>
          </p:nvSpPr>
          <p:spPr>
            <a:xfrm>
              <a:off x="6158941" y="2805875"/>
              <a:ext cx="1275885" cy="385982"/>
            </a:xfrm>
            <a:prstGeom prst="rect">
              <a:avLst/>
            </a:prstGeom>
            <a:noFill/>
          </p:spPr>
          <p:txBody>
            <a:bodyPr wrap="none" rtlCol="0">
              <a:spAutoFit/>
            </a:bodyPr>
            <a:lstStyle/>
            <a:p>
              <a:pPr algn="ctr"/>
              <a:r>
                <a:rPr lang="en-US" sz="1200" dirty="0">
                  <a:solidFill>
                    <a:srgbClr val="00FA00"/>
                  </a:solidFill>
                </a:rPr>
                <a:t>Irma (2017)</a:t>
              </a:r>
            </a:p>
          </p:txBody>
        </p:sp>
        <p:sp>
          <p:nvSpPr>
            <p:cNvPr id="16" name="TextBox 15">
              <a:extLst>
                <a:ext uri="{FF2B5EF4-FFF2-40B4-BE49-F238E27FC236}">
                  <a16:creationId xmlns:a16="http://schemas.microsoft.com/office/drawing/2014/main" xmlns="" id="{BF862BFD-231C-6244-94D0-2988CE1CB0E6}"/>
                </a:ext>
              </a:extLst>
            </p:cNvPr>
            <p:cNvSpPr txBox="1"/>
            <p:nvPr/>
          </p:nvSpPr>
          <p:spPr>
            <a:xfrm>
              <a:off x="6737739" y="4205831"/>
              <a:ext cx="1249081" cy="385982"/>
            </a:xfrm>
            <a:prstGeom prst="rect">
              <a:avLst/>
            </a:prstGeom>
            <a:noFill/>
          </p:spPr>
          <p:txBody>
            <a:bodyPr wrap="none" rtlCol="0">
              <a:spAutoFit/>
            </a:bodyPr>
            <a:lstStyle/>
            <a:p>
              <a:pPr algn="ctr"/>
              <a:r>
                <a:rPr lang="en-US" sz="1200" dirty="0">
                  <a:solidFill>
                    <a:srgbClr val="0000FF"/>
                  </a:solidFill>
                </a:rPr>
                <a:t>Jose (2017)</a:t>
              </a:r>
            </a:p>
          </p:txBody>
        </p:sp>
        <p:sp>
          <p:nvSpPr>
            <p:cNvPr id="17" name="TextBox 16">
              <a:extLst>
                <a:ext uri="{FF2B5EF4-FFF2-40B4-BE49-F238E27FC236}">
                  <a16:creationId xmlns:a16="http://schemas.microsoft.com/office/drawing/2014/main" xmlns="" id="{6616EB6D-FE1F-D940-87F7-8DAD56175F86}"/>
                </a:ext>
              </a:extLst>
            </p:cNvPr>
            <p:cNvSpPr txBox="1"/>
            <p:nvPr/>
          </p:nvSpPr>
          <p:spPr>
            <a:xfrm>
              <a:off x="4043853" y="3751853"/>
              <a:ext cx="1306085" cy="385982"/>
            </a:xfrm>
            <a:prstGeom prst="rect">
              <a:avLst/>
            </a:prstGeom>
            <a:noFill/>
          </p:spPr>
          <p:txBody>
            <a:bodyPr wrap="none" rtlCol="0">
              <a:spAutoFit/>
            </a:bodyPr>
            <a:lstStyle/>
            <a:p>
              <a:pPr algn="ctr"/>
              <a:r>
                <a:rPr lang="en-US" sz="1200" dirty="0">
                  <a:solidFill>
                    <a:srgbClr val="FF0000"/>
                  </a:solidFill>
                </a:rPr>
                <a:t>Katia (2017)</a:t>
              </a:r>
            </a:p>
          </p:txBody>
        </p:sp>
      </p:grpSp>
      <p:grpSp>
        <p:nvGrpSpPr>
          <p:cNvPr id="11" name="Group 10">
            <a:extLst>
              <a:ext uri="{FF2B5EF4-FFF2-40B4-BE49-F238E27FC236}">
                <a16:creationId xmlns:a16="http://schemas.microsoft.com/office/drawing/2014/main" xmlns="" id="{7F004FE8-8811-024E-AFFE-C83940BA65C6}"/>
              </a:ext>
            </a:extLst>
          </p:cNvPr>
          <p:cNvGrpSpPr/>
          <p:nvPr/>
        </p:nvGrpSpPr>
        <p:grpSpPr>
          <a:xfrm>
            <a:off x="6199632" y="2378429"/>
            <a:ext cx="5797472" cy="3840480"/>
            <a:chOff x="6199632" y="2304287"/>
            <a:chExt cx="5797472" cy="3840480"/>
          </a:xfrm>
        </p:grpSpPr>
        <p:pic>
          <p:nvPicPr>
            <p:cNvPr id="12" name="Picture 11">
              <a:extLst>
                <a:ext uri="{FF2B5EF4-FFF2-40B4-BE49-F238E27FC236}">
                  <a16:creationId xmlns:a16="http://schemas.microsoft.com/office/drawing/2014/main" xmlns="" id="{4CB6DC2F-116F-1D42-BFD9-DC2F3E095D0A}"/>
                </a:ext>
              </a:extLst>
            </p:cNvPr>
            <p:cNvPicPr>
              <a:picLocks/>
            </p:cNvPicPr>
            <p:nvPr/>
          </p:nvPicPr>
          <p:blipFill>
            <a:blip r:embed="rId3"/>
            <a:stretch>
              <a:fillRect/>
            </a:stretch>
          </p:blipFill>
          <p:spPr>
            <a:xfrm>
              <a:off x="6199632" y="2304287"/>
              <a:ext cx="5120640" cy="3840480"/>
            </a:xfrm>
            <a:prstGeom prst="rect">
              <a:avLst/>
            </a:prstGeom>
            <a:solidFill>
              <a:schemeClr val="bg1"/>
            </a:solidFill>
            <a:ln w="25400">
              <a:solidFill>
                <a:schemeClr val="tx1"/>
              </a:solidFill>
            </a:ln>
          </p:spPr>
        </p:pic>
        <p:grpSp>
          <p:nvGrpSpPr>
            <p:cNvPr id="20" name="Group 19">
              <a:extLst>
                <a:ext uri="{FF2B5EF4-FFF2-40B4-BE49-F238E27FC236}">
                  <a16:creationId xmlns:a16="http://schemas.microsoft.com/office/drawing/2014/main" xmlns="" id="{75AF429C-A721-0747-AD86-1FBE3442D9E4}"/>
                </a:ext>
              </a:extLst>
            </p:cNvPr>
            <p:cNvGrpSpPr/>
            <p:nvPr/>
          </p:nvGrpSpPr>
          <p:grpSpPr>
            <a:xfrm>
              <a:off x="6887511" y="2779776"/>
              <a:ext cx="2286962" cy="374237"/>
              <a:chOff x="6887511" y="2724953"/>
              <a:chExt cx="2286962" cy="374237"/>
            </a:xfrm>
          </p:grpSpPr>
          <p:sp>
            <p:nvSpPr>
              <p:cNvPr id="23" name="Rectangle 22">
                <a:extLst>
                  <a:ext uri="{FF2B5EF4-FFF2-40B4-BE49-F238E27FC236}">
                    <a16:creationId xmlns:a16="http://schemas.microsoft.com/office/drawing/2014/main" xmlns="" id="{35572569-D0D2-8A4E-9015-B0C0482BA2A0}"/>
                  </a:ext>
                </a:extLst>
              </p:cNvPr>
              <p:cNvSpPr/>
              <p:nvPr/>
            </p:nvSpPr>
            <p:spPr>
              <a:xfrm>
                <a:off x="6887511" y="2751414"/>
                <a:ext cx="2246027" cy="3477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CFE4ED4F-1649-6744-A8EF-B7C34882F7ED}"/>
                  </a:ext>
                </a:extLst>
              </p:cNvPr>
              <p:cNvGrpSpPr/>
              <p:nvPr/>
            </p:nvGrpSpPr>
            <p:grpSpPr>
              <a:xfrm>
                <a:off x="6928447" y="2724953"/>
                <a:ext cx="2246026" cy="374237"/>
                <a:chOff x="1613547" y="2779776"/>
                <a:chExt cx="2246026" cy="374237"/>
              </a:xfrm>
            </p:grpSpPr>
            <p:grpSp>
              <p:nvGrpSpPr>
                <p:cNvPr id="25" name="Group 24">
                  <a:extLst>
                    <a:ext uri="{FF2B5EF4-FFF2-40B4-BE49-F238E27FC236}">
                      <a16:creationId xmlns:a16="http://schemas.microsoft.com/office/drawing/2014/main" xmlns="" id="{B4BA6E17-8F92-B84E-B59C-56FFA1AC2A39}"/>
                    </a:ext>
                  </a:extLst>
                </p:cNvPr>
                <p:cNvGrpSpPr/>
                <p:nvPr/>
              </p:nvGrpSpPr>
              <p:grpSpPr>
                <a:xfrm>
                  <a:off x="1613547" y="2779776"/>
                  <a:ext cx="2242799" cy="246221"/>
                  <a:chOff x="1613547" y="2779776"/>
                  <a:chExt cx="2242799" cy="246221"/>
                </a:xfrm>
              </p:grpSpPr>
              <p:cxnSp>
                <p:nvCxnSpPr>
                  <p:cNvPr id="29" name="Straight Connector 28">
                    <a:extLst>
                      <a:ext uri="{FF2B5EF4-FFF2-40B4-BE49-F238E27FC236}">
                        <a16:creationId xmlns:a16="http://schemas.microsoft.com/office/drawing/2014/main" xmlns="" id="{38426C76-449C-B140-8BFC-271CD0774A7D}"/>
                      </a:ext>
                    </a:extLst>
                  </p:cNvPr>
                  <p:cNvCxnSpPr>
                    <a:cxnSpLocks/>
                  </p:cNvCxnSpPr>
                  <p:nvPr/>
                </p:nvCxnSpPr>
                <p:spPr>
                  <a:xfrm>
                    <a:off x="1613547" y="2912072"/>
                    <a:ext cx="425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xmlns="" id="{616BAEFB-E383-D74E-AE8A-C1C6D226E9A9}"/>
                      </a:ext>
                    </a:extLst>
                  </p:cNvPr>
                  <p:cNvSpPr txBox="1"/>
                  <p:nvPr/>
                </p:nvSpPr>
                <p:spPr>
                  <a:xfrm>
                    <a:off x="2088291" y="2779776"/>
                    <a:ext cx="1768055" cy="246221"/>
                  </a:xfrm>
                  <a:prstGeom prst="rect">
                    <a:avLst/>
                  </a:prstGeom>
                  <a:noFill/>
                </p:spPr>
                <p:txBody>
                  <a:bodyPr wrap="square" rtlCol="0">
                    <a:spAutoFit/>
                  </a:bodyPr>
                  <a:lstStyle/>
                  <a:p>
                    <a:r>
                      <a:rPr lang="en-US" sz="1000" dirty="0"/>
                      <a:t>Operational HWRF Experiment</a:t>
                    </a:r>
                  </a:p>
                </p:txBody>
              </p:sp>
            </p:grpSp>
            <p:grpSp>
              <p:nvGrpSpPr>
                <p:cNvPr id="26" name="Group 25">
                  <a:extLst>
                    <a:ext uri="{FF2B5EF4-FFF2-40B4-BE49-F238E27FC236}">
                      <a16:creationId xmlns:a16="http://schemas.microsoft.com/office/drawing/2014/main" xmlns="" id="{1ED43710-398E-414C-A7FF-25C375CFAA3E}"/>
                    </a:ext>
                  </a:extLst>
                </p:cNvPr>
                <p:cNvGrpSpPr/>
                <p:nvPr/>
              </p:nvGrpSpPr>
              <p:grpSpPr>
                <a:xfrm>
                  <a:off x="1613547" y="2907792"/>
                  <a:ext cx="2246026" cy="246221"/>
                  <a:chOff x="1613547" y="2782265"/>
                  <a:chExt cx="2246026" cy="246221"/>
                </a:xfrm>
              </p:grpSpPr>
              <p:cxnSp>
                <p:nvCxnSpPr>
                  <p:cNvPr id="27" name="Straight Connector 26">
                    <a:extLst>
                      <a:ext uri="{FF2B5EF4-FFF2-40B4-BE49-F238E27FC236}">
                        <a16:creationId xmlns:a16="http://schemas.microsoft.com/office/drawing/2014/main" xmlns="" id="{0431A962-7793-C644-AF2F-F49C56827808}"/>
                      </a:ext>
                    </a:extLst>
                  </p:cNvPr>
                  <p:cNvCxnSpPr>
                    <a:cxnSpLocks/>
                  </p:cNvCxnSpPr>
                  <p:nvPr/>
                </p:nvCxnSpPr>
                <p:spPr>
                  <a:xfrm>
                    <a:off x="1613547" y="2912072"/>
                    <a:ext cx="4253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CDB252EA-33A1-EB44-9114-6518415BC5EE}"/>
                      </a:ext>
                    </a:extLst>
                  </p:cNvPr>
                  <p:cNvSpPr txBox="1"/>
                  <p:nvPr/>
                </p:nvSpPr>
                <p:spPr>
                  <a:xfrm>
                    <a:off x="2088290" y="2782265"/>
                    <a:ext cx="1771283" cy="246221"/>
                  </a:xfrm>
                  <a:prstGeom prst="rect">
                    <a:avLst/>
                  </a:prstGeom>
                  <a:noFill/>
                </p:spPr>
                <p:txBody>
                  <a:bodyPr wrap="square" rtlCol="0">
                    <a:spAutoFit/>
                  </a:bodyPr>
                  <a:lstStyle/>
                  <a:p>
                    <a:r>
                      <a:rPr lang="en-US" sz="1000" dirty="0"/>
                      <a:t>Basin-scale HWRF Experiment</a:t>
                    </a:r>
                  </a:p>
                </p:txBody>
              </p:sp>
            </p:grpSp>
          </p:grpSp>
        </p:grpSp>
        <p:sp>
          <p:nvSpPr>
            <p:cNvPr id="22" name="TextBox 21">
              <a:extLst>
                <a:ext uri="{FF2B5EF4-FFF2-40B4-BE49-F238E27FC236}">
                  <a16:creationId xmlns:a16="http://schemas.microsoft.com/office/drawing/2014/main" xmlns="" id="{F1EADD0F-C97E-E141-9E25-3CED0F3643C5}"/>
                </a:ext>
              </a:extLst>
            </p:cNvPr>
            <p:cNvSpPr txBox="1"/>
            <p:nvPr/>
          </p:nvSpPr>
          <p:spPr>
            <a:xfrm>
              <a:off x="6824060" y="5349762"/>
              <a:ext cx="5173044" cy="307777"/>
            </a:xfrm>
            <a:prstGeom prst="rect">
              <a:avLst/>
            </a:prstGeom>
            <a:noFill/>
          </p:spPr>
          <p:txBody>
            <a:bodyPr wrap="square" rtlCol="0">
              <a:spAutoFit/>
            </a:bodyPr>
            <a:lstStyle/>
            <a:p>
              <a:r>
                <a:rPr lang="en-US" sz="1400" dirty="0"/>
                <a:t>Track Forecast Skill Relative to Control Experiment</a:t>
              </a:r>
            </a:p>
          </p:txBody>
        </p:sp>
      </p:grpSp>
    </p:spTree>
    <p:extLst>
      <p:ext uri="{BB962C8B-B14F-4D97-AF65-F5344CB8AC3E}">
        <p14:creationId xmlns:p14="http://schemas.microsoft.com/office/powerpoint/2010/main" val="3509309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8" name="TextBox 7">
            <a:extLst>
              <a:ext uri="{FF2B5EF4-FFF2-40B4-BE49-F238E27FC236}">
                <a16:creationId xmlns:a16="http://schemas.microsoft.com/office/drawing/2014/main" xmlns="" id="{A6FB94A6-A134-7F48-AD4A-5BAFF558EBD6}"/>
              </a:ext>
            </a:extLst>
          </p:cNvPr>
          <p:cNvSpPr txBox="1"/>
          <p:nvPr/>
        </p:nvSpPr>
        <p:spPr>
          <a:xfrm>
            <a:off x="948752" y="947225"/>
            <a:ext cx="10416746" cy="892552"/>
          </a:xfrm>
          <a:prstGeom prst="rect">
            <a:avLst/>
          </a:prstGeom>
          <a:noFill/>
        </p:spPr>
        <p:txBody>
          <a:bodyPr wrap="square" rtlCol="0">
            <a:spAutoFit/>
          </a:bodyPr>
          <a:lstStyle/>
          <a:p>
            <a:pPr marL="342900" indent="-342900">
              <a:buFont typeface="Arial" panose="020B0604020202020204" pitchFamily="34" charset="0"/>
              <a:buChar char="•"/>
            </a:pPr>
            <a:r>
              <a:rPr lang="en-US" sz="2400" dirty="0"/>
              <a:t>Adding data assimilation capabilities such as:</a:t>
            </a:r>
          </a:p>
          <a:p>
            <a:pPr>
              <a:lnSpc>
                <a:spcPts val="1200"/>
              </a:lnSpc>
            </a:pPr>
            <a:endParaRPr lang="en-US" sz="2400" dirty="0"/>
          </a:p>
          <a:p>
            <a:pPr marL="800100" lvl="1" indent="-342900">
              <a:buFont typeface="Arial" panose="020B0604020202020204" pitchFamily="34" charset="0"/>
              <a:buChar char="•"/>
            </a:pPr>
            <a:r>
              <a:rPr lang="en-US" dirty="0"/>
              <a:t>A more frequently cycled (e.g., hourly) 3D ensemble-hybrid system </a:t>
            </a:r>
          </a:p>
        </p:txBody>
      </p:sp>
    </p:spTree>
    <p:extLst>
      <p:ext uri="{BB962C8B-B14F-4D97-AF65-F5344CB8AC3E}">
        <p14:creationId xmlns:p14="http://schemas.microsoft.com/office/powerpoint/2010/main" val="66019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8" name="TextBox 7">
            <a:extLst>
              <a:ext uri="{FF2B5EF4-FFF2-40B4-BE49-F238E27FC236}">
                <a16:creationId xmlns:a16="http://schemas.microsoft.com/office/drawing/2014/main" xmlns="" id="{A6FB94A6-A134-7F48-AD4A-5BAFF558EBD6}"/>
              </a:ext>
            </a:extLst>
          </p:cNvPr>
          <p:cNvSpPr txBox="1"/>
          <p:nvPr/>
        </p:nvSpPr>
        <p:spPr>
          <a:xfrm>
            <a:off x="948752" y="947225"/>
            <a:ext cx="10416746" cy="1169551"/>
          </a:xfrm>
          <a:prstGeom prst="rect">
            <a:avLst/>
          </a:prstGeom>
          <a:noFill/>
        </p:spPr>
        <p:txBody>
          <a:bodyPr wrap="square" rtlCol="0">
            <a:spAutoFit/>
          </a:bodyPr>
          <a:lstStyle/>
          <a:p>
            <a:pPr marL="342900" indent="-342900">
              <a:buFont typeface="Arial" panose="020B0604020202020204" pitchFamily="34" charset="0"/>
              <a:buChar char="•"/>
            </a:pPr>
            <a:r>
              <a:rPr lang="en-US" sz="2400" dirty="0"/>
              <a:t>Adding data assimilation capabilities such as:</a:t>
            </a:r>
          </a:p>
          <a:p>
            <a:pPr>
              <a:lnSpc>
                <a:spcPts val="1200"/>
              </a:lnSpc>
            </a:pPr>
            <a:endParaRPr lang="en-US" sz="2400" dirty="0"/>
          </a:p>
          <a:p>
            <a:pPr marL="800100" lvl="1" indent="-342900">
              <a:buFont typeface="Arial" panose="020B0604020202020204" pitchFamily="34" charset="0"/>
              <a:buChar char="•"/>
            </a:pPr>
            <a:r>
              <a:rPr lang="en-US" dirty="0"/>
              <a:t>A more frequently cycled (e.g., hourly) 3D ensemble-hybrid system </a:t>
            </a:r>
          </a:p>
          <a:p>
            <a:pPr marL="800100" lvl="1" indent="-342900">
              <a:buFont typeface="Arial" panose="020B0604020202020204" pitchFamily="34" charset="0"/>
              <a:buChar char="•"/>
            </a:pPr>
            <a:r>
              <a:rPr lang="en-US" dirty="0"/>
              <a:t>Full 4D ensemble-hybrid data assimilation system</a:t>
            </a:r>
          </a:p>
        </p:txBody>
      </p:sp>
    </p:spTree>
    <p:extLst>
      <p:ext uri="{BB962C8B-B14F-4D97-AF65-F5344CB8AC3E}">
        <p14:creationId xmlns:p14="http://schemas.microsoft.com/office/powerpoint/2010/main" val="2671589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8" name="TextBox 7">
            <a:extLst>
              <a:ext uri="{FF2B5EF4-FFF2-40B4-BE49-F238E27FC236}">
                <a16:creationId xmlns:a16="http://schemas.microsoft.com/office/drawing/2014/main" xmlns="" id="{A6FB94A6-A134-7F48-AD4A-5BAFF558EBD6}"/>
              </a:ext>
            </a:extLst>
          </p:cNvPr>
          <p:cNvSpPr txBox="1"/>
          <p:nvPr/>
        </p:nvSpPr>
        <p:spPr>
          <a:xfrm>
            <a:off x="948752" y="947225"/>
            <a:ext cx="10416746" cy="1723549"/>
          </a:xfrm>
          <a:prstGeom prst="rect">
            <a:avLst/>
          </a:prstGeom>
          <a:noFill/>
        </p:spPr>
        <p:txBody>
          <a:bodyPr wrap="square" rtlCol="0">
            <a:spAutoFit/>
          </a:bodyPr>
          <a:lstStyle/>
          <a:p>
            <a:pPr marL="342900" indent="-342900">
              <a:buFont typeface="Arial" panose="020B0604020202020204" pitchFamily="34" charset="0"/>
              <a:buChar char="•"/>
            </a:pPr>
            <a:r>
              <a:rPr lang="en-US" sz="2400" dirty="0"/>
              <a:t>Adding data assimilation capabilities such as:</a:t>
            </a:r>
          </a:p>
          <a:p>
            <a:pPr>
              <a:lnSpc>
                <a:spcPts val="1200"/>
              </a:lnSpc>
            </a:pPr>
            <a:endParaRPr lang="en-US" sz="2400" dirty="0"/>
          </a:p>
          <a:p>
            <a:pPr marL="800100" lvl="1" indent="-342900">
              <a:buFont typeface="Arial" panose="020B0604020202020204" pitchFamily="34" charset="0"/>
              <a:buChar char="•"/>
            </a:pPr>
            <a:r>
              <a:rPr lang="en-US" dirty="0"/>
              <a:t>A more frequently cycled (e.g., hourly) 3D ensemble-hybrid system </a:t>
            </a:r>
          </a:p>
          <a:p>
            <a:pPr marL="800100" lvl="1" indent="-342900">
              <a:buFont typeface="Arial" panose="020B0604020202020204" pitchFamily="34" charset="0"/>
              <a:buChar char="•"/>
            </a:pPr>
            <a:r>
              <a:rPr lang="en-US" dirty="0"/>
              <a:t>Full 4D ensemble-hybrid data assimilation system</a:t>
            </a:r>
          </a:p>
          <a:p>
            <a:pPr marL="800100" lvl="1" indent="-342900">
              <a:buFont typeface="Arial" panose="020B0604020202020204" pitchFamily="34" charset="0"/>
              <a:buChar char="•"/>
            </a:pPr>
            <a:r>
              <a:rPr lang="en-US" dirty="0"/>
              <a:t>Both will provide benefits toward spin-down alleviation and making better use of the available inner-core observations</a:t>
            </a:r>
          </a:p>
        </p:txBody>
      </p:sp>
    </p:spTree>
    <p:extLst>
      <p:ext uri="{BB962C8B-B14F-4D97-AF65-F5344CB8AC3E}">
        <p14:creationId xmlns:p14="http://schemas.microsoft.com/office/powerpoint/2010/main" val="1883666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8" name="TextBox 7">
            <a:extLst>
              <a:ext uri="{FF2B5EF4-FFF2-40B4-BE49-F238E27FC236}">
                <a16:creationId xmlns:a16="http://schemas.microsoft.com/office/drawing/2014/main" xmlns="" id="{A6FB94A6-A134-7F48-AD4A-5BAFF558EBD6}"/>
              </a:ext>
            </a:extLst>
          </p:cNvPr>
          <p:cNvSpPr txBox="1"/>
          <p:nvPr/>
        </p:nvSpPr>
        <p:spPr>
          <a:xfrm>
            <a:off x="948752" y="947225"/>
            <a:ext cx="10416746" cy="2739211"/>
          </a:xfrm>
          <a:prstGeom prst="rect">
            <a:avLst/>
          </a:prstGeom>
          <a:noFill/>
        </p:spPr>
        <p:txBody>
          <a:bodyPr wrap="square" rtlCol="0">
            <a:spAutoFit/>
          </a:bodyPr>
          <a:lstStyle/>
          <a:p>
            <a:pPr marL="342900" indent="-342900">
              <a:buFont typeface="Arial" panose="020B0604020202020204" pitchFamily="34" charset="0"/>
              <a:buChar char="•"/>
            </a:pPr>
            <a:r>
              <a:rPr lang="en-US" sz="2400" dirty="0"/>
              <a:t>Adding data assimilation capabilities such as:</a:t>
            </a:r>
          </a:p>
          <a:p>
            <a:pPr>
              <a:lnSpc>
                <a:spcPts val="1200"/>
              </a:lnSpc>
            </a:pPr>
            <a:endParaRPr lang="en-US" sz="2400" dirty="0"/>
          </a:p>
          <a:p>
            <a:pPr marL="800100" lvl="1" indent="-342900">
              <a:buFont typeface="Arial" panose="020B0604020202020204" pitchFamily="34" charset="0"/>
              <a:buChar char="•"/>
            </a:pPr>
            <a:r>
              <a:rPr lang="en-US" dirty="0"/>
              <a:t>A more frequently cycled (e.g., hourly) 3D ensemble-hybrid system </a:t>
            </a:r>
          </a:p>
          <a:p>
            <a:pPr marL="800100" lvl="1" indent="-342900">
              <a:buFont typeface="Arial" panose="020B0604020202020204" pitchFamily="34" charset="0"/>
              <a:buChar char="•"/>
            </a:pPr>
            <a:r>
              <a:rPr lang="en-US" dirty="0"/>
              <a:t>Full 4D ensemble-hybrid data assimilation system</a:t>
            </a:r>
          </a:p>
          <a:p>
            <a:pPr marL="800100" lvl="1" indent="-342900">
              <a:buFont typeface="Arial" panose="020B0604020202020204" pitchFamily="34" charset="0"/>
              <a:buChar char="•"/>
            </a:pPr>
            <a:r>
              <a:rPr lang="en-US" dirty="0"/>
              <a:t>Both will provide benefits toward spin-down alleviation and making better use of the available inner-core observations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Incorporating cycling capabilities for the moving (e.g., d02/03) HWRF nests, including ensemble members </a:t>
            </a:r>
          </a:p>
        </p:txBody>
      </p:sp>
    </p:spTree>
    <p:extLst>
      <p:ext uri="{BB962C8B-B14F-4D97-AF65-F5344CB8AC3E}">
        <p14:creationId xmlns:p14="http://schemas.microsoft.com/office/powerpoint/2010/main" val="1318663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8" name="TextBox 7">
            <a:extLst>
              <a:ext uri="{FF2B5EF4-FFF2-40B4-BE49-F238E27FC236}">
                <a16:creationId xmlns:a16="http://schemas.microsoft.com/office/drawing/2014/main" xmlns="" id="{A6FB94A6-A134-7F48-AD4A-5BAFF558EBD6}"/>
              </a:ext>
            </a:extLst>
          </p:cNvPr>
          <p:cNvSpPr txBox="1"/>
          <p:nvPr/>
        </p:nvSpPr>
        <p:spPr>
          <a:xfrm>
            <a:off x="948752" y="947225"/>
            <a:ext cx="10416746" cy="3847207"/>
          </a:xfrm>
          <a:prstGeom prst="rect">
            <a:avLst/>
          </a:prstGeom>
          <a:noFill/>
        </p:spPr>
        <p:txBody>
          <a:bodyPr wrap="square" rtlCol="0">
            <a:spAutoFit/>
          </a:bodyPr>
          <a:lstStyle/>
          <a:p>
            <a:pPr marL="342900" indent="-342900">
              <a:buFont typeface="Arial" panose="020B0604020202020204" pitchFamily="34" charset="0"/>
              <a:buChar char="•"/>
            </a:pPr>
            <a:r>
              <a:rPr lang="en-US" sz="2400" dirty="0"/>
              <a:t>Adding data assimilation capabilities such as:</a:t>
            </a:r>
          </a:p>
          <a:p>
            <a:pPr>
              <a:lnSpc>
                <a:spcPts val="1200"/>
              </a:lnSpc>
            </a:pPr>
            <a:endParaRPr lang="en-US" sz="2400" dirty="0"/>
          </a:p>
          <a:p>
            <a:pPr marL="800100" lvl="1" indent="-342900">
              <a:buFont typeface="Arial" panose="020B0604020202020204" pitchFamily="34" charset="0"/>
              <a:buChar char="•"/>
            </a:pPr>
            <a:r>
              <a:rPr lang="en-US" dirty="0"/>
              <a:t>A more frequently cycled (e.g., hourly) 3D ensemble-hybrid system </a:t>
            </a:r>
          </a:p>
          <a:p>
            <a:pPr marL="800100" lvl="1" indent="-342900">
              <a:buFont typeface="Arial" panose="020B0604020202020204" pitchFamily="34" charset="0"/>
              <a:buChar char="•"/>
            </a:pPr>
            <a:r>
              <a:rPr lang="en-US" dirty="0"/>
              <a:t>Full 4D ensemble-hybrid data assimilation system</a:t>
            </a:r>
          </a:p>
          <a:p>
            <a:pPr marL="800100" lvl="1" indent="-342900">
              <a:buFont typeface="Arial" panose="020B0604020202020204" pitchFamily="34" charset="0"/>
              <a:buChar char="•"/>
            </a:pPr>
            <a:r>
              <a:rPr lang="en-US" dirty="0"/>
              <a:t>Both will provide benefits toward spin-down alleviation and making better use of the available inner-core observations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Incorporating cycling capabilities for the moving (e.g., d02/03) HWRF nests, including ensemble members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Working closely with HFIP DTC partners to improve the HWRF scripting structure, particularly as it applies to data-assimilation</a:t>
            </a:r>
          </a:p>
        </p:txBody>
      </p:sp>
    </p:spTree>
    <p:extLst>
      <p:ext uri="{BB962C8B-B14F-4D97-AF65-F5344CB8AC3E}">
        <p14:creationId xmlns:p14="http://schemas.microsoft.com/office/powerpoint/2010/main" val="4218155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6" name="TextBox 5">
            <a:extLst>
              <a:ext uri="{FF2B5EF4-FFF2-40B4-BE49-F238E27FC236}">
                <a16:creationId xmlns:a16="http://schemas.microsoft.com/office/drawing/2014/main" xmlns="" id="{8555F5F8-7FFF-4649-8C22-BDD3824D583B}"/>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Planned Activities During the Next 2-3 Years:</a:t>
            </a:r>
          </a:p>
        </p:txBody>
      </p:sp>
      <p:sp>
        <p:nvSpPr>
          <p:cNvPr id="8" name="TextBox 7">
            <a:extLst>
              <a:ext uri="{FF2B5EF4-FFF2-40B4-BE49-F238E27FC236}">
                <a16:creationId xmlns:a16="http://schemas.microsoft.com/office/drawing/2014/main" xmlns="" id="{A6FB94A6-A134-7F48-AD4A-5BAFF558EBD6}"/>
              </a:ext>
            </a:extLst>
          </p:cNvPr>
          <p:cNvSpPr txBox="1"/>
          <p:nvPr/>
        </p:nvSpPr>
        <p:spPr>
          <a:xfrm>
            <a:off x="948752" y="947225"/>
            <a:ext cx="10416746" cy="2739211"/>
          </a:xfrm>
          <a:prstGeom prst="rect">
            <a:avLst/>
          </a:prstGeom>
          <a:noFill/>
        </p:spPr>
        <p:txBody>
          <a:bodyPr wrap="square" rtlCol="0">
            <a:spAutoFit/>
          </a:bodyPr>
          <a:lstStyle/>
          <a:p>
            <a:pPr marL="342900" indent="-342900">
              <a:buFont typeface="Arial" panose="020B0604020202020204" pitchFamily="34" charset="0"/>
              <a:buChar char="•"/>
            </a:pPr>
            <a:r>
              <a:rPr lang="en-US" sz="2400" dirty="0"/>
              <a:t>Adding data assimilation capabilities such as:</a:t>
            </a:r>
          </a:p>
          <a:p>
            <a:pPr>
              <a:lnSpc>
                <a:spcPts val="1200"/>
              </a:lnSpc>
            </a:pPr>
            <a:endParaRPr lang="en-US" sz="2400" dirty="0"/>
          </a:p>
          <a:p>
            <a:pPr marL="800100" lvl="1" indent="-342900">
              <a:buFont typeface="Arial" panose="020B0604020202020204" pitchFamily="34" charset="0"/>
              <a:buChar char="•"/>
            </a:pPr>
            <a:r>
              <a:rPr lang="en-US" dirty="0"/>
              <a:t>A more frequently cycled (e.g., hourly) 3D ensemble-hybrid system </a:t>
            </a:r>
          </a:p>
          <a:p>
            <a:pPr marL="800100" lvl="1" indent="-342900">
              <a:buFont typeface="Arial" panose="020B0604020202020204" pitchFamily="34" charset="0"/>
              <a:buChar char="•"/>
            </a:pPr>
            <a:r>
              <a:rPr lang="en-US" dirty="0"/>
              <a:t>Full 4D ensemble-hybrid data assimilation system</a:t>
            </a:r>
          </a:p>
          <a:p>
            <a:pPr marL="800100" lvl="1" indent="-342900">
              <a:buFont typeface="Arial" panose="020B0604020202020204" pitchFamily="34" charset="0"/>
              <a:buChar char="•"/>
            </a:pPr>
            <a:r>
              <a:rPr lang="en-US" dirty="0"/>
              <a:t>Both will provide benefits toward spin-down alleviation and making better use of the available inner-core observations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Incorporating cycling capabilities for the moving (e.g., d02/03) HWRF nests, including ensemble members </a:t>
            </a:r>
          </a:p>
        </p:txBody>
      </p:sp>
      <p:pic>
        <p:nvPicPr>
          <p:cNvPr id="9" name="Picture 8">
            <a:extLst>
              <a:ext uri="{FF2B5EF4-FFF2-40B4-BE49-F238E27FC236}">
                <a16:creationId xmlns:a16="http://schemas.microsoft.com/office/drawing/2014/main" xmlns="" id="{40784379-C937-DB4F-9459-934E1D000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617" y="3600168"/>
            <a:ext cx="8097016" cy="2468880"/>
          </a:xfrm>
          <a:prstGeom prst="rect">
            <a:avLst/>
          </a:prstGeom>
          <a:ln w="25400">
            <a:noFill/>
          </a:ln>
        </p:spPr>
      </p:pic>
      <p:sp>
        <p:nvSpPr>
          <p:cNvPr id="5" name="TextBox 4">
            <a:extLst>
              <a:ext uri="{FF2B5EF4-FFF2-40B4-BE49-F238E27FC236}">
                <a16:creationId xmlns:a16="http://schemas.microsoft.com/office/drawing/2014/main" xmlns="" id="{06128352-A1AB-354D-A249-DA0B0CCDE043}"/>
              </a:ext>
            </a:extLst>
          </p:cNvPr>
          <p:cNvSpPr txBox="1"/>
          <p:nvPr/>
        </p:nvSpPr>
        <p:spPr>
          <a:xfrm>
            <a:off x="2236573" y="5980176"/>
            <a:ext cx="2100649" cy="276999"/>
          </a:xfrm>
          <a:prstGeom prst="rect">
            <a:avLst/>
          </a:prstGeom>
          <a:solidFill>
            <a:schemeClr val="bg1"/>
          </a:solidFill>
          <a:ln w="25400">
            <a:solidFill>
              <a:schemeClr val="tx1"/>
            </a:solidFill>
          </a:ln>
          <a:effectLst/>
        </p:spPr>
        <p:txBody>
          <a:bodyPr wrap="square" rtlCol="0">
            <a:spAutoFit/>
          </a:bodyPr>
          <a:lstStyle/>
          <a:p>
            <a:pPr algn="ctr"/>
            <a:r>
              <a:rPr lang="en-US" sz="1200" dirty="0"/>
              <a:t>Moving nest positions</a:t>
            </a:r>
          </a:p>
        </p:txBody>
      </p:sp>
      <p:sp>
        <p:nvSpPr>
          <p:cNvPr id="11" name="TextBox 10">
            <a:extLst>
              <a:ext uri="{FF2B5EF4-FFF2-40B4-BE49-F238E27FC236}">
                <a16:creationId xmlns:a16="http://schemas.microsoft.com/office/drawing/2014/main" xmlns="" id="{1C6AD0C7-7430-A94B-8D29-8F165ACD26EE}"/>
              </a:ext>
            </a:extLst>
          </p:cNvPr>
          <p:cNvSpPr txBox="1"/>
          <p:nvPr/>
        </p:nvSpPr>
        <p:spPr>
          <a:xfrm>
            <a:off x="4742276" y="5980847"/>
            <a:ext cx="2829698" cy="276999"/>
          </a:xfrm>
          <a:prstGeom prst="rect">
            <a:avLst/>
          </a:prstGeom>
          <a:solidFill>
            <a:schemeClr val="bg1"/>
          </a:solidFill>
          <a:ln w="25400">
            <a:solidFill>
              <a:schemeClr val="tx1"/>
            </a:solidFill>
          </a:ln>
        </p:spPr>
        <p:txBody>
          <a:bodyPr wrap="square" rtlCol="0">
            <a:spAutoFit/>
          </a:bodyPr>
          <a:lstStyle/>
          <a:p>
            <a:pPr algn="ctr"/>
            <a:r>
              <a:rPr lang="en-US" sz="1200" dirty="0"/>
              <a:t>Blending of inner-nest with parent domain</a:t>
            </a:r>
          </a:p>
        </p:txBody>
      </p:sp>
      <p:sp>
        <p:nvSpPr>
          <p:cNvPr id="12" name="TextBox 11">
            <a:extLst>
              <a:ext uri="{FF2B5EF4-FFF2-40B4-BE49-F238E27FC236}">
                <a16:creationId xmlns:a16="http://schemas.microsoft.com/office/drawing/2014/main" xmlns="" id="{212BE625-21BC-3440-AECD-14FBCC349FFD}"/>
              </a:ext>
            </a:extLst>
          </p:cNvPr>
          <p:cNvSpPr txBox="1"/>
          <p:nvPr/>
        </p:nvSpPr>
        <p:spPr>
          <a:xfrm>
            <a:off x="7872984" y="5980176"/>
            <a:ext cx="2181487" cy="276999"/>
          </a:xfrm>
          <a:prstGeom prst="rect">
            <a:avLst/>
          </a:prstGeom>
          <a:solidFill>
            <a:schemeClr val="bg1"/>
          </a:solidFill>
          <a:ln w="25400">
            <a:solidFill>
              <a:schemeClr val="tx1"/>
            </a:solidFill>
          </a:ln>
        </p:spPr>
        <p:txBody>
          <a:bodyPr wrap="square" rtlCol="0">
            <a:spAutoFit/>
          </a:bodyPr>
          <a:lstStyle/>
          <a:p>
            <a:pPr algn="ctr"/>
            <a:r>
              <a:rPr lang="en-US" sz="1200" dirty="0"/>
              <a:t>Ensemble cycling example</a:t>
            </a:r>
          </a:p>
        </p:txBody>
      </p:sp>
    </p:spTree>
    <p:extLst>
      <p:ext uri="{BB962C8B-B14F-4D97-AF65-F5344CB8AC3E}">
        <p14:creationId xmlns:p14="http://schemas.microsoft.com/office/powerpoint/2010/main" val="2939547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5" name="TextBox 4">
            <a:extLst>
              <a:ext uri="{FF2B5EF4-FFF2-40B4-BE49-F238E27FC236}">
                <a16:creationId xmlns:a16="http://schemas.microsoft.com/office/drawing/2014/main" xmlns="" id="{835F63AA-15C7-EF41-8CF5-86CC0B4C0655}"/>
              </a:ext>
            </a:extLst>
          </p:cNvPr>
          <p:cNvSpPr txBox="1"/>
          <p:nvPr/>
        </p:nvSpPr>
        <p:spPr>
          <a:xfrm>
            <a:off x="948752" y="947225"/>
            <a:ext cx="10416746" cy="800219"/>
          </a:xfrm>
          <a:prstGeom prst="rect">
            <a:avLst/>
          </a:prstGeom>
          <a:noFill/>
        </p:spPr>
        <p:txBody>
          <a:bodyPr wrap="square" rtlCol="0">
            <a:spAutoFit/>
          </a:bodyPr>
          <a:lstStyle/>
          <a:p>
            <a:pPr marL="285750" indent="-285750">
              <a:buFont typeface="Arial" panose="020B0604020202020204" pitchFamily="34" charset="0"/>
              <a:buChar char="•"/>
            </a:pPr>
            <a:r>
              <a:rPr lang="en-US" sz="2300" dirty="0"/>
              <a:t>The 2017 HWRF had significant improvements for both data usage and data assimilation</a:t>
            </a:r>
          </a:p>
        </p:txBody>
      </p:sp>
      <p:sp>
        <p:nvSpPr>
          <p:cNvPr id="7" name="TextBox 6">
            <a:extLst>
              <a:ext uri="{FF2B5EF4-FFF2-40B4-BE49-F238E27FC236}">
                <a16:creationId xmlns:a16="http://schemas.microsoft.com/office/drawing/2014/main" xmlns="" id="{C825AB02-DD41-8F4E-BA01-CC41F1F7DC60}"/>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Summary and Conclusions:</a:t>
            </a:r>
          </a:p>
        </p:txBody>
      </p:sp>
    </p:spTree>
    <p:extLst>
      <p:ext uri="{BB962C8B-B14F-4D97-AF65-F5344CB8AC3E}">
        <p14:creationId xmlns:p14="http://schemas.microsoft.com/office/powerpoint/2010/main" val="3015303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5" name="TextBox 4">
            <a:extLst>
              <a:ext uri="{FF2B5EF4-FFF2-40B4-BE49-F238E27FC236}">
                <a16:creationId xmlns:a16="http://schemas.microsoft.com/office/drawing/2014/main" xmlns="" id="{835F63AA-15C7-EF41-8CF5-86CC0B4C0655}"/>
              </a:ext>
            </a:extLst>
          </p:cNvPr>
          <p:cNvSpPr txBox="1"/>
          <p:nvPr/>
        </p:nvSpPr>
        <p:spPr>
          <a:xfrm>
            <a:off x="948752" y="947225"/>
            <a:ext cx="10416746" cy="1862048"/>
          </a:xfrm>
          <a:prstGeom prst="rect">
            <a:avLst/>
          </a:prstGeom>
          <a:noFill/>
        </p:spPr>
        <p:txBody>
          <a:bodyPr wrap="square" rtlCol="0">
            <a:spAutoFit/>
          </a:bodyPr>
          <a:lstStyle/>
          <a:p>
            <a:pPr marL="285750" indent="-285750">
              <a:buFont typeface="Arial" panose="020B0604020202020204" pitchFamily="34" charset="0"/>
              <a:buChar char="•"/>
            </a:pPr>
            <a:r>
              <a:rPr lang="en-US" sz="2300" dirty="0"/>
              <a:t>The 2017 HWRF had significant improvements for both data usage and data assimilation</a:t>
            </a:r>
          </a:p>
          <a:p>
            <a:endParaRPr lang="en-US" sz="2300" dirty="0"/>
          </a:p>
          <a:p>
            <a:pPr marL="285750" indent="-285750">
              <a:buFont typeface="Arial" panose="020B0604020202020204" pitchFamily="34" charset="0"/>
              <a:buChar char="•"/>
            </a:pPr>
            <a:r>
              <a:rPr lang="en-US" sz="2300" dirty="0"/>
              <a:t>The implementation experiments for the 2018 HWRF suggests that intensity forecast improvements on the order of 10% are attainable</a:t>
            </a:r>
          </a:p>
        </p:txBody>
      </p:sp>
      <p:sp>
        <p:nvSpPr>
          <p:cNvPr id="7" name="TextBox 6">
            <a:extLst>
              <a:ext uri="{FF2B5EF4-FFF2-40B4-BE49-F238E27FC236}">
                <a16:creationId xmlns:a16="http://schemas.microsoft.com/office/drawing/2014/main" xmlns="" id="{D4F70770-67C7-4E4E-8FE4-B40B0A03120D}"/>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Summary and Conclusions:</a:t>
            </a:r>
          </a:p>
        </p:txBody>
      </p:sp>
    </p:spTree>
    <p:extLst>
      <p:ext uri="{BB962C8B-B14F-4D97-AF65-F5344CB8AC3E}">
        <p14:creationId xmlns:p14="http://schemas.microsoft.com/office/powerpoint/2010/main" val="456172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5" name="TextBox 4">
            <a:extLst>
              <a:ext uri="{FF2B5EF4-FFF2-40B4-BE49-F238E27FC236}">
                <a16:creationId xmlns:a16="http://schemas.microsoft.com/office/drawing/2014/main" xmlns="" id="{835F63AA-15C7-EF41-8CF5-86CC0B4C0655}"/>
              </a:ext>
            </a:extLst>
          </p:cNvPr>
          <p:cNvSpPr txBox="1"/>
          <p:nvPr/>
        </p:nvSpPr>
        <p:spPr>
          <a:xfrm>
            <a:off x="948752" y="947225"/>
            <a:ext cx="10416746" cy="2923877"/>
          </a:xfrm>
          <a:prstGeom prst="rect">
            <a:avLst/>
          </a:prstGeom>
          <a:noFill/>
        </p:spPr>
        <p:txBody>
          <a:bodyPr wrap="square" rtlCol="0">
            <a:spAutoFit/>
          </a:bodyPr>
          <a:lstStyle/>
          <a:p>
            <a:pPr marL="285750" indent="-285750">
              <a:buFont typeface="Arial" panose="020B0604020202020204" pitchFamily="34" charset="0"/>
              <a:buChar char="•"/>
            </a:pPr>
            <a:r>
              <a:rPr lang="en-US" sz="2300" dirty="0"/>
              <a:t>The 2017 HWRF had significant improvements for both data usage and data assimilation</a:t>
            </a:r>
          </a:p>
          <a:p>
            <a:endParaRPr lang="en-US" sz="2300" dirty="0"/>
          </a:p>
          <a:p>
            <a:pPr marL="285750" indent="-285750">
              <a:buFont typeface="Arial" panose="020B0604020202020204" pitchFamily="34" charset="0"/>
              <a:buChar char="•"/>
            </a:pPr>
            <a:r>
              <a:rPr lang="en-US" sz="2300" dirty="0"/>
              <a:t>The implementation experiments for the 2018 HWRF suggests that intensity forecast improvements on the order of 10% are attainable</a:t>
            </a:r>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r>
              <a:rPr lang="en-US" sz="2300" dirty="0"/>
              <a:t>Planned short- and long(</a:t>
            </a:r>
            <a:r>
              <a:rPr lang="en-US" sz="2300" dirty="0" err="1"/>
              <a:t>er</a:t>
            </a:r>
            <a:r>
              <a:rPr lang="en-US" sz="2300" dirty="0"/>
              <a:t>)-term experiments, as well as other upgrades will further improve data usage and data assimilation capabilities</a:t>
            </a:r>
          </a:p>
        </p:txBody>
      </p:sp>
      <p:sp>
        <p:nvSpPr>
          <p:cNvPr id="7" name="TextBox 6">
            <a:extLst>
              <a:ext uri="{FF2B5EF4-FFF2-40B4-BE49-F238E27FC236}">
                <a16:creationId xmlns:a16="http://schemas.microsoft.com/office/drawing/2014/main" xmlns="" id="{B61CFB91-E011-A744-8219-C85642A89CE7}"/>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Summary and Conclusions:</a:t>
            </a:r>
          </a:p>
        </p:txBody>
      </p:sp>
    </p:spTree>
    <p:extLst>
      <p:ext uri="{BB962C8B-B14F-4D97-AF65-F5344CB8AC3E}">
        <p14:creationId xmlns:p14="http://schemas.microsoft.com/office/powerpoint/2010/main" val="2170614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A996422-602E-B940-A924-19AD3DEA360A}"/>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DD394E98-1701-C84B-B95F-E0B650A62C76}"/>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Outline:</a:t>
            </a:r>
          </a:p>
        </p:txBody>
      </p:sp>
      <p:sp>
        <p:nvSpPr>
          <p:cNvPr id="6" name="TextBox 5">
            <a:extLst>
              <a:ext uri="{FF2B5EF4-FFF2-40B4-BE49-F238E27FC236}">
                <a16:creationId xmlns:a16="http://schemas.microsoft.com/office/drawing/2014/main" xmlns="" id="{4E4E0813-58F9-1649-9048-0DD4301E9F7F}"/>
              </a:ext>
            </a:extLst>
          </p:cNvPr>
          <p:cNvSpPr txBox="1"/>
          <p:nvPr/>
        </p:nvSpPr>
        <p:spPr>
          <a:xfrm>
            <a:off x="815546" y="1092150"/>
            <a:ext cx="10577383" cy="3170099"/>
          </a:xfrm>
          <a:prstGeom prst="rect">
            <a:avLst/>
          </a:prstGeom>
          <a:noFill/>
        </p:spPr>
        <p:txBody>
          <a:bodyPr wrap="square" rtlCol="0">
            <a:spAutoFit/>
          </a:bodyPr>
          <a:lstStyle/>
          <a:p>
            <a:pPr marL="257175" indent="-257175">
              <a:buFont typeface="+mj-lt"/>
              <a:buAutoNum type="arabicPeriod"/>
            </a:pPr>
            <a:r>
              <a:rPr lang="en-US" sz="4000" dirty="0"/>
              <a:t> Milestones for 2017 – 2018</a:t>
            </a:r>
          </a:p>
          <a:p>
            <a:endParaRPr lang="en-US" sz="4000" dirty="0"/>
          </a:p>
          <a:p>
            <a:pPr marL="257175" indent="-257175">
              <a:buFont typeface="+mj-lt"/>
              <a:buAutoNum type="arabicPeriod" startAt="2"/>
            </a:pPr>
            <a:r>
              <a:rPr lang="en-US" sz="4000" dirty="0"/>
              <a:t> Planned Data Assimilation Testing</a:t>
            </a:r>
          </a:p>
          <a:p>
            <a:endParaRPr lang="en-US" sz="4000" dirty="0"/>
          </a:p>
          <a:p>
            <a:pPr marL="257175" indent="-257175">
              <a:buFont typeface="+mj-lt"/>
              <a:buAutoNum type="arabicPeriod" startAt="3"/>
            </a:pPr>
            <a:r>
              <a:rPr lang="en-US" sz="4000" dirty="0"/>
              <a:t> Planned Activities During the Next 2-3 Years</a:t>
            </a:r>
          </a:p>
        </p:txBody>
      </p:sp>
    </p:spTree>
    <p:extLst>
      <p:ext uri="{BB962C8B-B14F-4D97-AF65-F5344CB8AC3E}">
        <p14:creationId xmlns:p14="http://schemas.microsoft.com/office/powerpoint/2010/main" val="2563692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5" name="TextBox 4">
            <a:extLst>
              <a:ext uri="{FF2B5EF4-FFF2-40B4-BE49-F238E27FC236}">
                <a16:creationId xmlns:a16="http://schemas.microsoft.com/office/drawing/2014/main" xmlns="" id="{835F63AA-15C7-EF41-8CF5-86CC0B4C0655}"/>
              </a:ext>
            </a:extLst>
          </p:cNvPr>
          <p:cNvSpPr txBox="1"/>
          <p:nvPr/>
        </p:nvSpPr>
        <p:spPr>
          <a:xfrm>
            <a:off x="948752" y="947225"/>
            <a:ext cx="10416746" cy="3985706"/>
          </a:xfrm>
          <a:prstGeom prst="rect">
            <a:avLst/>
          </a:prstGeom>
          <a:noFill/>
        </p:spPr>
        <p:txBody>
          <a:bodyPr wrap="square" rtlCol="0">
            <a:spAutoFit/>
          </a:bodyPr>
          <a:lstStyle/>
          <a:p>
            <a:pPr marL="285750" indent="-285750">
              <a:buFont typeface="Arial" panose="020B0604020202020204" pitchFamily="34" charset="0"/>
              <a:buChar char="•"/>
            </a:pPr>
            <a:r>
              <a:rPr lang="en-US" sz="2300" dirty="0"/>
              <a:t>The 2017 HWRF had significant improvements for both data usage and data assimilation</a:t>
            </a:r>
          </a:p>
          <a:p>
            <a:endParaRPr lang="en-US" sz="2300" dirty="0"/>
          </a:p>
          <a:p>
            <a:pPr marL="285750" indent="-285750">
              <a:buFont typeface="Arial" panose="020B0604020202020204" pitchFamily="34" charset="0"/>
              <a:buChar char="•"/>
            </a:pPr>
            <a:r>
              <a:rPr lang="en-US" sz="2300" dirty="0"/>
              <a:t>The implementation experiments for the 2018 HWRF suggests that intensity forecast improvements on the order of 10% are attainable</a:t>
            </a:r>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r>
              <a:rPr lang="en-US" sz="2300" dirty="0"/>
              <a:t>Planned short- and long(</a:t>
            </a:r>
            <a:r>
              <a:rPr lang="en-US" sz="2300" dirty="0" err="1"/>
              <a:t>er</a:t>
            </a:r>
            <a:r>
              <a:rPr lang="en-US" sz="2300" dirty="0"/>
              <a:t>)-term experiments, as well as other upgrades will further improve data usage and data assimilation capabilities</a:t>
            </a:r>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r>
              <a:rPr lang="en-US" sz="2300" dirty="0"/>
              <a:t>Working closely with HFIP partners will enable acceleration of research to operations implementations with the HWRF workflow</a:t>
            </a:r>
          </a:p>
        </p:txBody>
      </p:sp>
      <p:sp>
        <p:nvSpPr>
          <p:cNvPr id="7" name="TextBox 6">
            <a:extLst>
              <a:ext uri="{FF2B5EF4-FFF2-40B4-BE49-F238E27FC236}">
                <a16:creationId xmlns:a16="http://schemas.microsoft.com/office/drawing/2014/main" xmlns="" id="{B61CFB91-E011-A744-8219-C85642A89CE7}"/>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Summary and Conclusions:</a:t>
            </a:r>
          </a:p>
        </p:txBody>
      </p:sp>
    </p:spTree>
    <p:extLst>
      <p:ext uri="{BB962C8B-B14F-4D97-AF65-F5344CB8AC3E}">
        <p14:creationId xmlns:p14="http://schemas.microsoft.com/office/powerpoint/2010/main" val="3511407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3BAD732-A911-3145-AD6D-BBA076395810}"/>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5" name="TextBox 4">
            <a:extLst>
              <a:ext uri="{FF2B5EF4-FFF2-40B4-BE49-F238E27FC236}">
                <a16:creationId xmlns:a16="http://schemas.microsoft.com/office/drawing/2014/main" xmlns="" id="{835F63AA-15C7-EF41-8CF5-86CC0B4C0655}"/>
              </a:ext>
            </a:extLst>
          </p:cNvPr>
          <p:cNvSpPr txBox="1"/>
          <p:nvPr/>
        </p:nvSpPr>
        <p:spPr>
          <a:xfrm>
            <a:off x="948752" y="947225"/>
            <a:ext cx="10416746" cy="5755422"/>
          </a:xfrm>
          <a:prstGeom prst="rect">
            <a:avLst/>
          </a:prstGeom>
          <a:noFill/>
        </p:spPr>
        <p:txBody>
          <a:bodyPr wrap="square" rtlCol="0">
            <a:spAutoFit/>
          </a:bodyPr>
          <a:lstStyle/>
          <a:p>
            <a:pPr marL="285750" indent="-285750">
              <a:buFont typeface="Arial" panose="020B0604020202020204" pitchFamily="34" charset="0"/>
              <a:buChar char="•"/>
            </a:pPr>
            <a:r>
              <a:rPr lang="en-US" sz="2300" dirty="0"/>
              <a:t>The 2017 HWRF had significant improvements for both data usage and data assimilation</a:t>
            </a:r>
          </a:p>
          <a:p>
            <a:endParaRPr lang="en-US" sz="2300" dirty="0"/>
          </a:p>
          <a:p>
            <a:pPr marL="285750" indent="-285750">
              <a:buFont typeface="Arial" panose="020B0604020202020204" pitchFamily="34" charset="0"/>
              <a:buChar char="•"/>
            </a:pPr>
            <a:r>
              <a:rPr lang="en-US" sz="2300" dirty="0"/>
              <a:t>The implementation experiments for the 2018 HWRF suggests that intensity forecast improvements on the order of 10% are attainable</a:t>
            </a:r>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r>
              <a:rPr lang="en-US" sz="2300" dirty="0"/>
              <a:t>Planned short- and long(</a:t>
            </a:r>
            <a:r>
              <a:rPr lang="en-US" sz="2300" dirty="0" err="1"/>
              <a:t>er</a:t>
            </a:r>
            <a:r>
              <a:rPr lang="en-US" sz="2300" dirty="0"/>
              <a:t>)-term experiments, as well as other upgrades will further improve data usage and data assimilation capabilities</a:t>
            </a:r>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r>
              <a:rPr lang="en-US" sz="2300" dirty="0"/>
              <a:t>Working closely with HFIP partners will enable acceleration of research to operations implementations with the HWRF workflow</a:t>
            </a:r>
          </a:p>
          <a:p>
            <a:pPr marL="285750" indent="-285750">
              <a:buFont typeface="Arial" panose="020B0604020202020204" pitchFamily="34" charset="0"/>
              <a:buChar char="•"/>
            </a:pPr>
            <a:endParaRPr lang="en-US" sz="2300" dirty="0"/>
          </a:p>
          <a:p>
            <a:pPr marL="285750" indent="-285750">
              <a:buFont typeface="Arial" panose="020B0604020202020204" pitchFamily="34" charset="0"/>
              <a:buChar char="•"/>
            </a:pPr>
            <a:r>
              <a:rPr lang="en-US" sz="2300" dirty="0"/>
              <a:t>Contributions from  other HFIP partners, namely: Evan Kalida (DTC), Bin Liu (EMC), </a:t>
            </a:r>
            <a:r>
              <a:rPr lang="en-US" sz="2300" dirty="0" err="1"/>
              <a:t>Ghassan</a:t>
            </a:r>
            <a:r>
              <a:rPr lang="en-US" sz="2300" dirty="0"/>
              <a:t> </a:t>
            </a:r>
            <a:r>
              <a:rPr lang="en-US" sz="2300" dirty="0" err="1"/>
              <a:t>Alaka</a:t>
            </a:r>
            <a:r>
              <a:rPr lang="en-US" sz="2300" dirty="0"/>
              <a:t> (AOML/HRD), Jonathan </a:t>
            </a:r>
            <a:r>
              <a:rPr lang="en-US" sz="2300" dirty="0" err="1"/>
              <a:t>Poterjoy</a:t>
            </a:r>
            <a:r>
              <a:rPr lang="en-US" sz="2300" dirty="0"/>
              <a:t> (AOML/HRD), and </a:t>
            </a:r>
            <a:r>
              <a:rPr lang="en-US" sz="2300" dirty="0" err="1"/>
              <a:t>Xuguang</a:t>
            </a:r>
            <a:r>
              <a:rPr lang="en-US" sz="2300" dirty="0"/>
              <a:t> Wang (OU) </a:t>
            </a:r>
          </a:p>
          <a:p>
            <a:pPr marL="285750" indent="-285750">
              <a:buFont typeface="Arial" panose="020B0604020202020204" pitchFamily="34" charset="0"/>
              <a:buChar char="•"/>
            </a:pPr>
            <a:endParaRPr lang="en-US" sz="2300" dirty="0"/>
          </a:p>
        </p:txBody>
      </p:sp>
      <p:sp>
        <p:nvSpPr>
          <p:cNvPr id="7" name="TextBox 6">
            <a:extLst>
              <a:ext uri="{FF2B5EF4-FFF2-40B4-BE49-F238E27FC236}">
                <a16:creationId xmlns:a16="http://schemas.microsoft.com/office/drawing/2014/main" xmlns="" id="{B61CFB91-E011-A744-8219-C85642A89CE7}"/>
              </a:ext>
            </a:extLst>
          </p:cNvPr>
          <p:cNvSpPr txBox="1"/>
          <p:nvPr/>
        </p:nvSpPr>
        <p:spPr>
          <a:xfrm>
            <a:off x="0" y="116228"/>
            <a:ext cx="12192000" cy="830997"/>
          </a:xfrm>
          <a:prstGeom prst="rect">
            <a:avLst/>
          </a:prstGeom>
          <a:noFill/>
        </p:spPr>
        <p:txBody>
          <a:bodyPr wrap="square" rtlCol="0">
            <a:spAutoFit/>
          </a:bodyPr>
          <a:lstStyle/>
          <a:p>
            <a:pPr algn="ctr"/>
            <a:r>
              <a:rPr lang="en-US" sz="4800" dirty="0">
                <a:solidFill>
                  <a:schemeClr val="bg1"/>
                </a:solidFill>
              </a:rPr>
              <a:t>Summary and Conclusions:</a:t>
            </a:r>
          </a:p>
        </p:txBody>
      </p:sp>
    </p:spTree>
    <p:extLst>
      <p:ext uri="{BB962C8B-B14F-4D97-AF65-F5344CB8AC3E}">
        <p14:creationId xmlns:p14="http://schemas.microsoft.com/office/powerpoint/2010/main" val="195646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A996422-602E-B940-A924-19AD3DEA360A}"/>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DD394E98-1701-C84B-B95F-E0B650A62C76}"/>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Outline:</a:t>
            </a:r>
          </a:p>
        </p:txBody>
      </p:sp>
      <p:sp>
        <p:nvSpPr>
          <p:cNvPr id="6" name="TextBox 5">
            <a:extLst>
              <a:ext uri="{FF2B5EF4-FFF2-40B4-BE49-F238E27FC236}">
                <a16:creationId xmlns:a16="http://schemas.microsoft.com/office/drawing/2014/main" xmlns="" id="{4E4E0813-58F9-1649-9048-0DD4301E9F7F}"/>
              </a:ext>
            </a:extLst>
          </p:cNvPr>
          <p:cNvSpPr txBox="1"/>
          <p:nvPr/>
        </p:nvSpPr>
        <p:spPr>
          <a:xfrm>
            <a:off x="815546" y="1092150"/>
            <a:ext cx="10577383" cy="4401205"/>
          </a:xfrm>
          <a:prstGeom prst="rect">
            <a:avLst/>
          </a:prstGeom>
          <a:noFill/>
        </p:spPr>
        <p:txBody>
          <a:bodyPr wrap="square" rtlCol="0">
            <a:spAutoFit/>
          </a:bodyPr>
          <a:lstStyle/>
          <a:p>
            <a:pPr marL="257175" indent="-257175">
              <a:buFont typeface="+mj-lt"/>
              <a:buAutoNum type="arabicPeriod"/>
            </a:pPr>
            <a:r>
              <a:rPr lang="en-US" sz="4000" dirty="0"/>
              <a:t> Milestones for 2017 – 2018</a:t>
            </a:r>
          </a:p>
          <a:p>
            <a:endParaRPr lang="en-US" sz="4000" dirty="0"/>
          </a:p>
          <a:p>
            <a:pPr marL="257175" indent="-257175">
              <a:buFont typeface="+mj-lt"/>
              <a:buAutoNum type="arabicPeriod" startAt="2"/>
            </a:pPr>
            <a:r>
              <a:rPr lang="en-US" sz="4000" dirty="0"/>
              <a:t> Planned Data Assimilation Testing</a:t>
            </a:r>
          </a:p>
          <a:p>
            <a:endParaRPr lang="en-US" sz="4000" dirty="0"/>
          </a:p>
          <a:p>
            <a:pPr marL="257175" indent="-257175">
              <a:buFont typeface="+mj-lt"/>
              <a:buAutoNum type="arabicPeriod" startAt="3"/>
            </a:pPr>
            <a:r>
              <a:rPr lang="en-US" sz="4000" dirty="0"/>
              <a:t> Planned Activities During the Next 2-3 Years</a:t>
            </a:r>
          </a:p>
          <a:p>
            <a:pPr marL="257175" indent="-257175">
              <a:buFont typeface="+mj-lt"/>
              <a:buAutoNum type="arabicPeriod" startAt="3"/>
            </a:pPr>
            <a:endParaRPr lang="en-US" sz="4000" dirty="0"/>
          </a:p>
          <a:p>
            <a:pPr marL="257175" indent="-257175">
              <a:buFont typeface="+mj-lt"/>
              <a:buAutoNum type="arabicPeriod" startAt="3"/>
            </a:pPr>
            <a:r>
              <a:rPr lang="en-US" sz="4000" dirty="0"/>
              <a:t> Conclusions</a:t>
            </a:r>
          </a:p>
        </p:txBody>
      </p:sp>
    </p:spTree>
    <p:extLst>
      <p:ext uri="{BB962C8B-B14F-4D97-AF65-F5344CB8AC3E}">
        <p14:creationId xmlns:p14="http://schemas.microsoft.com/office/powerpoint/2010/main" val="89933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09BB7F6-79B4-6447-8125-CEC551B5AE2E}"/>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B32D1043-74DE-BF46-8867-5B1D88BFEDA0}"/>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91" name="TextBox 90">
            <a:extLst>
              <a:ext uri="{FF2B5EF4-FFF2-40B4-BE49-F238E27FC236}">
                <a16:creationId xmlns:a16="http://schemas.microsoft.com/office/drawing/2014/main" xmlns="" id="{6E4F1938-9873-684B-8A23-D3AEEB8D8A1B}"/>
              </a:ext>
            </a:extLst>
          </p:cNvPr>
          <p:cNvSpPr txBox="1"/>
          <p:nvPr/>
        </p:nvSpPr>
        <p:spPr>
          <a:xfrm>
            <a:off x="2544482" y="828991"/>
            <a:ext cx="7051176" cy="461665"/>
          </a:xfrm>
          <a:prstGeom prst="rect">
            <a:avLst/>
          </a:prstGeom>
          <a:noFill/>
        </p:spPr>
        <p:txBody>
          <a:bodyPr wrap="square" rtlCol="0">
            <a:spAutoFit/>
          </a:bodyPr>
          <a:lstStyle/>
          <a:p>
            <a:pPr algn="ctr"/>
            <a:r>
              <a:rPr lang="en-US" sz="2400" dirty="0"/>
              <a:t>Cycling, Hybrid-Ensemble Data Assimilation</a:t>
            </a:r>
          </a:p>
        </p:txBody>
      </p:sp>
      <p:grpSp>
        <p:nvGrpSpPr>
          <p:cNvPr id="112" name="Group 111">
            <a:extLst>
              <a:ext uri="{FF2B5EF4-FFF2-40B4-BE49-F238E27FC236}">
                <a16:creationId xmlns:a16="http://schemas.microsoft.com/office/drawing/2014/main" xmlns="" id="{417828C1-B662-6D41-9188-6449105D2850}"/>
              </a:ext>
            </a:extLst>
          </p:cNvPr>
          <p:cNvGrpSpPr>
            <a:grpSpLocks noChangeAspect="1"/>
          </p:cNvGrpSpPr>
          <p:nvPr/>
        </p:nvGrpSpPr>
        <p:grpSpPr>
          <a:xfrm>
            <a:off x="1263598" y="1436555"/>
            <a:ext cx="9612943" cy="4846320"/>
            <a:chOff x="1782126" y="1198913"/>
            <a:chExt cx="9612943" cy="4846320"/>
          </a:xfrm>
        </p:grpSpPr>
        <p:cxnSp>
          <p:nvCxnSpPr>
            <p:cNvPr id="20" name="Straight Arrow Connector 19">
              <a:extLst>
                <a:ext uri="{FF2B5EF4-FFF2-40B4-BE49-F238E27FC236}">
                  <a16:creationId xmlns:a16="http://schemas.microsoft.com/office/drawing/2014/main" xmlns="" id="{591B4245-8D0A-5B4E-8ED6-A59DCD470753}"/>
                </a:ext>
              </a:extLst>
            </p:cNvPr>
            <p:cNvCxnSpPr>
              <a:cxnSpLocks/>
            </p:cNvCxnSpPr>
            <p:nvPr/>
          </p:nvCxnSpPr>
          <p:spPr>
            <a:xfrm flipH="1">
              <a:off x="4799907" y="5537169"/>
              <a:ext cx="4595" cy="314416"/>
            </a:xfrm>
            <a:prstGeom prst="straightConnector1">
              <a:avLst/>
            </a:prstGeom>
            <a:ln w="15875">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FE689309-424F-7F45-AE1B-DE3CE6C8B10E}"/>
                </a:ext>
              </a:extLst>
            </p:cNvPr>
            <p:cNvCxnSpPr>
              <a:cxnSpLocks/>
              <a:endCxn id="95" idx="1"/>
            </p:cNvCxnSpPr>
            <p:nvPr/>
          </p:nvCxnSpPr>
          <p:spPr>
            <a:xfrm flipV="1">
              <a:off x="9429830" y="2799690"/>
              <a:ext cx="284428" cy="5507"/>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50E01F85-D1BA-9847-8BF3-715F6D6C2823}"/>
                </a:ext>
              </a:extLst>
            </p:cNvPr>
            <p:cNvSpPr txBox="1"/>
            <p:nvPr/>
          </p:nvSpPr>
          <p:spPr>
            <a:xfrm>
              <a:off x="2112739" y="5135386"/>
              <a:ext cx="1420785" cy="407351"/>
            </a:xfrm>
            <a:prstGeom prst="rect">
              <a:avLst/>
            </a:prstGeom>
            <a:solidFill>
              <a:schemeClr val="tx2">
                <a:alpha val="50000"/>
              </a:schemeClr>
            </a:solidFill>
            <a:ln w="25400">
              <a:solidFill>
                <a:schemeClr val="tx1"/>
              </a:solidFill>
            </a:ln>
          </p:spPr>
          <p:txBody>
            <a:bodyPr wrap="square" rtlCol="0">
              <a:spAutoFit/>
            </a:bodyPr>
            <a:lstStyle/>
            <a:p>
              <a:pPr algn="ctr"/>
              <a:r>
                <a:rPr lang="en-US" sz="1000" dirty="0">
                  <a:latin typeface="Times New Roman"/>
                  <a:cs typeface="Times New Roman"/>
                </a:rPr>
                <a:t>High-resolution Control Forecast</a:t>
              </a:r>
            </a:p>
          </p:txBody>
        </p:sp>
        <p:cxnSp>
          <p:nvCxnSpPr>
            <p:cNvPr id="31" name="Elbow Connector 30">
              <a:extLst>
                <a:ext uri="{FF2B5EF4-FFF2-40B4-BE49-F238E27FC236}">
                  <a16:creationId xmlns:a16="http://schemas.microsoft.com/office/drawing/2014/main" xmlns="" id="{E54272D1-3FC2-BD47-A202-2BB49BD9192D}"/>
                </a:ext>
              </a:extLst>
            </p:cNvPr>
            <p:cNvCxnSpPr/>
            <p:nvPr/>
          </p:nvCxnSpPr>
          <p:spPr>
            <a:xfrm>
              <a:off x="7639204" y="1331368"/>
              <a:ext cx="176528" cy="2979286"/>
            </a:xfrm>
            <a:prstGeom prst="bentConnector2">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3365A171-B545-E44D-B884-D0D5845A3271}"/>
                </a:ext>
              </a:extLst>
            </p:cNvPr>
            <p:cNvCxnSpPr/>
            <p:nvPr/>
          </p:nvCxnSpPr>
          <p:spPr>
            <a:xfrm flipV="1">
              <a:off x="7639204" y="4307593"/>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xmlns="" id="{4CB23CEB-F91E-C043-80FE-ADED13092297}"/>
                </a:ext>
              </a:extLst>
            </p:cNvPr>
            <p:cNvSpPr txBox="1"/>
            <p:nvPr/>
          </p:nvSpPr>
          <p:spPr>
            <a:xfrm>
              <a:off x="2112739" y="1198913"/>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62" name="TextBox 61">
              <a:extLst>
                <a:ext uri="{FF2B5EF4-FFF2-40B4-BE49-F238E27FC236}">
                  <a16:creationId xmlns:a16="http://schemas.microsoft.com/office/drawing/2014/main" xmlns="" id="{61DC47CD-7640-2842-A8C0-B077662B75AC}"/>
                </a:ext>
              </a:extLst>
            </p:cNvPr>
            <p:cNvSpPr txBox="1"/>
            <p:nvPr/>
          </p:nvSpPr>
          <p:spPr>
            <a:xfrm>
              <a:off x="2112740" y="1673684"/>
              <a:ext cx="1420784"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63" name="TextBox 62">
              <a:extLst>
                <a:ext uri="{FF2B5EF4-FFF2-40B4-BE49-F238E27FC236}">
                  <a16:creationId xmlns:a16="http://schemas.microsoft.com/office/drawing/2014/main" xmlns="" id="{8DBEDCC4-B599-A447-955E-D40DF5E52561}"/>
                </a:ext>
              </a:extLst>
            </p:cNvPr>
            <p:cNvSpPr txBox="1"/>
            <p:nvPr/>
          </p:nvSpPr>
          <p:spPr>
            <a:xfrm>
              <a:off x="2112739" y="214943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64" name="TextBox 63">
              <a:extLst>
                <a:ext uri="{FF2B5EF4-FFF2-40B4-BE49-F238E27FC236}">
                  <a16:creationId xmlns:a16="http://schemas.microsoft.com/office/drawing/2014/main" xmlns="" id="{D0A3BE85-19B9-614D-AD73-871900F4497E}"/>
                </a:ext>
              </a:extLst>
            </p:cNvPr>
            <p:cNvSpPr txBox="1"/>
            <p:nvPr/>
          </p:nvSpPr>
          <p:spPr>
            <a:xfrm>
              <a:off x="2112739" y="2625744"/>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65" name="TextBox 64">
              <a:extLst>
                <a:ext uri="{FF2B5EF4-FFF2-40B4-BE49-F238E27FC236}">
                  <a16:creationId xmlns:a16="http://schemas.microsoft.com/office/drawing/2014/main" xmlns="" id="{898F9918-0BDE-2848-A29D-0B28347638AA}"/>
                </a:ext>
              </a:extLst>
            </p:cNvPr>
            <p:cNvSpPr txBox="1"/>
            <p:nvPr/>
          </p:nvSpPr>
          <p:spPr>
            <a:xfrm>
              <a:off x="2112739" y="310206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66" name="TextBox 65">
              <a:extLst>
                <a:ext uri="{FF2B5EF4-FFF2-40B4-BE49-F238E27FC236}">
                  <a16:creationId xmlns:a16="http://schemas.microsoft.com/office/drawing/2014/main" xmlns="" id="{77728DE1-AAD4-3B4B-88C6-3B06BFCD4ECD}"/>
                </a:ext>
              </a:extLst>
            </p:cNvPr>
            <p:cNvSpPr txBox="1"/>
            <p:nvPr/>
          </p:nvSpPr>
          <p:spPr>
            <a:xfrm>
              <a:off x="2110231" y="4179016"/>
              <a:ext cx="1420785" cy="278123"/>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grpSp>
          <p:nvGrpSpPr>
            <p:cNvPr id="72" name="Group 71">
              <a:extLst>
                <a:ext uri="{FF2B5EF4-FFF2-40B4-BE49-F238E27FC236}">
                  <a16:creationId xmlns:a16="http://schemas.microsoft.com/office/drawing/2014/main" xmlns="" id="{D8A5F4D7-38BB-234A-89B1-2629ABB188A7}"/>
                </a:ext>
              </a:extLst>
            </p:cNvPr>
            <p:cNvGrpSpPr/>
            <p:nvPr/>
          </p:nvGrpSpPr>
          <p:grpSpPr>
            <a:xfrm>
              <a:off x="2787574" y="3474324"/>
              <a:ext cx="84854" cy="581733"/>
              <a:chOff x="3187101" y="3631644"/>
              <a:chExt cx="84511" cy="579383"/>
            </a:xfrm>
          </p:grpSpPr>
          <p:sp>
            <p:nvSpPr>
              <p:cNvPr id="68" name="Oval 67">
                <a:extLst>
                  <a:ext uri="{FF2B5EF4-FFF2-40B4-BE49-F238E27FC236}">
                    <a16:creationId xmlns:a16="http://schemas.microsoft.com/office/drawing/2014/main" xmlns="" id="{867AA02F-1EB8-1D4A-A918-AC6AF360CF1B}"/>
                  </a:ext>
                </a:extLst>
              </p:cNvPr>
              <p:cNvSpPr/>
              <p:nvPr/>
            </p:nvSpPr>
            <p:spPr>
              <a:xfrm>
                <a:off x="3187101" y="3631644"/>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0DEC073F-16F2-1042-943A-8E1A274E9D46}"/>
                  </a:ext>
                </a:extLst>
              </p:cNvPr>
              <p:cNvSpPr/>
              <p:nvPr/>
            </p:nvSpPr>
            <p:spPr>
              <a:xfrm>
                <a:off x="3191256" y="3805428"/>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8EE9B983-EEF5-A54C-9C79-8372AD4227DD}"/>
                  </a:ext>
                </a:extLst>
              </p:cNvPr>
              <p:cNvSpPr/>
              <p:nvPr/>
            </p:nvSpPr>
            <p:spPr>
              <a:xfrm>
                <a:off x="3191256" y="3959352"/>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5D85CE0C-E2A4-6C42-98DD-E863034C355F}"/>
                  </a:ext>
                </a:extLst>
              </p:cNvPr>
              <p:cNvSpPr/>
              <p:nvPr/>
            </p:nvSpPr>
            <p:spPr>
              <a:xfrm>
                <a:off x="3191256" y="4130671"/>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xmlns="" id="{075E009E-E705-3F42-9A2F-E59267C0D631}"/>
                </a:ext>
              </a:extLst>
            </p:cNvPr>
            <p:cNvSpPr txBox="1"/>
            <p:nvPr/>
          </p:nvSpPr>
          <p:spPr>
            <a:xfrm>
              <a:off x="4088167" y="1198913"/>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52" name="TextBox 51">
              <a:extLst>
                <a:ext uri="{FF2B5EF4-FFF2-40B4-BE49-F238E27FC236}">
                  <a16:creationId xmlns:a16="http://schemas.microsoft.com/office/drawing/2014/main" xmlns="" id="{6C7A3B0D-6874-F449-B12C-19E4332A2730}"/>
                </a:ext>
              </a:extLst>
            </p:cNvPr>
            <p:cNvSpPr txBox="1"/>
            <p:nvPr/>
          </p:nvSpPr>
          <p:spPr>
            <a:xfrm>
              <a:off x="4088167" y="167368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53" name="TextBox 52">
              <a:extLst>
                <a:ext uri="{FF2B5EF4-FFF2-40B4-BE49-F238E27FC236}">
                  <a16:creationId xmlns:a16="http://schemas.microsoft.com/office/drawing/2014/main" xmlns="" id="{2D28F1EB-42C8-0140-AD52-1E996B3DFBD7}"/>
                </a:ext>
              </a:extLst>
            </p:cNvPr>
            <p:cNvSpPr txBox="1"/>
            <p:nvPr/>
          </p:nvSpPr>
          <p:spPr>
            <a:xfrm>
              <a:off x="4088167" y="214943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54" name="TextBox 53">
              <a:extLst>
                <a:ext uri="{FF2B5EF4-FFF2-40B4-BE49-F238E27FC236}">
                  <a16:creationId xmlns:a16="http://schemas.microsoft.com/office/drawing/2014/main" xmlns="" id="{A64BC940-D9A0-7F42-B3E0-D6A72CB66693}"/>
                </a:ext>
              </a:extLst>
            </p:cNvPr>
            <p:cNvSpPr txBox="1"/>
            <p:nvPr/>
          </p:nvSpPr>
          <p:spPr>
            <a:xfrm>
              <a:off x="4088167" y="262574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55" name="TextBox 54">
              <a:extLst>
                <a:ext uri="{FF2B5EF4-FFF2-40B4-BE49-F238E27FC236}">
                  <a16:creationId xmlns:a16="http://schemas.microsoft.com/office/drawing/2014/main" xmlns="" id="{B861B3E6-860D-2F4A-B8E5-47353457C3B7}"/>
                </a:ext>
              </a:extLst>
            </p:cNvPr>
            <p:cNvSpPr txBox="1"/>
            <p:nvPr/>
          </p:nvSpPr>
          <p:spPr>
            <a:xfrm>
              <a:off x="4088167" y="310206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56" name="TextBox 55">
              <a:extLst>
                <a:ext uri="{FF2B5EF4-FFF2-40B4-BE49-F238E27FC236}">
                  <a16:creationId xmlns:a16="http://schemas.microsoft.com/office/drawing/2014/main" xmlns="" id="{60F6AA4F-A160-0D46-BE7F-9E0CD2C3DD63}"/>
                </a:ext>
              </a:extLst>
            </p:cNvPr>
            <p:cNvSpPr txBox="1"/>
            <p:nvPr/>
          </p:nvSpPr>
          <p:spPr>
            <a:xfrm>
              <a:off x="4085661" y="4179016"/>
              <a:ext cx="1420785" cy="278123"/>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cxnSp>
          <p:nvCxnSpPr>
            <p:cNvPr id="45" name="Straight Arrow Connector 44">
              <a:extLst>
                <a:ext uri="{FF2B5EF4-FFF2-40B4-BE49-F238E27FC236}">
                  <a16:creationId xmlns:a16="http://schemas.microsoft.com/office/drawing/2014/main" xmlns="" id="{5468D72E-5C06-884A-9A0A-E86711E15D4D}"/>
                </a:ext>
              </a:extLst>
            </p:cNvPr>
            <p:cNvCxnSpPr/>
            <p:nvPr/>
          </p:nvCxnSpPr>
          <p:spPr>
            <a:xfrm>
              <a:off x="3533524" y="1314803"/>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xmlns="" id="{4DA008A8-95B8-294D-AE8A-01644AFE4B02}"/>
                </a:ext>
              </a:extLst>
            </p:cNvPr>
            <p:cNvCxnSpPr/>
            <p:nvPr/>
          </p:nvCxnSpPr>
          <p:spPr>
            <a:xfrm>
              <a:off x="3531017" y="179400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xmlns="" id="{CBE66842-13A8-1E4E-9832-B52D694AB13F}"/>
                </a:ext>
              </a:extLst>
            </p:cNvPr>
            <p:cNvCxnSpPr/>
            <p:nvPr/>
          </p:nvCxnSpPr>
          <p:spPr>
            <a:xfrm>
              <a:off x="3534808" y="2264656"/>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C179C8F-C3E2-DD42-AC25-651B273ACB05}"/>
                </a:ext>
              </a:extLst>
            </p:cNvPr>
            <p:cNvCxnSpPr/>
            <p:nvPr/>
          </p:nvCxnSpPr>
          <p:spPr>
            <a:xfrm>
              <a:off x="3534808" y="2744905"/>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DB05D391-F9EB-0041-A6B2-BB1C50C54BB5}"/>
                </a:ext>
              </a:extLst>
            </p:cNvPr>
            <p:cNvCxnSpPr/>
            <p:nvPr/>
          </p:nvCxnSpPr>
          <p:spPr>
            <a:xfrm>
              <a:off x="3534808" y="3217152"/>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xmlns="" id="{638C1BA9-A9DB-F04F-8AD1-DF07C83F3BAB}"/>
                </a:ext>
              </a:extLst>
            </p:cNvPr>
            <p:cNvCxnSpPr/>
            <p:nvPr/>
          </p:nvCxnSpPr>
          <p:spPr>
            <a:xfrm>
              <a:off x="3534808" y="430571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B4AC95D-F57A-6347-A82A-7A4A10E9655B}"/>
                </a:ext>
              </a:extLst>
            </p:cNvPr>
            <p:cNvCxnSpPr/>
            <p:nvPr/>
          </p:nvCxnSpPr>
          <p:spPr>
            <a:xfrm>
              <a:off x="3534808" y="5336658"/>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4EFB45F9-57CF-534B-9664-25C85A7CB2BB}"/>
                </a:ext>
              </a:extLst>
            </p:cNvPr>
            <p:cNvSpPr txBox="1"/>
            <p:nvPr/>
          </p:nvSpPr>
          <p:spPr>
            <a:xfrm>
              <a:off x="5967544" y="2582738"/>
              <a:ext cx="1420785" cy="463538"/>
            </a:xfrm>
            <a:prstGeom prst="rect">
              <a:avLst/>
            </a:prstGeom>
            <a:solidFill>
              <a:srgbClr val="FF0000">
                <a:alpha val="50000"/>
              </a:srgbClr>
            </a:solidFill>
            <a:ln w="25400">
              <a:solidFill>
                <a:schemeClr val="tx1"/>
              </a:solidFill>
            </a:ln>
          </p:spPr>
          <p:txBody>
            <a:bodyPr wrap="square" rtlCol="0">
              <a:spAutoFit/>
            </a:bodyPr>
            <a:lstStyle/>
            <a:p>
              <a:pPr algn="ctr"/>
              <a:r>
                <a:rPr lang="en-US" sz="1200" dirty="0">
                  <a:latin typeface="Times New Roman"/>
                  <a:cs typeface="Times New Roman"/>
                </a:rPr>
                <a:t>Ensemble </a:t>
              </a:r>
              <a:r>
                <a:rPr lang="en-US" sz="1200" dirty="0" err="1">
                  <a:latin typeface="Times New Roman"/>
                  <a:cs typeface="Times New Roman"/>
                </a:rPr>
                <a:t>Kalman</a:t>
              </a:r>
              <a:r>
                <a:rPr lang="en-US" sz="1200" dirty="0">
                  <a:latin typeface="Times New Roman"/>
                  <a:cs typeface="Times New Roman"/>
                </a:rPr>
                <a:t> Filter</a:t>
              </a:r>
            </a:p>
          </p:txBody>
        </p:sp>
        <p:cxnSp>
          <p:nvCxnSpPr>
            <p:cNvPr id="27" name="Straight Arrow Connector 26">
              <a:extLst>
                <a:ext uri="{FF2B5EF4-FFF2-40B4-BE49-F238E27FC236}">
                  <a16:creationId xmlns:a16="http://schemas.microsoft.com/office/drawing/2014/main" xmlns="" id="{814018F5-E0A7-944C-B631-7C9C0E59B39A}"/>
                </a:ext>
              </a:extLst>
            </p:cNvPr>
            <p:cNvCxnSpPr>
              <a:endCxn id="26" idx="1"/>
            </p:cNvCxnSpPr>
            <p:nvPr/>
          </p:nvCxnSpPr>
          <p:spPr>
            <a:xfrm>
              <a:off x="5693168" y="2814508"/>
              <a:ext cx="27437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CFA730CE-413D-6744-993C-4B664591A0A5}"/>
                </a:ext>
              </a:extLst>
            </p:cNvPr>
            <p:cNvCxnSpPr/>
            <p:nvPr/>
          </p:nvCxnSpPr>
          <p:spPr>
            <a:xfrm>
              <a:off x="7388329" y="2799690"/>
              <a:ext cx="274377" cy="55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xmlns="" id="{93FCC2FD-D23C-0843-BC5E-EE7AA1023A26}"/>
                </a:ext>
              </a:extLst>
            </p:cNvPr>
            <p:cNvCxnSpPr/>
            <p:nvPr/>
          </p:nvCxnSpPr>
          <p:spPr>
            <a:xfrm>
              <a:off x="1932134" y="1331368"/>
              <a:ext cx="176528" cy="2979286"/>
            </a:xfrm>
            <a:prstGeom prst="bentConnector2">
              <a:avLst/>
            </a:prstGeom>
            <a:ln w="15875">
              <a:solidFill>
                <a:schemeClr val="tx1"/>
              </a:solidFill>
              <a:prstDash val="dash"/>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xmlns="" id="{F45C1143-F970-2E47-9FC1-F1F027F180C8}"/>
                </a:ext>
              </a:extLst>
            </p:cNvPr>
            <p:cNvGrpSpPr/>
            <p:nvPr/>
          </p:nvGrpSpPr>
          <p:grpSpPr>
            <a:xfrm>
              <a:off x="9253302" y="1331368"/>
              <a:ext cx="179035" cy="2979286"/>
              <a:chOff x="4360685" y="1216152"/>
              <a:chExt cx="202907" cy="3376535"/>
            </a:xfrm>
          </p:grpSpPr>
          <p:cxnSp>
            <p:nvCxnSpPr>
              <p:cNvPr id="24" name="Elbow Connector 23">
                <a:extLst>
                  <a:ext uri="{FF2B5EF4-FFF2-40B4-BE49-F238E27FC236}">
                    <a16:creationId xmlns:a16="http://schemas.microsoft.com/office/drawing/2014/main" xmlns="" id="{2FA28A2B-9E1D-564D-ACAB-336A736C4226}"/>
                  </a:ext>
                </a:extLst>
              </p:cNvPr>
              <p:cNvCxnSpPr/>
              <p:nvPr/>
            </p:nvCxnSpPr>
            <p:spPr>
              <a:xfrm>
                <a:off x="4360685" y="1216152"/>
                <a:ext cx="200066" cy="3376535"/>
              </a:xfrm>
              <a:prstGeom prst="bentConnector2">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48D1A6B8-EAB1-204C-A8D5-E1D99EC4D2A1}"/>
                  </a:ext>
                </a:extLst>
              </p:cNvPr>
              <p:cNvCxnSpPr/>
              <p:nvPr/>
            </p:nvCxnSpPr>
            <p:spPr>
              <a:xfrm flipV="1">
                <a:off x="4360685" y="4589217"/>
                <a:ext cx="202907" cy="925"/>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xmlns="" id="{F06CFA3C-A3EC-8A4A-B65A-BF641BE6AC7A}"/>
                </a:ext>
              </a:extLst>
            </p:cNvPr>
            <p:cNvCxnSpPr/>
            <p:nvPr/>
          </p:nvCxnSpPr>
          <p:spPr>
            <a:xfrm>
              <a:off x="1782126" y="2817135"/>
              <a:ext cx="150008" cy="0"/>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4C7CE6C2-2052-D546-AC6E-CDC72C5A88FA}"/>
                </a:ext>
              </a:extLst>
            </p:cNvPr>
            <p:cNvCxnSpPr>
              <a:cxnSpLocks/>
            </p:cNvCxnSpPr>
            <p:nvPr/>
          </p:nvCxnSpPr>
          <p:spPr>
            <a:xfrm flipH="1">
              <a:off x="11370666" y="2821011"/>
              <a:ext cx="1" cy="197565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80A6CF2-E50F-604E-BB12-CAB8679B310C}"/>
                </a:ext>
              </a:extLst>
            </p:cNvPr>
            <p:cNvCxnSpPr/>
            <p:nvPr/>
          </p:nvCxnSpPr>
          <p:spPr>
            <a:xfrm>
              <a:off x="1782126" y="2811167"/>
              <a:ext cx="0" cy="199147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044B0428-5703-3948-9982-B8876C7757A6}"/>
                </a:ext>
              </a:extLst>
            </p:cNvPr>
            <p:cNvCxnSpPr>
              <a:cxnSpLocks/>
            </p:cNvCxnSpPr>
            <p:nvPr/>
          </p:nvCxnSpPr>
          <p:spPr>
            <a:xfrm>
              <a:off x="1782126" y="4796665"/>
              <a:ext cx="9588540"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8FE97BE0-0A70-5F4C-93A9-755C3C524A2F}"/>
                </a:ext>
              </a:extLst>
            </p:cNvPr>
            <p:cNvCxnSpPr>
              <a:cxnSpLocks/>
            </p:cNvCxnSpPr>
            <p:nvPr/>
          </p:nvCxnSpPr>
          <p:spPr>
            <a:xfrm flipH="1">
              <a:off x="1932135" y="5862903"/>
              <a:ext cx="2863918"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160EFBE-F69E-5747-B513-EEBB6C3A0588}"/>
                </a:ext>
              </a:extLst>
            </p:cNvPr>
            <p:cNvCxnSpPr/>
            <p:nvPr/>
          </p:nvCxnSpPr>
          <p:spPr>
            <a:xfrm flipV="1">
              <a:off x="1929002" y="5336658"/>
              <a:ext cx="3132" cy="526246"/>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1D738F40-49E8-6345-8561-9A9813EFA1F7}"/>
                </a:ext>
              </a:extLst>
            </p:cNvPr>
            <p:cNvCxnSpPr>
              <a:cxnSpLocks/>
              <a:endCxn id="73" idx="1"/>
            </p:cNvCxnSpPr>
            <p:nvPr/>
          </p:nvCxnSpPr>
          <p:spPr>
            <a:xfrm>
              <a:off x="5524644" y="5329507"/>
              <a:ext cx="4189614" cy="7129"/>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xmlns="" id="{FB3BC19E-2136-1A46-91DB-FC61625A7F68}"/>
                </a:ext>
              </a:extLst>
            </p:cNvPr>
            <p:cNvSpPr txBox="1"/>
            <p:nvPr/>
          </p:nvSpPr>
          <p:spPr>
            <a:xfrm>
              <a:off x="7832517" y="167704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35" name="TextBox 34">
              <a:extLst>
                <a:ext uri="{FF2B5EF4-FFF2-40B4-BE49-F238E27FC236}">
                  <a16:creationId xmlns:a16="http://schemas.microsoft.com/office/drawing/2014/main" xmlns="" id="{C55D1FB4-94F0-C047-B056-675D74AFA370}"/>
                </a:ext>
              </a:extLst>
            </p:cNvPr>
            <p:cNvSpPr txBox="1"/>
            <p:nvPr/>
          </p:nvSpPr>
          <p:spPr>
            <a:xfrm>
              <a:off x="7832517" y="2152793"/>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36" name="TextBox 35">
              <a:extLst>
                <a:ext uri="{FF2B5EF4-FFF2-40B4-BE49-F238E27FC236}">
                  <a16:creationId xmlns:a16="http://schemas.microsoft.com/office/drawing/2014/main" xmlns="" id="{C76BE2A6-4EB6-5A4A-BF0E-857F5B935BD9}"/>
                </a:ext>
              </a:extLst>
            </p:cNvPr>
            <p:cNvSpPr txBox="1"/>
            <p:nvPr/>
          </p:nvSpPr>
          <p:spPr>
            <a:xfrm>
              <a:off x="7832517" y="262910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37" name="TextBox 36">
              <a:extLst>
                <a:ext uri="{FF2B5EF4-FFF2-40B4-BE49-F238E27FC236}">
                  <a16:creationId xmlns:a16="http://schemas.microsoft.com/office/drawing/2014/main" xmlns="" id="{7F874FDA-2E4B-0A43-A8BB-B217207515C9}"/>
                </a:ext>
              </a:extLst>
            </p:cNvPr>
            <p:cNvSpPr txBox="1"/>
            <p:nvPr/>
          </p:nvSpPr>
          <p:spPr>
            <a:xfrm>
              <a:off x="7832517" y="3105424"/>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38" name="TextBox 37">
              <a:extLst>
                <a:ext uri="{FF2B5EF4-FFF2-40B4-BE49-F238E27FC236}">
                  <a16:creationId xmlns:a16="http://schemas.microsoft.com/office/drawing/2014/main" xmlns="" id="{07FFFEB5-9E88-4747-9946-58AC883DCEF7}"/>
                </a:ext>
              </a:extLst>
            </p:cNvPr>
            <p:cNvSpPr txBox="1"/>
            <p:nvPr/>
          </p:nvSpPr>
          <p:spPr>
            <a:xfrm>
              <a:off x="7830010" y="4182379"/>
              <a:ext cx="1420785" cy="278123"/>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sp>
          <p:nvSpPr>
            <p:cNvPr id="39" name="Oval 38">
              <a:extLst>
                <a:ext uri="{FF2B5EF4-FFF2-40B4-BE49-F238E27FC236}">
                  <a16:creationId xmlns:a16="http://schemas.microsoft.com/office/drawing/2014/main" xmlns="" id="{2B580116-7F37-694E-B79F-8CCB25C1D7FA}"/>
                </a:ext>
              </a:extLst>
            </p:cNvPr>
            <p:cNvSpPr/>
            <p:nvPr/>
          </p:nvSpPr>
          <p:spPr>
            <a:xfrm>
              <a:off x="8507353" y="3477688"/>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7BFC101A-166D-F44C-95D3-CEA132C9D739}"/>
                </a:ext>
              </a:extLst>
            </p:cNvPr>
            <p:cNvSpPr/>
            <p:nvPr/>
          </p:nvSpPr>
          <p:spPr>
            <a:xfrm>
              <a:off x="8505758" y="365217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399964A5-C9A3-8C47-B52D-9A612E353996}"/>
                </a:ext>
              </a:extLst>
            </p:cNvPr>
            <p:cNvSpPr/>
            <p:nvPr/>
          </p:nvSpPr>
          <p:spPr>
            <a:xfrm>
              <a:off x="8505758" y="382025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38D8013E-C2B1-CB41-828A-1DDC46081934}"/>
                </a:ext>
              </a:extLst>
            </p:cNvPr>
            <p:cNvSpPr/>
            <p:nvPr/>
          </p:nvSpPr>
          <p:spPr>
            <a:xfrm>
              <a:off x="8504164" y="3978739"/>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2620C29-868C-8747-8BC5-9483FD85E3C9}"/>
                </a:ext>
              </a:extLst>
            </p:cNvPr>
            <p:cNvSpPr txBox="1"/>
            <p:nvPr/>
          </p:nvSpPr>
          <p:spPr>
            <a:xfrm>
              <a:off x="7832517" y="1202276"/>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74" name="Oval 73">
              <a:extLst>
                <a:ext uri="{FF2B5EF4-FFF2-40B4-BE49-F238E27FC236}">
                  <a16:creationId xmlns:a16="http://schemas.microsoft.com/office/drawing/2014/main" xmlns="" id="{01AE30F9-1BD6-A24F-A795-7C606EBC4110}"/>
                </a:ext>
              </a:extLst>
            </p:cNvPr>
            <p:cNvSpPr/>
            <p:nvPr/>
          </p:nvSpPr>
          <p:spPr>
            <a:xfrm>
              <a:off x="4763641" y="3472842"/>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69363545-3129-AE4C-A5DA-9021B7DC5666}"/>
                </a:ext>
              </a:extLst>
            </p:cNvPr>
            <p:cNvSpPr/>
            <p:nvPr/>
          </p:nvSpPr>
          <p:spPr>
            <a:xfrm>
              <a:off x="4767813" y="3647331"/>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C7A924AD-9E89-344D-AADA-32B205E4A768}"/>
                </a:ext>
              </a:extLst>
            </p:cNvPr>
            <p:cNvSpPr/>
            <p:nvPr/>
          </p:nvSpPr>
          <p:spPr>
            <a:xfrm>
              <a:off x="4767813" y="3801880"/>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567F13F1-D010-DC4B-9FEE-3D2EF1F0F5A1}"/>
                </a:ext>
              </a:extLst>
            </p:cNvPr>
            <p:cNvSpPr/>
            <p:nvPr/>
          </p:nvSpPr>
          <p:spPr>
            <a:xfrm>
              <a:off x="4767813" y="3973893"/>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xmlns="" id="{63F27F6B-0362-6548-85FF-D0773099547E}"/>
                </a:ext>
              </a:extLst>
            </p:cNvPr>
            <p:cNvCxnSpPr>
              <a:cxnSpLocks/>
              <a:endCxn id="8" idx="1"/>
            </p:cNvCxnSpPr>
            <p:nvPr/>
          </p:nvCxnSpPr>
          <p:spPr>
            <a:xfrm>
              <a:off x="1929002" y="5336658"/>
              <a:ext cx="183736" cy="2404"/>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xmlns="" id="{965D7816-67ED-AF45-80A6-7EE6259D9DE9}"/>
                </a:ext>
              </a:extLst>
            </p:cNvPr>
            <p:cNvSpPr txBox="1"/>
            <p:nvPr/>
          </p:nvSpPr>
          <p:spPr>
            <a:xfrm>
              <a:off x="9714258" y="5135769"/>
              <a:ext cx="1417320" cy="401733"/>
            </a:xfrm>
            <a:prstGeom prst="rect">
              <a:avLst/>
            </a:prstGeom>
            <a:solidFill>
              <a:srgbClr val="7030A0">
                <a:alpha val="50000"/>
              </a:srgbClr>
            </a:solidFill>
            <a:ln w="25400">
              <a:solidFill>
                <a:schemeClr val="tx1"/>
              </a:solidFill>
            </a:ln>
          </p:spPr>
          <p:txBody>
            <a:bodyPr wrap="square" rtlCol="0">
              <a:spAutoFit/>
            </a:bodyPr>
            <a:lstStyle/>
            <a:p>
              <a:pPr algn="ctr"/>
              <a:r>
                <a:rPr lang="en-US" sz="1000" dirty="0">
                  <a:latin typeface="Times New Roman"/>
                  <a:cs typeface="Times New Roman"/>
                </a:rPr>
                <a:t>High-resolution Control Analysis</a:t>
              </a:r>
            </a:p>
          </p:txBody>
        </p:sp>
        <p:cxnSp>
          <p:nvCxnSpPr>
            <p:cNvPr id="78" name="Elbow Connector 77">
              <a:extLst>
                <a:ext uri="{FF2B5EF4-FFF2-40B4-BE49-F238E27FC236}">
                  <a16:creationId xmlns:a16="http://schemas.microsoft.com/office/drawing/2014/main" xmlns="" id="{A441588E-B72B-EA40-A0C4-19822A56AFC2}"/>
                </a:ext>
              </a:extLst>
            </p:cNvPr>
            <p:cNvCxnSpPr>
              <a:cxnSpLocks/>
            </p:cNvCxnSpPr>
            <p:nvPr/>
          </p:nvCxnSpPr>
          <p:spPr>
            <a:xfrm rot="10800000">
              <a:off x="5533611" y="1338790"/>
              <a:ext cx="176528" cy="2979286"/>
            </a:xfrm>
            <a:prstGeom prst="bentConnector2">
              <a:avLst/>
            </a:prstGeom>
            <a:ln>
              <a:solidFill>
                <a:schemeClr val="tx1"/>
              </a:solidFill>
              <a:tailEnd type="none"/>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1B390D4A-3C8B-1E4C-AED5-99EA65163304}"/>
                </a:ext>
              </a:extLst>
            </p:cNvPr>
            <p:cNvCxnSpPr/>
            <p:nvPr/>
          </p:nvCxnSpPr>
          <p:spPr>
            <a:xfrm flipV="1">
              <a:off x="5512237" y="1332791"/>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E9344D9F-6AE5-E748-B1B4-E927D8AFACAC}"/>
                </a:ext>
              </a:extLst>
            </p:cNvPr>
            <p:cNvCxnSpPr>
              <a:endCxn id="66" idx="1"/>
            </p:cNvCxnSpPr>
            <p:nvPr/>
          </p:nvCxnSpPr>
          <p:spPr>
            <a:xfrm>
              <a:off x="1929002" y="4318076"/>
              <a:ext cx="181229" cy="1"/>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xmlns="" id="{29FAE1FD-A120-B445-BCC7-70AFB47FE1F2}"/>
                </a:ext>
              </a:extLst>
            </p:cNvPr>
            <p:cNvGrpSpPr/>
            <p:nvPr/>
          </p:nvGrpSpPr>
          <p:grpSpPr>
            <a:xfrm>
              <a:off x="5967544" y="5730607"/>
              <a:ext cx="4390469" cy="314626"/>
              <a:chOff x="4261777" y="6555825"/>
              <a:chExt cx="4724367" cy="338554"/>
            </a:xfrm>
          </p:grpSpPr>
          <p:grpSp>
            <p:nvGrpSpPr>
              <p:cNvPr id="81" name="Group 80">
                <a:extLst>
                  <a:ext uri="{FF2B5EF4-FFF2-40B4-BE49-F238E27FC236}">
                    <a16:creationId xmlns:a16="http://schemas.microsoft.com/office/drawing/2014/main" xmlns="" id="{E7EA85B1-7362-F840-892A-9BDCFEE51A98}"/>
                  </a:ext>
                </a:extLst>
              </p:cNvPr>
              <p:cNvGrpSpPr/>
              <p:nvPr/>
            </p:nvGrpSpPr>
            <p:grpSpPr>
              <a:xfrm>
                <a:off x="4261777" y="6555825"/>
                <a:ext cx="3708415" cy="338554"/>
                <a:chOff x="5332155" y="6555825"/>
                <a:chExt cx="3708415" cy="338554"/>
              </a:xfrm>
            </p:grpSpPr>
            <p:grpSp>
              <p:nvGrpSpPr>
                <p:cNvPr id="83" name="Group 82">
                  <a:extLst>
                    <a:ext uri="{FF2B5EF4-FFF2-40B4-BE49-F238E27FC236}">
                      <a16:creationId xmlns:a16="http://schemas.microsoft.com/office/drawing/2014/main" xmlns="" id="{E61AA1E8-56E1-1846-B7AE-188BE1B72289}"/>
                    </a:ext>
                  </a:extLst>
                </p:cNvPr>
                <p:cNvGrpSpPr/>
                <p:nvPr/>
              </p:nvGrpSpPr>
              <p:grpSpPr>
                <a:xfrm>
                  <a:off x="6114124" y="6555825"/>
                  <a:ext cx="2926446" cy="338554"/>
                  <a:chOff x="5597077" y="6555825"/>
                  <a:chExt cx="2926446" cy="338554"/>
                </a:xfrm>
              </p:grpSpPr>
              <p:sp>
                <p:nvSpPr>
                  <p:cNvPr id="85" name="TextBox 84">
                    <a:extLst>
                      <a:ext uri="{FF2B5EF4-FFF2-40B4-BE49-F238E27FC236}">
                        <a16:creationId xmlns:a16="http://schemas.microsoft.com/office/drawing/2014/main" xmlns="" id="{A9CEE215-8463-184F-BEAA-BF2C8B1C325D}"/>
                      </a:ext>
                    </a:extLst>
                  </p:cNvPr>
                  <p:cNvSpPr txBox="1"/>
                  <p:nvPr/>
                </p:nvSpPr>
                <p:spPr>
                  <a:xfrm>
                    <a:off x="5597077" y="6555825"/>
                    <a:ext cx="879928" cy="330860"/>
                  </a:xfrm>
                  <a:prstGeom prst="rect">
                    <a:avLst/>
                  </a:prstGeom>
                  <a:solidFill>
                    <a:schemeClr val="tx2">
                      <a:lumMod val="75000"/>
                      <a:alpha val="50000"/>
                    </a:schemeClr>
                  </a:solidFill>
                  <a:ln w="25400">
                    <a:solidFill>
                      <a:schemeClr val="tx1"/>
                    </a:solidFill>
                  </a:ln>
                </p:spPr>
                <p:txBody>
                  <a:bodyPr wrap="square" rtlCol="0">
                    <a:spAutoFit/>
                  </a:bodyPr>
                  <a:lstStyle/>
                  <a:p>
                    <a:pPr algn="ctr"/>
                    <a:r>
                      <a:rPr lang="en-US" sz="775" dirty="0"/>
                      <a:t>Background Forecast(s)</a:t>
                    </a:r>
                  </a:p>
                </p:txBody>
              </p:sp>
              <p:sp>
                <p:nvSpPr>
                  <p:cNvPr id="86" name="TextBox 85">
                    <a:extLst>
                      <a:ext uri="{FF2B5EF4-FFF2-40B4-BE49-F238E27FC236}">
                        <a16:creationId xmlns:a16="http://schemas.microsoft.com/office/drawing/2014/main" xmlns="" id="{1B4C1D9F-8F8D-074B-9AA0-C6F77DC5FC10}"/>
                      </a:ext>
                    </a:extLst>
                  </p:cNvPr>
                  <p:cNvSpPr txBox="1"/>
                  <p:nvPr/>
                </p:nvSpPr>
                <p:spPr>
                  <a:xfrm>
                    <a:off x="6620338" y="6555825"/>
                    <a:ext cx="879928" cy="338554"/>
                  </a:xfrm>
                  <a:prstGeom prst="rect">
                    <a:avLst/>
                  </a:prstGeom>
                  <a:solidFill>
                    <a:srgbClr val="00B050">
                      <a:alpha val="50000"/>
                    </a:srgbClr>
                  </a:solidFill>
                  <a:ln w="25400">
                    <a:solidFill>
                      <a:schemeClr val="tx1"/>
                    </a:solidFill>
                  </a:ln>
                </p:spPr>
                <p:txBody>
                  <a:bodyPr wrap="square" rtlCol="0">
                    <a:spAutoFit/>
                  </a:bodyPr>
                  <a:lstStyle/>
                  <a:p>
                    <a:pPr algn="ctr"/>
                    <a:r>
                      <a:rPr lang="en-US" sz="800" dirty="0"/>
                      <a:t>Observation Statistics</a:t>
                    </a:r>
                  </a:p>
                </p:txBody>
              </p:sp>
              <p:sp>
                <p:nvSpPr>
                  <p:cNvPr id="87" name="TextBox 86">
                    <a:extLst>
                      <a:ext uri="{FF2B5EF4-FFF2-40B4-BE49-F238E27FC236}">
                        <a16:creationId xmlns:a16="http://schemas.microsoft.com/office/drawing/2014/main" xmlns="" id="{F083C49A-319C-4044-AE97-7C892122898C}"/>
                      </a:ext>
                    </a:extLst>
                  </p:cNvPr>
                  <p:cNvSpPr txBox="1"/>
                  <p:nvPr/>
                </p:nvSpPr>
                <p:spPr>
                  <a:xfrm>
                    <a:off x="7643595" y="6555825"/>
                    <a:ext cx="879928" cy="338554"/>
                  </a:xfrm>
                  <a:prstGeom prst="rect">
                    <a:avLst/>
                  </a:prstGeom>
                  <a:solidFill>
                    <a:srgbClr val="FF0000">
                      <a:alpha val="50000"/>
                    </a:srgbClr>
                  </a:solidFill>
                  <a:ln w="25400">
                    <a:solidFill>
                      <a:schemeClr val="tx1"/>
                    </a:solidFill>
                  </a:ln>
                </p:spPr>
                <p:txBody>
                  <a:bodyPr wrap="square" rtlCol="0">
                    <a:spAutoFit/>
                  </a:bodyPr>
                  <a:lstStyle/>
                  <a:p>
                    <a:pPr algn="ctr"/>
                    <a:r>
                      <a:rPr lang="en-US" sz="800" dirty="0"/>
                      <a:t>Data Assimilation</a:t>
                    </a:r>
                  </a:p>
                </p:txBody>
              </p:sp>
            </p:grpSp>
            <p:sp>
              <p:nvSpPr>
                <p:cNvPr id="84" name="TextBox 83">
                  <a:extLst>
                    <a:ext uri="{FF2B5EF4-FFF2-40B4-BE49-F238E27FC236}">
                      <a16:creationId xmlns:a16="http://schemas.microsoft.com/office/drawing/2014/main" xmlns="" id="{0B1B587D-4BE5-104E-AE38-FF523128D569}"/>
                    </a:ext>
                  </a:extLst>
                </p:cNvPr>
                <p:cNvSpPr txBox="1"/>
                <p:nvPr/>
              </p:nvSpPr>
              <p:spPr>
                <a:xfrm>
                  <a:off x="5332155" y="6560264"/>
                  <a:ext cx="879928" cy="276999"/>
                </a:xfrm>
                <a:prstGeom prst="rect">
                  <a:avLst/>
                </a:prstGeom>
                <a:noFill/>
                <a:ln w="25400">
                  <a:noFill/>
                </a:ln>
              </p:spPr>
              <p:txBody>
                <a:bodyPr wrap="square" rtlCol="0">
                  <a:spAutoFit/>
                </a:bodyPr>
                <a:lstStyle/>
                <a:p>
                  <a:pPr algn="ctr"/>
                  <a:r>
                    <a:rPr lang="en-US" sz="1200" dirty="0"/>
                    <a:t>Legend:</a:t>
                  </a:r>
                </a:p>
              </p:txBody>
            </p:sp>
          </p:grpSp>
          <p:sp>
            <p:nvSpPr>
              <p:cNvPr id="82" name="TextBox 81">
                <a:extLst>
                  <a:ext uri="{FF2B5EF4-FFF2-40B4-BE49-F238E27FC236}">
                    <a16:creationId xmlns:a16="http://schemas.microsoft.com/office/drawing/2014/main" xmlns="" id="{72A928CA-6C90-354A-A67B-1DD2A0D1EB73}"/>
                  </a:ext>
                </a:extLst>
              </p:cNvPr>
              <p:cNvSpPr txBox="1"/>
              <p:nvPr/>
            </p:nvSpPr>
            <p:spPr>
              <a:xfrm>
                <a:off x="8106216" y="6555825"/>
                <a:ext cx="879928" cy="338554"/>
              </a:xfrm>
              <a:prstGeom prst="rect">
                <a:avLst/>
              </a:prstGeom>
              <a:solidFill>
                <a:srgbClr val="7030A0">
                  <a:alpha val="50000"/>
                </a:srgbClr>
              </a:solidFill>
              <a:ln w="25400">
                <a:solidFill>
                  <a:schemeClr val="tx1"/>
                </a:solidFill>
              </a:ln>
            </p:spPr>
            <p:txBody>
              <a:bodyPr wrap="square" rtlCol="0">
                <a:spAutoFit/>
              </a:bodyPr>
              <a:lstStyle/>
              <a:p>
                <a:pPr algn="ctr"/>
                <a:r>
                  <a:rPr lang="en-US" sz="800" dirty="0">
                    <a:solidFill>
                      <a:srgbClr val="000000"/>
                    </a:solidFill>
                  </a:rPr>
                  <a:t>Updated Initial Condition(s)</a:t>
                </a:r>
              </a:p>
            </p:txBody>
          </p:sp>
        </p:grpSp>
        <p:sp>
          <p:nvSpPr>
            <p:cNvPr id="57" name="Down Arrow 56">
              <a:extLst>
                <a:ext uri="{FF2B5EF4-FFF2-40B4-BE49-F238E27FC236}">
                  <a16:creationId xmlns:a16="http://schemas.microsoft.com/office/drawing/2014/main" xmlns="" id="{94102FF4-A51C-EB40-8017-CB902610A275}"/>
                </a:ext>
              </a:extLst>
            </p:cNvPr>
            <p:cNvSpPr/>
            <p:nvPr/>
          </p:nvSpPr>
          <p:spPr>
            <a:xfrm flipH="1">
              <a:off x="4716343" y="4468572"/>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786F0806-95B9-054C-920E-D15F8879BBF8}"/>
                </a:ext>
              </a:extLst>
            </p:cNvPr>
            <p:cNvSpPr txBox="1"/>
            <p:nvPr/>
          </p:nvSpPr>
          <p:spPr>
            <a:xfrm>
              <a:off x="4089451" y="5136581"/>
              <a:ext cx="1427189" cy="411480"/>
            </a:xfrm>
            <a:prstGeom prst="rect">
              <a:avLst/>
            </a:prstGeom>
            <a:solidFill>
              <a:srgbClr val="FF0000">
                <a:alpha val="50000"/>
              </a:srgbClr>
            </a:solidFill>
            <a:ln w="25400">
              <a:solidFill>
                <a:schemeClr val="tx1"/>
              </a:solidFill>
            </a:ln>
          </p:spPr>
          <p:txBody>
            <a:bodyPr wrap="square" rtlCol="0">
              <a:spAutoFit/>
            </a:bodyPr>
            <a:lstStyle/>
            <a:p>
              <a:pPr algn="ctr"/>
              <a:r>
                <a:rPr lang="en-US" sz="880" dirty="0">
                  <a:latin typeface="Times New Roman"/>
                  <a:cs typeface="Times New Roman"/>
                </a:rPr>
                <a:t>Ensemble-3DVAR (Hybrid) Data Assimilation</a:t>
              </a:r>
            </a:p>
          </p:txBody>
        </p:sp>
        <p:sp>
          <p:nvSpPr>
            <p:cNvPr id="95" name="TextBox 94">
              <a:extLst>
                <a:ext uri="{FF2B5EF4-FFF2-40B4-BE49-F238E27FC236}">
                  <a16:creationId xmlns:a16="http://schemas.microsoft.com/office/drawing/2014/main" xmlns="" id="{965F96F8-5DC6-9344-BD9E-D6BA0A0A2A1F}"/>
                </a:ext>
              </a:extLst>
            </p:cNvPr>
            <p:cNvSpPr txBox="1"/>
            <p:nvPr/>
          </p:nvSpPr>
          <p:spPr>
            <a:xfrm>
              <a:off x="9714258" y="2568857"/>
              <a:ext cx="1420785" cy="461665"/>
            </a:xfrm>
            <a:prstGeom prst="rect">
              <a:avLst/>
            </a:prstGeom>
            <a:solidFill>
              <a:schemeClr val="bg1">
                <a:lumMod val="50000"/>
              </a:schemeClr>
            </a:solidFill>
            <a:ln w="25400">
              <a:solidFill>
                <a:schemeClr val="tx1"/>
              </a:solidFill>
            </a:ln>
          </p:spPr>
          <p:txBody>
            <a:bodyPr wrap="square" rtlCol="0">
              <a:spAutoFit/>
            </a:bodyPr>
            <a:lstStyle/>
            <a:p>
              <a:pPr algn="ctr"/>
              <a:r>
                <a:rPr lang="en-US" sz="1200" dirty="0"/>
                <a:t>Re-center Ensemble</a:t>
              </a:r>
            </a:p>
          </p:txBody>
        </p:sp>
        <p:sp>
          <p:nvSpPr>
            <p:cNvPr id="97" name="TextBox 96">
              <a:extLst>
                <a:ext uri="{FF2B5EF4-FFF2-40B4-BE49-F238E27FC236}">
                  <a16:creationId xmlns:a16="http://schemas.microsoft.com/office/drawing/2014/main" xmlns="" id="{350A0BBE-B9C3-B940-AA65-ED80125A6DAE}"/>
                </a:ext>
              </a:extLst>
            </p:cNvPr>
            <p:cNvSpPr txBox="1"/>
            <p:nvPr/>
          </p:nvSpPr>
          <p:spPr>
            <a:xfrm>
              <a:off x="4092652" y="4681722"/>
              <a:ext cx="1420785" cy="246221"/>
            </a:xfrm>
            <a:prstGeom prst="rect">
              <a:avLst/>
            </a:prstGeom>
            <a:solidFill>
              <a:schemeClr val="bg1">
                <a:lumMod val="50000"/>
              </a:schemeClr>
            </a:solidFill>
            <a:ln w="25400">
              <a:solidFill>
                <a:schemeClr val="tx1"/>
              </a:solidFill>
            </a:ln>
          </p:spPr>
          <p:txBody>
            <a:bodyPr wrap="square" rtlCol="0">
              <a:spAutoFit/>
            </a:bodyPr>
            <a:lstStyle/>
            <a:p>
              <a:pPr algn="ctr"/>
              <a:r>
                <a:rPr lang="en-US" sz="1000" dirty="0"/>
                <a:t>Ensemble Covariance</a:t>
              </a:r>
            </a:p>
          </p:txBody>
        </p:sp>
        <p:cxnSp>
          <p:nvCxnSpPr>
            <p:cNvPr id="106" name="Straight Connector 105">
              <a:extLst>
                <a:ext uri="{FF2B5EF4-FFF2-40B4-BE49-F238E27FC236}">
                  <a16:creationId xmlns:a16="http://schemas.microsoft.com/office/drawing/2014/main" xmlns="" id="{93E3E083-A857-4B45-8302-F75A36D8889D}"/>
                </a:ext>
              </a:extLst>
            </p:cNvPr>
            <p:cNvCxnSpPr>
              <a:cxnSpLocks/>
              <a:stCxn id="95" idx="3"/>
            </p:cNvCxnSpPr>
            <p:nvPr/>
          </p:nvCxnSpPr>
          <p:spPr>
            <a:xfrm>
              <a:off x="11135043" y="2799690"/>
              <a:ext cx="260026" cy="5971"/>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8" name="Down Arrow 97">
              <a:extLst>
                <a:ext uri="{FF2B5EF4-FFF2-40B4-BE49-F238E27FC236}">
                  <a16:creationId xmlns:a16="http://schemas.microsoft.com/office/drawing/2014/main" xmlns="" id="{E66AEEE8-E3F4-274E-BA2E-A65F7D153C9E}"/>
                </a:ext>
              </a:extLst>
            </p:cNvPr>
            <p:cNvSpPr/>
            <p:nvPr/>
          </p:nvSpPr>
          <p:spPr>
            <a:xfrm flipH="1">
              <a:off x="4716343" y="4929209"/>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Down Arrow 109">
              <a:extLst>
                <a:ext uri="{FF2B5EF4-FFF2-40B4-BE49-F238E27FC236}">
                  <a16:creationId xmlns:a16="http://schemas.microsoft.com/office/drawing/2014/main" xmlns="" id="{587FE54E-2AC8-7F44-80EE-ABB7AB03051E}"/>
                </a:ext>
              </a:extLst>
            </p:cNvPr>
            <p:cNvSpPr/>
            <p:nvPr/>
          </p:nvSpPr>
          <p:spPr>
            <a:xfrm rot="10800000" flipH="1">
              <a:off x="10376542" y="3033919"/>
              <a:ext cx="128016" cy="2088246"/>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7343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09BB7F6-79B4-6447-8125-CEC551B5AE2E}"/>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B32D1043-74DE-BF46-8867-5B1D88BFEDA0}"/>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91" name="TextBox 90">
            <a:extLst>
              <a:ext uri="{FF2B5EF4-FFF2-40B4-BE49-F238E27FC236}">
                <a16:creationId xmlns:a16="http://schemas.microsoft.com/office/drawing/2014/main" xmlns="" id="{6E4F1938-9873-684B-8A23-D3AEEB8D8A1B}"/>
              </a:ext>
            </a:extLst>
          </p:cNvPr>
          <p:cNvSpPr txBox="1"/>
          <p:nvPr/>
        </p:nvSpPr>
        <p:spPr>
          <a:xfrm>
            <a:off x="2544482" y="828991"/>
            <a:ext cx="7051176" cy="461665"/>
          </a:xfrm>
          <a:prstGeom prst="rect">
            <a:avLst/>
          </a:prstGeom>
          <a:noFill/>
        </p:spPr>
        <p:txBody>
          <a:bodyPr wrap="square" rtlCol="0">
            <a:spAutoFit/>
          </a:bodyPr>
          <a:lstStyle/>
          <a:p>
            <a:pPr algn="ctr"/>
            <a:r>
              <a:rPr lang="en-US" sz="2400" dirty="0"/>
              <a:t>Cycling, Hybrid-Ensemble Data Assimilation</a:t>
            </a:r>
          </a:p>
        </p:txBody>
      </p:sp>
      <p:grpSp>
        <p:nvGrpSpPr>
          <p:cNvPr id="112" name="Group 111">
            <a:extLst>
              <a:ext uri="{FF2B5EF4-FFF2-40B4-BE49-F238E27FC236}">
                <a16:creationId xmlns:a16="http://schemas.microsoft.com/office/drawing/2014/main" xmlns="" id="{417828C1-B662-6D41-9188-6449105D2850}"/>
              </a:ext>
            </a:extLst>
          </p:cNvPr>
          <p:cNvGrpSpPr>
            <a:grpSpLocks noChangeAspect="1"/>
          </p:cNvGrpSpPr>
          <p:nvPr/>
        </p:nvGrpSpPr>
        <p:grpSpPr>
          <a:xfrm>
            <a:off x="1263598" y="1436555"/>
            <a:ext cx="9612943" cy="4846320"/>
            <a:chOff x="1782126" y="1198913"/>
            <a:chExt cx="9612943" cy="4846320"/>
          </a:xfrm>
        </p:grpSpPr>
        <p:cxnSp>
          <p:nvCxnSpPr>
            <p:cNvPr id="20" name="Straight Arrow Connector 19">
              <a:extLst>
                <a:ext uri="{FF2B5EF4-FFF2-40B4-BE49-F238E27FC236}">
                  <a16:creationId xmlns:a16="http://schemas.microsoft.com/office/drawing/2014/main" xmlns="" id="{591B4245-8D0A-5B4E-8ED6-A59DCD470753}"/>
                </a:ext>
              </a:extLst>
            </p:cNvPr>
            <p:cNvCxnSpPr>
              <a:cxnSpLocks/>
            </p:cNvCxnSpPr>
            <p:nvPr/>
          </p:nvCxnSpPr>
          <p:spPr>
            <a:xfrm flipH="1">
              <a:off x="4799907" y="5537169"/>
              <a:ext cx="4595" cy="314416"/>
            </a:xfrm>
            <a:prstGeom prst="straightConnector1">
              <a:avLst/>
            </a:prstGeom>
            <a:ln w="15875">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FE689309-424F-7F45-AE1B-DE3CE6C8B10E}"/>
                </a:ext>
              </a:extLst>
            </p:cNvPr>
            <p:cNvCxnSpPr>
              <a:cxnSpLocks/>
              <a:endCxn id="95" idx="1"/>
            </p:cNvCxnSpPr>
            <p:nvPr/>
          </p:nvCxnSpPr>
          <p:spPr>
            <a:xfrm flipV="1">
              <a:off x="9429830" y="2799690"/>
              <a:ext cx="284428" cy="5507"/>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50E01F85-D1BA-9847-8BF3-715F6D6C2823}"/>
                </a:ext>
              </a:extLst>
            </p:cNvPr>
            <p:cNvSpPr txBox="1"/>
            <p:nvPr/>
          </p:nvSpPr>
          <p:spPr>
            <a:xfrm>
              <a:off x="2112739" y="5135386"/>
              <a:ext cx="1420785" cy="407351"/>
            </a:xfrm>
            <a:prstGeom prst="rect">
              <a:avLst/>
            </a:prstGeom>
            <a:solidFill>
              <a:schemeClr val="tx2">
                <a:alpha val="50000"/>
              </a:schemeClr>
            </a:solidFill>
            <a:ln w="25400">
              <a:solidFill>
                <a:schemeClr val="tx1"/>
              </a:solidFill>
            </a:ln>
          </p:spPr>
          <p:txBody>
            <a:bodyPr wrap="square" rtlCol="0">
              <a:spAutoFit/>
            </a:bodyPr>
            <a:lstStyle/>
            <a:p>
              <a:pPr algn="ctr"/>
              <a:r>
                <a:rPr lang="en-US" sz="1000" dirty="0">
                  <a:latin typeface="Times New Roman"/>
                  <a:cs typeface="Times New Roman"/>
                </a:rPr>
                <a:t>High-resolution Control Forecast</a:t>
              </a:r>
            </a:p>
          </p:txBody>
        </p:sp>
        <p:cxnSp>
          <p:nvCxnSpPr>
            <p:cNvPr id="31" name="Elbow Connector 30">
              <a:extLst>
                <a:ext uri="{FF2B5EF4-FFF2-40B4-BE49-F238E27FC236}">
                  <a16:creationId xmlns:a16="http://schemas.microsoft.com/office/drawing/2014/main" xmlns="" id="{E54272D1-3FC2-BD47-A202-2BB49BD9192D}"/>
                </a:ext>
              </a:extLst>
            </p:cNvPr>
            <p:cNvCxnSpPr/>
            <p:nvPr/>
          </p:nvCxnSpPr>
          <p:spPr>
            <a:xfrm>
              <a:off x="7639204" y="1331368"/>
              <a:ext cx="176528" cy="2979286"/>
            </a:xfrm>
            <a:prstGeom prst="bentConnector2">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3365A171-B545-E44D-B884-D0D5845A3271}"/>
                </a:ext>
              </a:extLst>
            </p:cNvPr>
            <p:cNvCxnSpPr/>
            <p:nvPr/>
          </p:nvCxnSpPr>
          <p:spPr>
            <a:xfrm flipV="1">
              <a:off x="7639204" y="4307593"/>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xmlns="" id="{4CB23CEB-F91E-C043-80FE-ADED13092297}"/>
                </a:ext>
              </a:extLst>
            </p:cNvPr>
            <p:cNvSpPr txBox="1"/>
            <p:nvPr/>
          </p:nvSpPr>
          <p:spPr>
            <a:xfrm>
              <a:off x="2112739" y="1198913"/>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62" name="TextBox 61">
              <a:extLst>
                <a:ext uri="{FF2B5EF4-FFF2-40B4-BE49-F238E27FC236}">
                  <a16:creationId xmlns:a16="http://schemas.microsoft.com/office/drawing/2014/main" xmlns="" id="{61DC47CD-7640-2842-A8C0-B077662B75AC}"/>
                </a:ext>
              </a:extLst>
            </p:cNvPr>
            <p:cNvSpPr txBox="1"/>
            <p:nvPr/>
          </p:nvSpPr>
          <p:spPr>
            <a:xfrm>
              <a:off x="2112740" y="1673684"/>
              <a:ext cx="1420784"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63" name="TextBox 62">
              <a:extLst>
                <a:ext uri="{FF2B5EF4-FFF2-40B4-BE49-F238E27FC236}">
                  <a16:creationId xmlns:a16="http://schemas.microsoft.com/office/drawing/2014/main" xmlns="" id="{8DBEDCC4-B599-A447-955E-D40DF5E52561}"/>
                </a:ext>
              </a:extLst>
            </p:cNvPr>
            <p:cNvSpPr txBox="1"/>
            <p:nvPr/>
          </p:nvSpPr>
          <p:spPr>
            <a:xfrm>
              <a:off x="2112739" y="214943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64" name="TextBox 63">
              <a:extLst>
                <a:ext uri="{FF2B5EF4-FFF2-40B4-BE49-F238E27FC236}">
                  <a16:creationId xmlns:a16="http://schemas.microsoft.com/office/drawing/2014/main" xmlns="" id="{D0A3BE85-19B9-614D-AD73-871900F4497E}"/>
                </a:ext>
              </a:extLst>
            </p:cNvPr>
            <p:cNvSpPr txBox="1"/>
            <p:nvPr/>
          </p:nvSpPr>
          <p:spPr>
            <a:xfrm>
              <a:off x="2112739" y="2625744"/>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65" name="TextBox 64">
              <a:extLst>
                <a:ext uri="{FF2B5EF4-FFF2-40B4-BE49-F238E27FC236}">
                  <a16:creationId xmlns:a16="http://schemas.microsoft.com/office/drawing/2014/main" xmlns="" id="{898F9918-0BDE-2848-A29D-0B28347638AA}"/>
                </a:ext>
              </a:extLst>
            </p:cNvPr>
            <p:cNvSpPr txBox="1"/>
            <p:nvPr/>
          </p:nvSpPr>
          <p:spPr>
            <a:xfrm>
              <a:off x="2112739" y="310206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66" name="TextBox 65">
              <a:extLst>
                <a:ext uri="{FF2B5EF4-FFF2-40B4-BE49-F238E27FC236}">
                  <a16:creationId xmlns:a16="http://schemas.microsoft.com/office/drawing/2014/main" xmlns="" id="{77728DE1-AAD4-3B4B-88C6-3B06BFCD4ECD}"/>
                </a:ext>
              </a:extLst>
            </p:cNvPr>
            <p:cNvSpPr txBox="1"/>
            <p:nvPr/>
          </p:nvSpPr>
          <p:spPr>
            <a:xfrm>
              <a:off x="2110231" y="4179016"/>
              <a:ext cx="1420785" cy="278123"/>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grpSp>
          <p:nvGrpSpPr>
            <p:cNvPr id="72" name="Group 71">
              <a:extLst>
                <a:ext uri="{FF2B5EF4-FFF2-40B4-BE49-F238E27FC236}">
                  <a16:creationId xmlns:a16="http://schemas.microsoft.com/office/drawing/2014/main" xmlns="" id="{D8A5F4D7-38BB-234A-89B1-2629ABB188A7}"/>
                </a:ext>
              </a:extLst>
            </p:cNvPr>
            <p:cNvGrpSpPr/>
            <p:nvPr/>
          </p:nvGrpSpPr>
          <p:grpSpPr>
            <a:xfrm>
              <a:off x="2787574" y="3474324"/>
              <a:ext cx="84854" cy="581733"/>
              <a:chOff x="3187101" y="3631644"/>
              <a:chExt cx="84511" cy="579383"/>
            </a:xfrm>
          </p:grpSpPr>
          <p:sp>
            <p:nvSpPr>
              <p:cNvPr id="68" name="Oval 67">
                <a:extLst>
                  <a:ext uri="{FF2B5EF4-FFF2-40B4-BE49-F238E27FC236}">
                    <a16:creationId xmlns:a16="http://schemas.microsoft.com/office/drawing/2014/main" xmlns="" id="{867AA02F-1EB8-1D4A-A918-AC6AF360CF1B}"/>
                  </a:ext>
                </a:extLst>
              </p:cNvPr>
              <p:cNvSpPr/>
              <p:nvPr/>
            </p:nvSpPr>
            <p:spPr>
              <a:xfrm>
                <a:off x="3187101" y="3631644"/>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0DEC073F-16F2-1042-943A-8E1A274E9D46}"/>
                  </a:ext>
                </a:extLst>
              </p:cNvPr>
              <p:cNvSpPr/>
              <p:nvPr/>
            </p:nvSpPr>
            <p:spPr>
              <a:xfrm>
                <a:off x="3191256" y="3805428"/>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8EE9B983-EEF5-A54C-9C79-8372AD4227DD}"/>
                  </a:ext>
                </a:extLst>
              </p:cNvPr>
              <p:cNvSpPr/>
              <p:nvPr/>
            </p:nvSpPr>
            <p:spPr>
              <a:xfrm>
                <a:off x="3191256" y="3959352"/>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5D85CE0C-E2A4-6C42-98DD-E863034C355F}"/>
                  </a:ext>
                </a:extLst>
              </p:cNvPr>
              <p:cNvSpPr/>
              <p:nvPr/>
            </p:nvSpPr>
            <p:spPr>
              <a:xfrm>
                <a:off x="3191256" y="4130671"/>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xmlns="" id="{075E009E-E705-3F42-9A2F-E59267C0D631}"/>
                </a:ext>
              </a:extLst>
            </p:cNvPr>
            <p:cNvSpPr txBox="1"/>
            <p:nvPr/>
          </p:nvSpPr>
          <p:spPr>
            <a:xfrm>
              <a:off x="4088167" y="1198913"/>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52" name="TextBox 51">
              <a:extLst>
                <a:ext uri="{FF2B5EF4-FFF2-40B4-BE49-F238E27FC236}">
                  <a16:creationId xmlns:a16="http://schemas.microsoft.com/office/drawing/2014/main" xmlns="" id="{6C7A3B0D-6874-F449-B12C-19E4332A2730}"/>
                </a:ext>
              </a:extLst>
            </p:cNvPr>
            <p:cNvSpPr txBox="1"/>
            <p:nvPr/>
          </p:nvSpPr>
          <p:spPr>
            <a:xfrm>
              <a:off x="4088167" y="167368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53" name="TextBox 52">
              <a:extLst>
                <a:ext uri="{FF2B5EF4-FFF2-40B4-BE49-F238E27FC236}">
                  <a16:creationId xmlns:a16="http://schemas.microsoft.com/office/drawing/2014/main" xmlns="" id="{2D28F1EB-42C8-0140-AD52-1E996B3DFBD7}"/>
                </a:ext>
              </a:extLst>
            </p:cNvPr>
            <p:cNvSpPr txBox="1"/>
            <p:nvPr/>
          </p:nvSpPr>
          <p:spPr>
            <a:xfrm>
              <a:off x="4088167" y="214943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54" name="TextBox 53">
              <a:extLst>
                <a:ext uri="{FF2B5EF4-FFF2-40B4-BE49-F238E27FC236}">
                  <a16:creationId xmlns:a16="http://schemas.microsoft.com/office/drawing/2014/main" xmlns="" id="{A64BC940-D9A0-7F42-B3E0-D6A72CB66693}"/>
                </a:ext>
              </a:extLst>
            </p:cNvPr>
            <p:cNvSpPr txBox="1"/>
            <p:nvPr/>
          </p:nvSpPr>
          <p:spPr>
            <a:xfrm>
              <a:off x="4088167" y="262574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55" name="TextBox 54">
              <a:extLst>
                <a:ext uri="{FF2B5EF4-FFF2-40B4-BE49-F238E27FC236}">
                  <a16:creationId xmlns:a16="http://schemas.microsoft.com/office/drawing/2014/main" xmlns="" id="{B861B3E6-860D-2F4A-B8E5-47353457C3B7}"/>
                </a:ext>
              </a:extLst>
            </p:cNvPr>
            <p:cNvSpPr txBox="1"/>
            <p:nvPr/>
          </p:nvSpPr>
          <p:spPr>
            <a:xfrm>
              <a:off x="4088167" y="310206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56" name="TextBox 55">
              <a:extLst>
                <a:ext uri="{FF2B5EF4-FFF2-40B4-BE49-F238E27FC236}">
                  <a16:creationId xmlns:a16="http://schemas.microsoft.com/office/drawing/2014/main" xmlns="" id="{60F6AA4F-A160-0D46-BE7F-9E0CD2C3DD63}"/>
                </a:ext>
              </a:extLst>
            </p:cNvPr>
            <p:cNvSpPr txBox="1"/>
            <p:nvPr/>
          </p:nvSpPr>
          <p:spPr>
            <a:xfrm>
              <a:off x="4085661" y="4179016"/>
              <a:ext cx="1420785" cy="278123"/>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cxnSp>
          <p:nvCxnSpPr>
            <p:cNvPr id="45" name="Straight Arrow Connector 44">
              <a:extLst>
                <a:ext uri="{FF2B5EF4-FFF2-40B4-BE49-F238E27FC236}">
                  <a16:creationId xmlns:a16="http://schemas.microsoft.com/office/drawing/2014/main" xmlns="" id="{5468D72E-5C06-884A-9A0A-E86711E15D4D}"/>
                </a:ext>
              </a:extLst>
            </p:cNvPr>
            <p:cNvCxnSpPr/>
            <p:nvPr/>
          </p:nvCxnSpPr>
          <p:spPr>
            <a:xfrm>
              <a:off x="3533524" y="1314803"/>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xmlns="" id="{4DA008A8-95B8-294D-AE8A-01644AFE4B02}"/>
                </a:ext>
              </a:extLst>
            </p:cNvPr>
            <p:cNvCxnSpPr/>
            <p:nvPr/>
          </p:nvCxnSpPr>
          <p:spPr>
            <a:xfrm>
              <a:off x="3531017" y="179400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xmlns="" id="{CBE66842-13A8-1E4E-9832-B52D694AB13F}"/>
                </a:ext>
              </a:extLst>
            </p:cNvPr>
            <p:cNvCxnSpPr/>
            <p:nvPr/>
          </p:nvCxnSpPr>
          <p:spPr>
            <a:xfrm>
              <a:off x="3534808" y="2264656"/>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C179C8F-C3E2-DD42-AC25-651B273ACB05}"/>
                </a:ext>
              </a:extLst>
            </p:cNvPr>
            <p:cNvCxnSpPr/>
            <p:nvPr/>
          </p:nvCxnSpPr>
          <p:spPr>
            <a:xfrm>
              <a:off x="3534808" y="2744905"/>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DB05D391-F9EB-0041-A6B2-BB1C50C54BB5}"/>
                </a:ext>
              </a:extLst>
            </p:cNvPr>
            <p:cNvCxnSpPr/>
            <p:nvPr/>
          </p:nvCxnSpPr>
          <p:spPr>
            <a:xfrm>
              <a:off x="3534808" y="3217152"/>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xmlns="" id="{638C1BA9-A9DB-F04F-8AD1-DF07C83F3BAB}"/>
                </a:ext>
              </a:extLst>
            </p:cNvPr>
            <p:cNvCxnSpPr/>
            <p:nvPr/>
          </p:nvCxnSpPr>
          <p:spPr>
            <a:xfrm>
              <a:off x="3534808" y="430571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B4AC95D-F57A-6347-A82A-7A4A10E9655B}"/>
                </a:ext>
              </a:extLst>
            </p:cNvPr>
            <p:cNvCxnSpPr/>
            <p:nvPr/>
          </p:nvCxnSpPr>
          <p:spPr>
            <a:xfrm>
              <a:off x="3534808" y="5336658"/>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4EFB45F9-57CF-534B-9664-25C85A7CB2BB}"/>
                </a:ext>
              </a:extLst>
            </p:cNvPr>
            <p:cNvSpPr txBox="1"/>
            <p:nvPr/>
          </p:nvSpPr>
          <p:spPr>
            <a:xfrm>
              <a:off x="5967544" y="2582738"/>
              <a:ext cx="1420785" cy="463538"/>
            </a:xfrm>
            <a:prstGeom prst="rect">
              <a:avLst/>
            </a:prstGeom>
            <a:solidFill>
              <a:srgbClr val="FF0000">
                <a:alpha val="50000"/>
              </a:srgbClr>
            </a:solidFill>
            <a:ln w="25400">
              <a:solidFill>
                <a:schemeClr val="tx1"/>
              </a:solidFill>
            </a:ln>
          </p:spPr>
          <p:txBody>
            <a:bodyPr wrap="square" rtlCol="0">
              <a:spAutoFit/>
            </a:bodyPr>
            <a:lstStyle/>
            <a:p>
              <a:pPr algn="ctr"/>
              <a:r>
                <a:rPr lang="en-US" sz="1200" dirty="0">
                  <a:latin typeface="Times New Roman"/>
                  <a:cs typeface="Times New Roman"/>
                </a:rPr>
                <a:t>Ensemble </a:t>
              </a:r>
              <a:r>
                <a:rPr lang="en-US" sz="1200" dirty="0" err="1">
                  <a:latin typeface="Times New Roman"/>
                  <a:cs typeface="Times New Roman"/>
                </a:rPr>
                <a:t>Kalman</a:t>
              </a:r>
              <a:r>
                <a:rPr lang="en-US" sz="1200" dirty="0">
                  <a:latin typeface="Times New Roman"/>
                  <a:cs typeface="Times New Roman"/>
                </a:rPr>
                <a:t> Filter</a:t>
              </a:r>
            </a:p>
          </p:txBody>
        </p:sp>
        <p:cxnSp>
          <p:nvCxnSpPr>
            <p:cNvPr id="27" name="Straight Arrow Connector 26">
              <a:extLst>
                <a:ext uri="{FF2B5EF4-FFF2-40B4-BE49-F238E27FC236}">
                  <a16:creationId xmlns:a16="http://schemas.microsoft.com/office/drawing/2014/main" xmlns="" id="{814018F5-E0A7-944C-B631-7C9C0E59B39A}"/>
                </a:ext>
              </a:extLst>
            </p:cNvPr>
            <p:cNvCxnSpPr>
              <a:endCxn id="26" idx="1"/>
            </p:cNvCxnSpPr>
            <p:nvPr/>
          </p:nvCxnSpPr>
          <p:spPr>
            <a:xfrm>
              <a:off x="5693168" y="2814508"/>
              <a:ext cx="27437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CFA730CE-413D-6744-993C-4B664591A0A5}"/>
                </a:ext>
              </a:extLst>
            </p:cNvPr>
            <p:cNvCxnSpPr/>
            <p:nvPr/>
          </p:nvCxnSpPr>
          <p:spPr>
            <a:xfrm>
              <a:off x="7388329" y="2799690"/>
              <a:ext cx="274377" cy="55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xmlns="" id="{93FCC2FD-D23C-0843-BC5E-EE7AA1023A26}"/>
                </a:ext>
              </a:extLst>
            </p:cNvPr>
            <p:cNvCxnSpPr/>
            <p:nvPr/>
          </p:nvCxnSpPr>
          <p:spPr>
            <a:xfrm>
              <a:off x="1932134" y="1331368"/>
              <a:ext cx="176528" cy="2979286"/>
            </a:xfrm>
            <a:prstGeom prst="bentConnector2">
              <a:avLst/>
            </a:prstGeom>
            <a:ln w="15875">
              <a:solidFill>
                <a:schemeClr val="tx1"/>
              </a:solidFill>
              <a:prstDash val="dash"/>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xmlns="" id="{F45C1143-F970-2E47-9FC1-F1F027F180C8}"/>
                </a:ext>
              </a:extLst>
            </p:cNvPr>
            <p:cNvGrpSpPr/>
            <p:nvPr/>
          </p:nvGrpSpPr>
          <p:grpSpPr>
            <a:xfrm>
              <a:off x="9253302" y="1331368"/>
              <a:ext cx="179035" cy="2979286"/>
              <a:chOff x="4360685" y="1216152"/>
              <a:chExt cx="202907" cy="3376535"/>
            </a:xfrm>
          </p:grpSpPr>
          <p:cxnSp>
            <p:nvCxnSpPr>
              <p:cNvPr id="24" name="Elbow Connector 23">
                <a:extLst>
                  <a:ext uri="{FF2B5EF4-FFF2-40B4-BE49-F238E27FC236}">
                    <a16:creationId xmlns:a16="http://schemas.microsoft.com/office/drawing/2014/main" xmlns="" id="{2FA28A2B-9E1D-564D-ACAB-336A736C4226}"/>
                  </a:ext>
                </a:extLst>
              </p:cNvPr>
              <p:cNvCxnSpPr/>
              <p:nvPr/>
            </p:nvCxnSpPr>
            <p:spPr>
              <a:xfrm>
                <a:off x="4360685" y="1216152"/>
                <a:ext cx="200066" cy="3376535"/>
              </a:xfrm>
              <a:prstGeom prst="bentConnector2">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48D1A6B8-EAB1-204C-A8D5-E1D99EC4D2A1}"/>
                  </a:ext>
                </a:extLst>
              </p:cNvPr>
              <p:cNvCxnSpPr/>
              <p:nvPr/>
            </p:nvCxnSpPr>
            <p:spPr>
              <a:xfrm flipV="1">
                <a:off x="4360685" y="4589217"/>
                <a:ext cx="202907" cy="925"/>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xmlns="" id="{F06CFA3C-A3EC-8A4A-B65A-BF641BE6AC7A}"/>
                </a:ext>
              </a:extLst>
            </p:cNvPr>
            <p:cNvCxnSpPr/>
            <p:nvPr/>
          </p:nvCxnSpPr>
          <p:spPr>
            <a:xfrm>
              <a:off x="1782126" y="2817135"/>
              <a:ext cx="150008" cy="0"/>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4C7CE6C2-2052-D546-AC6E-CDC72C5A88FA}"/>
                </a:ext>
              </a:extLst>
            </p:cNvPr>
            <p:cNvCxnSpPr>
              <a:cxnSpLocks/>
            </p:cNvCxnSpPr>
            <p:nvPr/>
          </p:nvCxnSpPr>
          <p:spPr>
            <a:xfrm flipH="1">
              <a:off x="11370666" y="2821011"/>
              <a:ext cx="1" cy="197565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80A6CF2-E50F-604E-BB12-CAB8679B310C}"/>
                </a:ext>
              </a:extLst>
            </p:cNvPr>
            <p:cNvCxnSpPr/>
            <p:nvPr/>
          </p:nvCxnSpPr>
          <p:spPr>
            <a:xfrm>
              <a:off x="1782126" y="2811167"/>
              <a:ext cx="0" cy="199147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044B0428-5703-3948-9982-B8876C7757A6}"/>
                </a:ext>
              </a:extLst>
            </p:cNvPr>
            <p:cNvCxnSpPr>
              <a:cxnSpLocks/>
            </p:cNvCxnSpPr>
            <p:nvPr/>
          </p:nvCxnSpPr>
          <p:spPr>
            <a:xfrm>
              <a:off x="1782126" y="4796665"/>
              <a:ext cx="9588540"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8FE97BE0-0A70-5F4C-93A9-755C3C524A2F}"/>
                </a:ext>
              </a:extLst>
            </p:cNvPr>
            <p:cNvCxnSpPr>
              <a:cxnSpLocks/>
            </p:cNvCxnSpPr>
            <p:nvPr/>
          </p:nvCxnSpPr>
          <p:spPr>
            <a:xfrm flipH="1">
              <a:off x="1932135" y="5862903"/>
              <a:ext cx="2863918"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160EFBE-F69E-5747-B513-EEBB6C3A0588}"/>
                </a:ext>
              </a:extLst>
            </p:cNvPr>
            <p:cNvCxnSpPr/>
            <p:nvPr/>
          </p:nvCxnSpPr>
          <p:spPr>
            <a:xfrm flipV="1">
              <a:off x="1929002" y="5336658"/>
              <a:ext cx="3132" cy="526246"/>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1D738F40-49E8-6345-8561-9A9813EFA1F7}"/>
                </a:ext>
              </a:extLst>
            </p:cNvPr>
            <p:cNvCxnSpPr>
              <a:cxnSpLocks/>
              <a:endCxn id="73" idx="1"/>
            </p:cNvCxnSpPr>
            <p:nvPr/>
          </p:nvCxnSpPr>
          <p:spPr>
            <a:xfrm>
              <a:off x="5524644" y="5329507"/>
              <a:ext cx="4189614" cy="7129"/>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xmlns="" id="{FB3BC19E-2136-1A46-91DB-FC61625A7F68}"/>
                </a:ext>
              </a:extLst>
            </p:cNvPr>
            <p:cNvSpPr txBox="1"/>
            <p:nvPr/>
          </p:nvSpPr>
          <p:spPr>
            <a:xfrm>
              <a:off x="7832517" y="167704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35" name="TextBox 34">
              <a:extLst>
                <a:ext uri="{FF2B5EF4-FFF2-40B4-BE49-F238E27FC236}">
                  <a16:creationId xmlns:a16="http://schemas.microsoft.com/office/drawing/2014/main" xmlns="" id="{C55D1FB4-94F0-C047-B056-675D74AFA370}"/>
                </a:ext>
              </a:extLst>
            </p:cNvPr>
            <p:cNvSpPr txBox="1"/>
            <p:nvPr/>
          </p:nvSpPr>
          <p:spPr>
            <a:xfrm>
              <a:off x="7832517" y="2152793"/>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36" name="TextBox 35">
              <a:extLst>
                <a:ext uri="{FF2B5EF4-FFF2-40B4-BE49-F238E27FC236}">
                  <a16:creationId xmlns:a16="http://schemas.microsoft.com/office/drawing/2014/main" xmlns="" id="{C76BE2A6-4EB6-5A4A-BF0E-857F5B935BD9}"/>
                </a:ext>
              </a:extLst>
            </p:cNvPr>
            <p:cNvSpPr txBox="1"/>
            <p:nvPr/>
          </p:nvSpPr>
          <p:spPr>
            <a:xfrm>
              <a:off x="7832517" y="262910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37" name="TextBox 36">
              <a:extLst>
                <a:ext uri="{FF2B5EF4-FFF2-40B4-BE49-F238E27FC236}">
                  <a16:creationId xmlns:a16="http://schemas.microsoft.com/office/drawing/2014/main" xmlns="" id="{7F874FDA-2E4B-0A43-A8BB-B217207515C9}"/>
                </a:ext>
              </a:extLst>
            </p:cNvPr>
            <p:cNvSpPr txBox="1"/>
            <p:nvPr/>
          </p:nvSpPr>
          <p:spPr>
            <a:xfrm>
              <a:off x="7832517" y="3105424"/>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38" name="TextBox 37">
              <a:extLst>
                <a:ext uri="{FF2B5EF4-FFF2-40B4-BE49-F238E27FC236}">
                  <a16:creationId xmlns:a16="http://schemas.microsoft.com/office/drawing/2014/main" xmlns="" id="{07FFFEB5-9E88-4747-9946-58AC883DCEF7}"/>
                </a:ext>
              </a:extLst>
            </p:cNvPr>
            <p:cNvSpPr txBox="1"/>
            <p:nvPr/>
          </p:nvSpPr>
          <p:spPr>
            <a:xfrm>
              <a:off x="7830010" y="4182379"/>
              <a:ext cx="1420785" cy="278123"/>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sp>
          <p:nvSpPr>
            <p:cNvPr id="39" name="Oval 38">
              <a:extLst>
                <a:ext uri="{FF2B5EF4-FFF2-40B4-BE49-F238E27FC236}">
                  <a16:creationId xmlns:a16="http://schemas.microsoft.com/office/drawing/2014/main" xmlns="" id="{2B580116-7F37-694E-B79F-8CCB25C1D7FA}"/>
                </a:ext>
              </a:extLst>
            </p:cNvPr>
            <p:cNvSpPr/>
            <p:nvPr/>
          </p:nvSpPr>
          <p:spPr>
            <a:xfrm>
              <a:off x="8507353" y="3477688"/>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7BFC101A-166D-F44C-95D3-CEA132C9D739}"/>
                </a:ext>
              </a:extLst>
            </p:cNvPr>
            <p:cNvSpPr/>
            <p:nvPr/>
          </p:nvSpPr>
          <p:spPr>
            <a:xfrm>
              <a:off x="8505758" y="365217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399964A5-C9A3-8C47-B52D-9A612E353996}"/>
                </a:ext>
              </a:extLst>
            </p:cNvPr>
            <p:cNvSpPr/>
            <p:nvPr/>
          </p:nvSpPr>
          <p:spPr>
            <a:xfrm>
              <a:off x="8505758" y="382025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38D8013E-C2B1-CB41-828A-1DDC46081934}"/>
                </a:ext>
              </a:extLst>
            </p:cNvPr>
            <p:cNvSpPr/>
            <p:nvPr/>
          </p:nvSpPr>
          <p:spPr>
            <a:xfrm>
              <a:off x="8504164" y="3978739"/>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2620C29-868C-8747-8BC5-9483FD85E3C9}"/>
                </a:ext>
              </a:extLst>
            </p:cNvPr>
            <p:cNvSpPr txBox="1"/>
            <p:nvPr/>
          </p:nvSpPr>
          <p:spPr>
            <a:xfrm>
              <a:off x="7832517" y="1202276"/>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74" name="Oval 73">
              <a:extLst>
                <a:ext uri="{FF2B5EF4-FFF2-40B4-BE49-F238E27FC236}">
                  <a16:creationId xmlns:a16="http://schemas.microsoft.com/office/drawing/2014/main" xmlns="" id="{01AE30F9-1BD6-A24F-A795-7C606EBC4110}"/>
                </a:ext>
              </a:extLst>
            </p:cNvPr>
            <p:cNvSpPr/>
            <p:nvPr/>
          </p:nvSpPr>
          <p:spPr>
            <a:xfrm>
              <a:off x="4763641" y="3472842"/>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69363545-3129-AE4C-A5DA-9021B7DC5666}"/>
                </a:ext>
              </a:extLst>
            </p:cNvPr>
            <p:cNvSpPr/>
            <p:nvPr/>
          </p:nvSpPr>
          <p:spPr>
            <a:xfrm>
              <a:off x="4767813" y="3647331"/>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C7A924AD-9E89-344D-AADA-32B205E4A768}"/>
                </a:ext>
              </a:extLst>
            </p:cNvPr>
            <p:cNvSpPr/>
            <p:nvPr/>
          </p:nvSpPr>
          <p:spPr>
            <a:xfrm>
              <a:off x="4767813" y="3801880"/>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567F13F1-D010-DC4B-9FEE-3D2EF1F0F5A1}"/>
                </a:ext>
              </a:extLst>
            </p:cNvPr>
            <p:cNvSpPr/>
            <p:nvPr/>
          </p:nvSpPr>
          <p:spPr>
            <a:xfrm>
              <a:off x="4767813" y="3973893"/>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xmlns="" id="{63F27F6B-0362-6548-85FF-D0773099547E}"/>
                </a:ext>
              </a:extLst>
            </p:cNvPr>
            <p:cNvCxnSpPr>
              <a:cxnSpLocks/>
              <a:endCxn id="8" idx="1"/>
            </p:cNvCxnSpPr>
            <p:nvPr/>
          </p:nvCxnSpPr>
          <p:spPr>
            <a:xfrm>
              <a:off x="1929002" y="5336658"/>
              <a:ext cx="183736" cy="2404"/>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xmlns="" id="{965D7816-67ED-AF45-80A6-7EE6259D9DE9}"/>
                </a:ext>
              </a:extLst>
            </p:cNvPr>
            <p:cNvSpPr txBox="1"/>
            <p:nvPr/>
          </p:nvSpPr>
          <p:spPr>
            <a:xfrm>
              <a:off x="9714258" y="5135769"/>
              <a:ext cx="1417320" cy="401733"/>
            </a:xfrm>
            <a:prstGeom prst="rect">
              <a:avLst/>
            </a:prstGeom>
            <a:solidFill>
              <a:srgbClr val="7030A0">
                <a:alpha val="50000"/>
              </a:srgbClr>
            </a:solidFill>
            <a:ln w="25400">
              <a:solidFill>
                <a:schemeClr val="tx1"/>
              </a:solidFill>
            </a:ln>
          </p:spPr>
          <p:txBody>
            <a:bodyPr wrap="square" rtlCol="0">
              <a:spAutoFit/>
            </a:bodyPr>
            <a:lstStyle/>
            <a:p>
              <a:pPr algn="ctr"/>
              <a:r>
                <a:rPr lang="en-US" sz="1000" dirty="0">
                  <a:latin typeface="Times New Roman"/>
                  <a:cs typeface="Times New Roman"/>
                </a:rPr>
                <a:t>High-resolution Control Analysis</a:t>
              </a:r>
            </a:p>
          </p:txBody>
        </p:sp>
        <p:cxnSp>
          <p:nvCxnSpPr>
            <p:cNvPr id="78" name="Elbow Connector 77">
              <a:extLst>
                <a:ext uri="{FF2B5EF4-FFF2-40B4-BE49-F238E27FC236}">
                  <a16:creationId xmlns:a16="http://schemas.microsoft.com/office/drawing/2014/main" xmlns="" id="{A441588E-B72B-EA40-A0C4-19822A56AFC2}"/>
                </a:ext>
              </a:extLst>
            </p:cNvPr>
            <p:cNvCxnSpPr>
              <a:cxnSpLocks/>
            </p:cNvCxnSpPr>
            <p:nvPr/>
          </p:nvCxnSpPr>
          <p:spPr>
            <a:xfrm rot="10800000">
              <a:off x="5533611" y="1338790"/>
              <a:ext cx="176528" cy="2979286"/>
            </a:xfrm>
            <a:prstGeom prst="bentConnector2">
              <a:avLst/>
            </a:prstGeom>
            <a:ln>
              <a:solidFill>
                <a:schemeClr val="tx1"/>
              </a:solidFill>
              <a:tailEnd type="none"/>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1B390D4A-3C8B-1E4C-AED5-99EA65163304}"/>
                </a:ext>
              </a:extLst>
            </p:cNvPr>
            <p:cNvCxnSpPr/>
            <p:nvPr/>
          </p:nvCxnSpPr>
          <p:spPr>
            <a:xfrm flipV="1">
              <a:off x="5512237" y="1332791"/>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E9344D9F-6AE5-E748-B1B4-E927D8AFACAC}"/>
                </a:ext>
              </a:extLst>
            </p:cNvPr>
            <p:cNvCxnSpPr>
              <a:endCxn id="66" idx="1"/>
            </p:cNvCxnSpPr>
            <p:nvPr/>
          </p:nvCxnSpPr>
          <p:spPr>
            <a:xfrm>
              <a:off x="1929002" y="4318076"/>
              <a:ext cx="181229" cy="1"/>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xmlns="" id="{29FAE1FD-A120-B445-BCC7-70AFB47FE1F2}"/>
                </a:ext>
              </a:extLst>
            </p:cNvPr>
            <p:cNvGrpSpPr/>
            <p:nvPr/>
          </p:nvGrpSpPr>
          <p:grpSpPr>
            <a:xfrm>
              <a:off x="5967544" y="5730607"/>
              <a:ext cx="4390469" cy="314626"/>
              <a:chOff x="4261777" y="6555825"/>
              <a:chExt cx="4724367" cy="338554"/>
            </a:xfrm>
          </p:grpSpPr>
          <p:grpSp>
            <p:nvGrpSpPr>
              <p:cNvPr id="81" name="Group 80">
                <a:extLst>
                  <a:ext uri="{FF2B5EF4-FFF2-40B4-BE49-F238E27FC236}">
                    <a16:creationId xmlns:a16="http://schemas.microsoft.com/office/drawing/2014/main" xmlns="" id="{E7EA85B1-7362-F840-892A-9BDCFEE51A98}"/>
                  </a:ext>
                </a:extLst>
              </p:cNvPr>
              <p:cNvGrpSpPr/>
              <p:nvPr/>
            </p:nvGrpSpPr>
            <p:grpSpPr>
              <a:xfrm>
                <a:off x="4261777" y="6555825"/>
                <a:ext cx="3708415" cy="338554"/>
                <a:chOff x="5332155" y="6555825"/>
                <a:chExt cx="3708415" cy="338554"/>
              </a:xfrm>
            </p:grpSpPr>
            <p:grpSp>
              <p:nvGrpSpPr>
                <p:cNvPr id="83" name="Group 82">
                  <a:extLst>
                    <a:ext uri="{FF2B5EF4-FFF2-40B4-BE49-F238E27FC236}">
                      <a16:creationId xmlns:a16="http://schemas.microsoft.com/office/drawing/2014/main" xmlns="" id="{E61AA1E8-56E1-1846-B7AE-188BE1B72289}"/>
                    </a:ext>
                  </a:extLst>
                </p:cNvPr>
                <p:cNvGrpSpPr/>
                <p:nvPr/>
              </p:nvGrpSpPr>
              <p:grpSpPr>
                <a:xfrm>
                  <a:off x="6114124" y="6555825"/>
                  <a:ext cx="2926446" cy="338554"/>
                  <a:chOff x="5597077" y="6555825"/>
                  <a:chExt cx="2926446" cy="338554"/>
                </a:xfrm>
              </p:grpSpPr>
              <p:sp>
                <p:nvSpPr>
                  <p:cNvPr id="85" name="TextBox 84">
                    <a:extLst>
                      <a:ext uri="{FF2B5EF4-FFF2-40B4-BE49-F238E27FC236}">
                        <a16:creationId xmlns:a16="http://schemas.microsoft.com/office/drawing/2014/main" xmlns="" id="{A9CEE215-8463-184F-BEAA-BF2C8B1C325D}"/>
                      </a:ext>
                    </a:extLst>
                  </p:cNvPr>
                  <p:cNvSpPr txBox="1"/>
                  <p:nvPr/>
                </p:nvSpPr>
                <p:spPr>
                  <a:xfrm>
                    <a:off x="5597077" y="6555825"/>
                    <a:ext cx="879928" cy="330860"/>
                  </a:xfrm>
                  <a:prstGeom prst="rect">
                    <a:avLst/>
                  </a:prstGeom>
                  <a:solidFill>
                    <a:schemeClr val="tx2">
                      <a:lumMod val="75000"/>
                      <a:alpha val="50000"/>
                    </a:schemeClr>
                  </a:solidFill>
                  <a:ln w="25400">
                    <a:solidFill>
                      <a:schemeClr val="tx1"/>
                    </a:solidFill>
                  </a:ln>
                </p:spPr>
                <p:txBody>
                  <a:bodyPr wrap="square" rtlCol="0">
                    <a:spAutoFit/>
                  </a:bodyPr>
                  <a:lstStyle/>
                  <a:p>
                    <a:pPr algn="ctr"/>
                    <a:r>
                      <a:rPr lang="en-US" sz="775" dirty="0"/>
                      <a:t>Background Forecast(s)</a:t>
                    </a:r>
                  </a:p>
                </p:txBody>
              </p:sp>
              <p:sp>
                <p:nvSpPr>
                  <p:cNvPr id="86" name="TextBox 85">
                    <a:extLst>
                      <a:ext uri="{FF2B5EF4-FFF2-40B4-BE49-F238E27FC236}">
                        <a16:creationId xmlns:a16="http://schemas.microsoft.com/office/drawing/2014/main" xmlns="" id="{1B4C1D9F-8F8D-074B-9AA0-C6F77DC5FC10}"/>
                      </a:ext>
                    </a:extLst>
                  </p:cNvPr>
                  <p:cNvSpPr txBox="1"/>
                  <p:nvPr/>
                </p:nvSpPr>
                <p:spPr>
                  <a:xfrm>
                    <a:off x="6620338" y="6555825"/>
                    <a:ext cx="879928" cy="338554"/>
                  </a:xfrm>
                  <a:prstGeom prst="rect">
                    <a:avLst/>
                  </a:prstGeom>
                  <a:solidFill>
                    <a:srgbClr val="00B050">
                      <a:alpha val="50000"/>
                    </a:srgbClr>
                  </a:solidFill>
                  <a:ln w="25400">
                    <a:solidFill>
                      <a:schemeClr val="tx1"/>
                    </a:solidFill>
                  </a:ln>
                </p:spPr>
                <p:txBody>
                  <a:bodyPr wrap="square" rtlCol="0">
                    <a:spAutoFit/>
                  </a:bodyPr>
                  <a:lstStyle/>
                  <a:p>
                    <a:pPr algn="ctr"/>
                    <a:r>
                      <a:rPr lang="en-US" sz="800" dirty="0"/>
                      <a:t>Observation Statistics</a:t>
                    </a:r>
                  </a:p>
                </p:txBody>
              </p:sp>
              <p:sp>
                <p:nvSpPr>
                  <p:cNvPr id="87" name="TextBox 86">
                    <a:extLst>
                      <a:ext uri="{FF2B5EF4-FFF2-40B4-BE49-F238E27FC236}">
                        <a16:creationId xmlns:a16="http://schemas.microsoft.com/office/drawing/2014/main" xmlns="" id="{F083C49A-319C-4044-AE97-7C892122898C}"/>
                      </a:ext>
                    </a:extLst>
                  </p:cNvPr>
                  <p:cNvSpPr txBox="1"/>
                  <p:nvPr/>
                </p:nvSpPr>
                <p:spPr>
                  <a:xfrm>
                    <a:off x="7643595" y="6555825"/>
                    <a:ext cx="879928" cy="338554"/>
                  </a:xfrm>
                  <a:prstGeom prst="rect">
                    <a:avLst/>
                  </a:prstGeom>
                  <a:solidFill>
                    <a:srgbClr val="FF0000">
                      <a:alpha val="50000"/>
                    </a:srgbClr>
                  </a:solidFill>
                  <a:ln w="25400">
                    <a:solidFill>
                      <a:schemeClr val="tx1"/>
                    </a:solidFill>
                  </a:ln>
                </p:spPr>
                <p:txBody>
                  <a:bodyPr wrap="square" rtlCol="0">
                    <a:spAutoFit/>
                  </a:bodyPr>
                  <a:lstStyle/>
                  <a:p>
                    <a:pPr algn="ctr"/>
                    <a:r>
                      <a:rPr lang="en-US" sz="800" dirty="0"/>
                      <a:t>Data Assimilation</a:t>
                    </a:r>
                  </a:p>
                </p:txBody>
              </p:sp>
            </p:grpSp>
            <p:sp>
              <p:nvSpPr>
                <p:cNvPr id="84" name="TextBox 83">
                  <a:extLst>
                    <a:ext uri="{FF2B5EF4-FFF2-40B4-BE49-F238E27FC236}">
                      <a16:creationId xmlns:a16="http://schemas.microsoft.com/office/drawing/2014/main" xmlns="" id="{0B1B587D-4BE5-104E-AE38-FF523128D569}"/>
                    </a:ext>
                  </a:extLst>
                </p:cNvPr>
                <p:cNvSpPr txBox="1"/>
                <p:nvPr/>
              </p:nvSpPr>
              <p:spPr>
                <a:xfrm>
                  <a:off x="5332155" y="6560264"/>
                  <a:ext cx="879928" cy="276999"/>
                </a:xfrm>
                <a:prstGeom prst="rect">
                  <a:avLst/>
                </a:prstGeom>
                <a:noFill/>
                <a:ln w="25400">
                  <a:noFill/>
                </a:ln>
              </p:spPr>
              <p:txBody>
                <a:bodyPr wrap="square" rtlCol="0">
                  <a:spAutoFit/>
                </a:bodyPr>
                <a:lstStyle/>
                <a:p>
                  <a:pPr algn="ctr"/>
                  <a:r>
                    <a:rPr lang="en-US" sz="1200" dirty="0"/>
                    <a:t>Legend:</a:t>
                  </a:r>
                </a:p>
              </p:txBody>
            </p:sp>
          </p:grpSp>
          <p:sp>
            <p:nvSpPr>
              <p:cNvPr id="82" name="TextBox 81">
                <a:extLst>
                  <a:ext uri="{FF2B5EF4-FFF2-40B4-BE49-F238E27FC236}">
                    <a16:creationId xmlns:a16="http://schemas.microsoft.com/office/drawing/2014/main" xmlns="" id="{72A928CA-6C90-354A-A67B-1DD2A0D1EB73}"/>
                  </a:ext>
                </a:extLst>
              </p:cNvPr>
              <p:cNvSpPr txBox="1"/>
              <p:nvPr/>
            </p:nvSpPr>
            <p:spPr>
              <a:xfrm>
                <a:off x="8106216" y="6555825"/>
                <a:ext cx="879928" cy="338554"/>
              </a:xfrm>
              <a:prstGeom prst="rect">
                <a:avLst/>
              </a:prstGeom>
              <a:solidFill>
                <a:srgbClr val="7030A0">
                  <a:alpha val="50000"/>
                </a:srgbClr>
              </a:solidFill>
              <a:ln w="25400">
                <a:solidFill>
                  <a:schemeClr val="tx1"/>
                </a:solidFill>
              </a:ln>
            </p:spPr>
            <p:txBody>
              <a:bodyPr wrap="square" rtlCol="0">
                <a:spAutoFit/>
              </a:bodyPr>
              <a:lstStyle/>
              <a:p>
                <a:pPr algn="ctr"/>
                <a:r>
                  <a:rPr lang="en-US" sz="800" dirty="0">
                    <a:solidFill>
                      <a:srgbClr val="000000"/>
                    </a:solidFill>
                  </a:rPr>
                  <a:t>Updated Initial Condition(s)</a:t>
                </a:r>
              </a:p>
            </p:txBody>
          </p:sp>
        </p:grpSp>
        <p:sp>
          <p:nvSpPr>
            <p:cNvPr id="57" name="Down Arrow 56">
              <a:extLst>
                <a:ext uri="{FF2B5EF4-FFF2-40B4-BE49-F238E27FC236}">
                  <a16:creationId xmlns:a16="http://schemas.microsoft.com/office/drawing/2014/main" xmlns="" id="{94102FF4-A51C-EB40-8017-CB902610A275}"/>
                </a:ext>
              </a:extLst>
            </p:cNvPr>
            <p:cNvSpPr/>
            <p:nvPr/>
          </p:nvSpPr>
          <p:spPr>
            <a:xfrm flipH="1">
              <a:off x="4716343" y="4468572"/>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786F0806-95B9-054C-920E-D15F8879BBF8}"/>
                </a:ext>
              </a:extLst>
            </p:cNvPr>
            <p:cNvSpPr txBox="1"/>
            <p:nvPr/>
          </p:nvSpPr>
          <p:spPr>
            <a:xfrm>
              <a:off x="4089451" y="5136581"/>
              <a:ext cx="1427189" cy="411480"/>
            </a:xfrm>
            <a:prstGeom prst="rect">
              <a:avLst/>
            </a:prstGeom>
            <a:solidFill>
              <a:srgbClr val="FF0000">
                <a:alpha val="50000"/>
              </a:srgbClr>
            </a:solidFill>
            <a:ln w="25400">
              <a:solidFill>
                <a:schemeClr val="tx1"/>
              </a:solidFill>
            </a:ln>
          </p:spPr>
          <p:txBody>
            <a:bodyPr wrap="square" rtlCol="0">
              <a:spAutoFit/>
            </a:bodyPr>
            <a:lstStyle/>
            <a:p>
              <a:pPr algn="ctr"/>
              <a:r>
                <a:rPr lang="en-US" sz="880" dirty="0">
                  <a:latin typeface="Times New Roman"/>
                  <a:cs typeface="Times New Roman"/>
                </a:rPr>
                <a:t>Ensemble-3DVAR (Hybrid) Data Assimilation</a:t>
              </a:r>
            </a:p>
          </p:txBody>
        </p:sp>
        <p:sp>
          <p:nvSpPr>
            <p:cNvPr id="95" name="TextBox 94">
              <a:extLst>
                <a:ext uri="{FF2B5EF4-FFF2-40B4-BE49-F238E27FC236}">
                  <a16:creationId xmlns:a16="http://schemas.microsoft.com/office/drawing/2014/main" xmlns="" id="{965F96F8-5DC6-9344-BD9E-D6BA0A0A2A1F}"/>
                </a:ext>
              </a:extLst>
            </p:cNvPr>
            <p:cNvSpPr txBox="1"/>
            <p:nvPr/>
          </p:nvSpPr>
          <p:spPr>
            <a:xfrm>
              <a:off x="9714258" y="2568857"/>
              <a:ext cx="1420785" cy="461665"/>
            </a:xfrm>
            <a:prstGeom prst="rect">
              <a:avLst/>
            </a:prstGeom>
            <a:solidFill>
              <a:schemeClr val="bg1">
                <a:lumMod val="50000"/>
              </a:schemeClr>
            </a:solidFill>
            <a:ln w="25400">
              <a:solidFill>
                <a:schemeClr val="tx1"/>
              </a:solidFill>
            </a:ln>
          </p:spPr>
          <p:txBody>
            <a:bodyPr wrap="square" rtlCol="0">
              <a:spAutoFit/>
            </a:bodyPr>
            <a:lstStyle/>
            <a:p>
              <a:pPr algn="ctr"/>
              <a:r>
                <a:rPr lang="en-US" sz="1200" dirty="0"/>
                <a:t>Re-center Ensemble</a:t>
              </a:r>
            </a:p>
          </p:txBody>
        </p:sp>
        <p:sp>
          <p:nvSpPr>
            <p:cNvPr id="97" name="TextBox 96">
              <a:extLst>
                <a:ext uri="{FF2B5EF4-FFF2-40B4-BE49-F238E27FC236}">
                  <a16:creationId xmlns:a16="http://schemas.microsoft.com/office/drawing/2014/main" xmlns="" id="{350A0BBE-B9C3-B940-AA65-ED80125A6DAE}"/>
                </a:ext>
              </a:extLst>
            </p:cNvPr>
            <p:cNvSpPr txBox="1"/>
            <p:nvPr/>
          </p:nvSpPr>
          <p:spPr>
            <a:xfrm>
              <a:off x="4092652" y="4681722"/>
              <a:ext cx="1420785" cy="246221"/>
            </a:xfrm>
            <a:prstGeom prst="rect">
              <a:avLst/>
            </a:prstGeom>
            <a:solidFill>
              <a:schemeClr val="bg1">
                <a:lumMod val="50000"/>
              </a:schemeClr>
            </a:solidFill>
            <a:ln w="25400">
              <a:solidFill>
                <a:schemeClr val="tx1"/>
              </a:solidFill>
            </a:ln>
          </p:spPr>
          <p:txBody>
            <a:bodyPr wrap="square" rtlCol="0">
              <a:spAutoFit/>
            </a:bodyPr>
            <a:lstStyle/>
            <a:p>
              <a:pPr algn="ctr"/>
              <a:r>
                <a:rPr lang="en-US" sz="1000" dirty="0"/>
                <a:t>Ensemble Covariance</a:t>
              </a:r>
            </a:p>
          </p:txBody>
        </p:sp>
        <p:cxnSp>
          <p:nvCxnSpPr>
            <p:cNvPr id="106" name="Straight Connector 105">
              <a:extLst>
                <a:ext uri="{FF2B5EF4-FFF2-40B4-BE49-F238E27FC236}">
                  <a16:creationId xmlns:a16="http://schemas.microsoft.com/office/drawing/2014/main" xmlns="" id="{93E3E083-A857-4B45-8302-F75A36D8889D}"/>
                </a:ext>
              </a:extLst>
            </p:cNvPr>
            <p:cNvCxnSpPr>
              <a:cxnSpLocks/>
              <a:stCxn id="95" idx="3"/>
            </p:cNvCxnSpPr>
            <p:nvPr/>
          </p:nvCxnSpPr>
          <p:spPr>
            <a:xfrm>
              <a:off x="11135043" y="2799690"/>
              <a:ext cx="260026" cy="5971"/>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8" name="Down Arrow 97">
              <a:extLst>
                <a:ext uri="{FF2B5EF4-FFF2-40B4-BE49-F238E27FC236}">
                  <a16:creationId xmlns:a16="http://schemas.microsoft.com/office/drawing/2014/main" xmlns="" id="{E66AEEE8-E3F4-274E-BA2E-A65F7D153C9E}"/>
                </a:ext>
              </a:extLst>
            </p:cNvPr>
            <p:cNvSpPr/>
            <p:nvPr/>
          </p:nvSpPr>
          <p:spPr>
            <a:xfrm flipH="1">
              <a:off x="4716343" y="4929209"/>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Down Arrow 109">
              <a:extLst>
                <a:ext uri="{FF2B5EF4-FFF2-40B4-BE49-F238E27FC236}">
                  <a16:creationId xmlns:a16="http://schemas.microsoft.com/office/drawing/2014/main" xmlns="" id="{587FE54E-2AC8-7F44-80EE-ABB7AB03051E}"/>
                </a:ext>
              </a:extLst>
            </p:cNvPr>
            <p:cNvSpPr/>
            <p:nvPr/>
          </p:nvSpPr>
          <p:spPr>
            <a:xfrm rot="10800000" flipH="1">
              <a:off x="10376542" y="3033919"/>
              <a:ext cx="128016" cy="2088246"/>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4E5C7386-4EDA-9C4F-A1BE-A91428D0C42E}"/>
              </a:ext>
            </a:extLst>
          </p:cNvPr>
          <p:cNvSpPr/>
          <p:nvPr/>
        </p:nvSpPr>
        <p:spPr>
          <a:xfrm>
            <a:off x="1087395" y="1315370"/>
            <a:ext cx="9984260" cy="499221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xmlns="" id="{0C0CACE6-E382-FE42-BEE9-189339FBE273}"/>
              </a:ext>
            </a:extLst>
          </p:cNvPr>
          <p:cNvSpPr txBox="1"/>
          <p:nvPr/>
        </p:nvSpPr>
        <p:spPr>
          <a:xfrm>
            <a:off x="2243419" y="1299175"/>
            <a:ext cx="1795973" cy="5016758"/>
          </a:xfrm>
          <a:prstGeom prst="rect">
            <a:avLst/>
          </a:prstGeom>
          <a:solidFill>
            <a:schemeClr val="tx2">
              <a:lumMod val="75000"/>
            </a:schemeClr>
          </a:solidFill>
          <a:ln w="25400">
            <a:solidFill>
              <a:schemeClr val="tx1"/>
            </a:solidFill>
          </a:ln>
        </p:spPr>
        <p:txBody>
          <a:bodyPr wrap="square" rtlCol="0">
            <a:spAutoFit/>
          </a:bodyPr>
          <a:lstStyle/>
          <a:p>
            <a:pPr algn="ctr"/>
            <a:r>
              <a:rPr lang="en-US" sz="8000" dirty="0">
                <a:solidFill>
                  <a:schemeClr val="bg1"/>
                </a:solidFill>
              </a:rPr>
              <a:t>H</a:t>
            </a:r>
          </a:p>
          <a:p>
            <a:pPr algn="ctr"/>
            <a:r>
              <a:rPr lang="en-US" sz="8000" dirty="0">
                <a:solidFill>
                  <a:schemeClr val="bg1"/>
                </a:solidFill>
              </a:rPr>
              <a:t>W</a:t>
            </a:r>
          </a:p>
          <a:p>
            <a:pPr algn="ctr"/>
            <a:r>
              <a:rPr lang="en-US" sz="8000" dirty="0">
                <a:solidFill>
                  <a:schemeClr val="bg1"/>
                </a:solidFill>
              </a:rPr>
              <a:t>R</a:t>
            </a:r>
          </a:p>
          <a:p>
            <a:pPr algn="ctr"/>
            <a:r>
              <a:rPr lang="en-US" sz="8000" dirty="0">
                <a:solidFill>
                  <a:schemeClr val="bg1"/>
                </a:solidFill>
              </a:rPr>
              <a:t>F</a:t>
            </a:r>
          </a:p>
        </p:txBody>
      </p:sp>
    </p:spTree>
    <p:extLst>
      <p:ext uri="{BB962C8B-B14F-4D97-AF65-F5344CB8AC3E}">
        <p14:creationId xmlns:p14="http://schemas.microsoft.com/office/powerpoint/2010/main" val="2229770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09BB7F6-79B4-6447-8125-CEC551B5AE2E}"/>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B32D1043-74DE-BF46-8867-5B1D88BFEDA0}"/>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91" name="TextBox 90">
            <a:extLst>
              <a:ext uri="{FF2B5EF4-FFF2-40B4-BE49-F238E27FC236}">
                <a16:creationId xmlns:a16="http://schemas.microsoft.com/office/drawing/2014/main" xmlns="" id="{6E4F1938-9873-684B-8A23-D3AEEB8D8A1B}"/>
              </a:ext>
            </a:extLst>
          </p:cNvPr>
          <p:cNvSpPr txBox="1"/>
          <p:nvPr/>
        </p:nvSpPr>
        <p:spPr>
          <a:xfrm>
            <a:off x="2544482" y="828991"/>
            <a:ext cx="7051176" cy="461665"/>
          </a:xfrm>
          <a:prstGeom prst="rect">
            <a:avLst/>
          </a:prstGeom>
          <a:noFill/>
        </p:spPr>
        <p:txBody>
          <a:bodyPr wrap="square" rtlCol="0">
            <a:spAutoFit/>
          </a:bodyPr>
          <a:lstStyle/>
          <a:p>
            <a:pPr algn="ctr"/>
            <a:r>
              <a:rPr lang="en-US" sz="2400" dirty="0"/>
              <a:t>Cycling, Hybrid-Ensemble Data Assimilation</a:t>
            </a:r>
          </a:p>
        </p:txBody>
      </p:sp>
      <p:grpSp>
        <p:nvGrpSpPr>
          <p:cNvPr id="112" name="Group 111">
            <a:extLst>
              <a:ext uri="{FF2B5EF4-FFF2-40B4-BE49-F238E27FC236}">
                <a16:creationId xmlns:a16="http://schemas.microsoft.com/office/drawing/2014/main" xmlns="" id="{417828C1-B662-6D41-9188-6449105D2850}"/>
              </a:ext>
            </a:extLst>
          </p:cNvPr>
          <p:cNvGrpSpPr>
            <a:grpSpLocks noChangeAspect="1"/>
          </p:cNvGrpSpPr>
          <p:nvPr/>
        </p:nvGrpSpPr>
        <p:grpSpPr>
          <a:xfrm>
            <a:off x="1263598" y="1436555"/>
            <a:ext cx="9612943" cy="4846320"/>
            <a:chOff x="1782126" y="1198913"/>
            <a:chExt cx="9612943" cy="4846320"/>
          </a:xfrm>
        </p:grpSpPr>
        <p:cxnSp>
          <p:nvCxnSpPr>
            <p:cNvPr id="20" name="Straight Arrow Connector 19">
              <a:extLst>
                <a:ext uri="{FF2B5EF4-FFF2-40B4-BE49-F238E27FC236}">
                  <a16:creationId xmlns:a16="http://schemas.microsoft.com/office/drawing/2014/main" xmlns="" id="{591B4245-8D0A-5B4E-8ED6-A59DCD470753}"/>
                </a:ext>
              </a:extLst>
            </p:cNvPr>
            <p:cNvCxnSpPr>
              <a:cxnSpLocks/>
            </p:cNvCxnSpPr>
            <p:nvPr/>
          </p:nvCxnSpPr>
          <p:spPr>
            <a:xfrm flipH="1">
              <a:off x="4799907" y="5537169"/>
              <a:ext cx="4595" cy="314416"/>
            </a:xfrm>
            <a:prstGeom prst="straightConnector1">
              <a:avLst/>
            </a:prstGeom>
            <a:ln w="15875">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FE689309-424F-7F45-AE1B-DE3CE6C8B10E}"/>
                </a:ext>
              </a:extLst>
            </p:cNvPr>
            <p:cNvCxnSpPr>
              <a:cxnSpLocks/>
              <a:endCxn id="95" idx="1"/>
            </p:cNvCxnSpPr>
            <p:nvPr/>
          </p:nvCxnSpPr>
          <p:spPr>
            <a:xfrm flipV="1">
              <a:off x="9429830" y="2799690"/>
              <a:ext cx="284428" cy="5507"/>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50E01F85-D1BA-9847-8BF3-715F6D6C2823}"/>
                </a:ext>
              </a:extLst>
            </p:cNvPr>
            <p:cNvSpPr txBox="1"/>
            <p:nvPr/>
          </p:nvSpPr>
          <p:spPr>
            <a:xfrm>
              <a:off x="2112739" y="5135386"/>
              <a:ext cx="1420785" cy="407351"/>
            </a:xfrm>
            <a:prstGeom prst="rect">
              <a:avLst/>
            </a:prstGeom>
            <a:solidFill>
              <a:schemeClr val="tx2">
                <a:alpha val="50000"/>
              </a:schemeClr>
            </a:solidFill>
            <a:ln w="25400">
              <a:solidFill>
                <a:schemeClr val="tx1"/>
              </a:solidFill>
            </a:ln>
          </p:spPr>
          <p:txBody>
            <a:bodyPr wrap="square" rtlCol="0">
              <a:spAutoFit/>
            </a:bodyPr>
            <a:lstStyle/>
            <a:p>
              <a:pPr algn="ctr"/>
              <a:r>
                <a:rPr lang="en-US" sz="1000" dirty="0">
                  <a:latin typeface="Times New Roman"/>
                  <a:cs typeface="Times New Roman"/>
                </a:rPr>
                <a:t>High-resolution Control Forecast</a:t>
              </a:r>
            </a:p>
          </p:txBody>
        </p:sp>
        <p:cxnSp>
          <p:nvCxnSpPr>
            <p:cNvPr id="31" name="Elbow Connector 30">
              <a:extLst>
                <a:ext uri="{FF2B5EF4-FFF2-40B4-BE49-F238E27FC236}">
                  <a16:creationId xmlns:a16="http://schemas.microsoft.com/office/drawing/2014/main" xmlns="" id="{E54272D1-3FC2-BD47-A202-2BB49BD9192D}"/>
                </a:ext>
              </a:extLst>
            </p:cNvPr>
            <p:cNvCxnSpPr/>
            <p:nvPr/>
          </p:nvCxnSpPr>
          <p:spPr>
            <a:xfrm>
              <a:off x="7639204" y="1331368"/>
              <a:ext cx="176528" cy="2979286"/>
            </a:xfrm>
            <a:prstGeom prst="bentConnector2">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3365A171-B545-E44D-B884-D0D5845A3271}"/>
                </a:ext>
              </a:extLst>
            </p:cNvPr>
            <p:cNvCxnSpPr/>
            <p:nvPr/>
          </p:nvCxnSpPr>
          <p:spPr>
            <a:xfrm flipV="1">
              <a:off x="7639204" y="4307593"/>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xmlns="" id="{4CB23CEB-F91E-C043-80FE-ADED13092297}"/>
                </a:ext>
              </a:extLst>
            </p:cNvPr>
            <p:cNvSpPr txBox="1"/>
            <p:nvPr/>
          </p:nvSpPr>
          <p:spPr>
            <a:xfrm>
              <a:off x="2112739" y="1198913"/>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62" name="TextBox 61">
              <a:extLst>
                <a:ext uri="{FF2B5EF4-FFF2-40B4-BE49-F238E27FC236}">
                  <a16:creationId xmlns:a16="http://schemas.microsoft.com/office/drawing/2014/main" xmlns="" id="{61DC47CD-7640-2842-A8C0-B077662B75AC}"/>
                </a:ext>
              </a:extLst>
            </p:cNvPr>
            <p:cNvSpPr txBox="1"/>
            <p:nvPr/>
          </p:nvSpPr>
          <p:spPr>
            <a:xfrm>
              <a:off x="2112740" y="1673684"/>
              <a:ext cx="1420784"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63" name="TextBox 62">
              <a:extLst>
                <a:ext uri="{FF2B5EF4-FFF2-40B4-BE49-F238E27FC236}">
                  <a16:creationId xmlns:a16="http://schemas.microsoft.com/office/drawing/2014/main" xmlns="" id="{8DBEDCC4-B599-A447-955E-D40DF5E52561}"/>
                </a:ext>
              </a:extLst>
            </p:cNvPr>
            <p:cNvSpPr txBox="1"/>
            <p:nvPr/>
          </p:nvSpPr>
          <p:spPr>
            <a:xfrm>
              <a:off x="2112739" y="214943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64" name="TextBox 63">
              <a:extLst>
                <a:ext uri="{FF2B5EF4-FFF2-40B4-BE49-F238E27FC236}">
                  <a16:creationId xmlns:a16="http://schemas.microsoft.com/office/drawing/2014/main" xmlns="" id="{D0A3BE85-19B9-614D-AD73-871900F4497E}"/>
                </a:ext>
              </a:extLst>
            </p:cNvPr>
            <p:cNvSpPr txBox="1"/>
            <p:nvPr/>
          </p:nvSpPr>
          <p:spPr>
            <a:xfrm>
              <a:off x="2112739" y="2625744"/>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65" name="TextBox 64">
              <a:extLst>
                <a:ext uri="{FF2B5EF4-FFF2-40B4-BE49-F238E27FC236}">
                  <a16:creationId xmlns:a16="http://schemas.microsoft.com/office/drawing/2014/main" xmlns="" id="{898F9918-0BDE-2848-A29D-0B28347638AA}"/>
                </a:ext>
              </a:extLst>
            </p:cNvPr>
            <p:cNvSpPr txBox="1"/>
            <p:nvPr/>
          </p:nvSpPr>
          <p:spPr>
            <a:xfrm>
              <a:off x="2112739" y="310206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66" name="TextBox 65">
              <a:extLst>
                <a:ext uri="{FF2B5EF4-FFF2-40B4-BE49-F238E27FC236}">
                  <a16:creationId xmlns:a16="http://schemas.microsoft.com/office/drawing/2014/main" xmlns="" id="{77728DE1-AAD4-3B4B-88C6-3B06BFCD4ECD}"/>
                </a:ext>
              </a:extLst>
            </p:cNvPr>
            <p:cNvSpPr txBox="1"/>
            <p:nvPr/>
          </p:nvSpPr>
          <p:spPr>
            <a:xfrm>
              <a:off x="2110231" y="4179016"/>
              <a:ext cx="1420785" cy="278123"/>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grpSp>
          <p:nvGrpSpPr>
            <p:cNvPr id="72" name="Group 71">
              <a:extLst>
                <a:ext uri="{FF2B5EF4-FFF2-40B4-BE49-F238E27FC236}">
                  <a16:creationId xmlns:a16="http://schemas.microsoft.com/office/drawing/2014/main" xmlns="" id="{D8A5F4D7-38BB-234A-89B1-2629ABB188A7}"/>
                </a:ext>
              </a:extLst>
            </p:cNvPr>
            <p:cNvGrpSpPr/>
            <p:nvPr/>
          </p:nvGrpSpPr>
          <p:grpSpPr>
            <a:xfrm>
              <a:off x="2787574" y="3474324"/>
              <a:ext cx="84854" cy="581733"/>
              <a:chOff x="3187101" y="3631644"/>
              <a:chExt cx="84511" cy="579383"/>
            </a:xfrm>
          </p:grpSpPr>
          <p:sp>
            <p:nvSpPr>
              <p:cNvPr id="68" name="Oval 67">
                <a:extLst>
                  <a:ext uri="{FF2B5EF4-FFF2-40B4-BE49-F238E27FC236}">
                    <a16:creationId xmlns:a16="http://schemas.microsoft.com/office/drawing/2014/main" xmlns="" id="{867AA02F-1EB8-1D4A-A918-AC6AF360CF1B}"/>
                  </a:ext>
                </a:extLst>
              </p:cNvPr>
              <p:cNvSpPr/>
              <p:nvPr/>
            </p:nvSpPr>
            <p:spPr>
              <a:xfrm>
                <a:off x="3187101" y="3631644"/>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0DEC073F-16F2-1042-943A-8E1A274E9D46}"/>
                  </a:ext>
                </a:extLst>
              </p:cNvPr>
              <p:cNvSpPr/>
              <p:nvPr/>
            </p:nvSpPr>
            <p:spPr>
              <a:xfrm>
                <a:off x="3191256" y="3805428"/>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8EE9B983-EEF5-A54C-9C79-8372AD4227DD}"/>
                  </a:ext>
                </a:extLst>
              </p:cNvPr>
              <p:cNvSpPr/>
              <p:nvPr/>
            </p:nvSpPr>
            <p:spPr>
              <a:xfrm>
                <a:off x="3191256" y="3959352"/>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5D85CE0C-E2A4-6C42-98DD-E863034C355F}"/>
                  </a:ext>
                </a:extLst>
              </p:cNvPr>
              <p:cNvSpPr/>
              <p:nvPr/>
            </p:nvSpPr>
            <p:spPr>
              <a:xfrm>
                <a:off x="3191256" y="4130671"/>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xmlns="" id="{075E009E-E705-3F42-9A2F-E59267C0D631}"/>
                </a:ext>
              </a:extLst>
            </p:cNvPr>
            <p:cNvSpPr txBox="1"/>
            <p:nvPr/>
          </p:nvSpPr>
          <p:spPr>
            <a:xfrm>
              <a:off x="4088167" y="1198913"/>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52" name="TextBox 51">
              <a:extLst>
                <a:ext uri="{FF2B5EF4-FFF2-40B4-BE49-F238E27FC236}">
                  <a16:creationId xmlns:a16="http://schemas.microsoft.com/office/drawing/2014/main" xmlns="" id="{6C7A3B0D-6874-F449-B12C-19E4332A2730}"/>
                </a:ext>
              </a:extLst>
            </p:cNvPr>
            <p:cNvSpPr txBox="1"/>
            <p:nvPr/>
          </p:nvSpPr>
          <p:spPr>
            <a:xfrm>
              <a:off x="4088167" y="167368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53" name="TextBox 52">
              <a:extLst>
                <a:ext uri="{FF2B5EF4-FFF2-40B4-BE49-F238E27FC236}">
                  <a16:creationId xmlns:a16="http://schemas.microsoft.com/office/drawing/2014/main" xmlns="" id="{2D28F1EB-42C8-0140-AD52-1E996B3DFBD7}"/>
                </a:ext>
              </a:extLst>
            </p:cNvPr>
            <p:cNvSpPr txBox="1"/>
            <p:nvPr/>
          </p:nvSpPr>
          <p:spPr>
            <a:xfrm>
              <a:off x="4088167" y="214943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54" name="TextBox 53">
              <a:extLst>
                <a:ext uri="{FF2B5EF4-FFF2-40B4-BE49-F238E27FC236}">
                  <a16:creationId xmlns:a16="http://schemas.microsoft.com/office/drawing/2014/main" xmlns="" id="{A64BC940-D9A0-7F42-B3E0-D6A72CB66693}"/>
                </a:ext>
              </a:extLst>
            </p:cNvPr>
            <p:cNvSpPr txBox="1"/>
            <p:nvPr/>
          </p:nvSpPr>
          <p:spPr>
            <a:xfrm>
              <a:off x="4088167" y="262574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55" name="TextBox 54">
              <a:extLst>
                <a:ext uri="{FF2B5EF4-FFF2-40B4-BE49-F238E27FC236}">
                  <a16:creationId xmlns:a16="http://schemas.microsoft.com/office/drawing/2014/main" xmlns="" id="{B861B3E6-860D-2F4A-B8E5-47353457C3B7}"/>
                </a:ext>
              </a:extLst>
            </p:cNvPr>
            <p:cNvSpPr txBox="1"/>
            <p:nvPr/>
          </p:nvSpPr>
          <p:spPr>
            <a:xfrm>
              <a:off x="4088167" y="310206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56" name="TextBox 55">
              <a:extLst>
                <a:ext uri="{FF2B5EF4-FFF2-40B4-BE49-F238E27FC236}">
                  <a16:creationId xmlns:a16="http://schemas.microsoft.com/office/drawing/2014/main" xmlns="" id="{60F6AA4F-A160-0D46-BE7F-9E0CD2C3DD63}"/>
                </a:ext>
              </a:extLst>
            </p:cNvPr>
            <p:cNvSpPr txBox="1"/>
            <p:nvPr/>
          </p:nvSpPr>
          <p:spPr>
            <a:xfrm>
              <a:off x="4085661" y="4179016"/>
              <a:ext cx="1420785" cy="278123"/>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cxnSp>
          <p:nvCxnSpPr>
            <p:cNvPr id="45" name="Straight Arrow Connector 44">
              <a:extLst>
                <a:ext uri="{FF2B5EF4-FFF2-40B4-BE49-F238E27FC236}">
                  <a16:creationId xmlns:a16="http://schemas.microsoft.com/office/drawing/2014/main" xmlns="" id="{5468D72E-5C06-884A-9A0A-E86711E15D4D}"/>
                </a:ext>
              </a:extLst>
            </p:cNvPr>
            <p:cNvCxnSpPr/>
            <p:nvPr/>
          </p:nvCxnSpPr>
          <p:spPr>
            <a:xfrm>
              <a:off x="3533524" y="1314803"/>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xmlns="" id="{4DA008A8-95B8-294D-AE8A-01644AFE4B02}"/>
                </a:ext>
              </a:extLst>
            </p:cNvPr>
            <p:cNvCxnSpPr/>
            <p:nvPr/>
          </p:nvCxnSpPr>
          <p:spPr>
            <a:xfrm>
              <a:off x="3531017" y="179400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xmlns="" id="{CBE66842-13A8-1E4E-9832-B52D694AB13F}"/>
                </a:ext>
              </a:extLst>
            </p:cNvPr>
            <p:cNvCxnSpPr/>
            <p:nvPr/>
          </p:nvCxnSpPr>
          <p:spPr>
            <a:xfrm>
              <a:off x="3534808" y="2264656"/>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C179C8F-C3E2-DD42-AC25-651B273ACB05}"/>
                </a:ext>
              </a:extLst>
            </p:cNvPr>
            <p:cNvCxnSpPr/>
            <p:nvPr/>
          </p:nvCxnSpPr>
          <p:spPr>
            <a:xfrm>
              <a:off x="3534808" y="2744905"/>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DB05D391-F9EB-0041-A6B2-BB1C50C54BB5}"/>
                </a:ext>
              </a:extLst>
            </p:cNvPr>
            <p:cNvCxnSpPr/>
            <p:nvPr/>
          </p:nvCxnSpPr>
          <p:spPr>
            <a:xfrm>
              <a:off x="3534808" y="3217152"/>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xmlns="" id="{638C1BA9-A9DB-F04F-8AD1-DF07C83F3BAB}"/>
                </a:ext>
              </a:extLst>
            </p:cNvPr>
            <p:cNvCxnSpPr/>
            <p:nvPr/>
          </p:nvCxnSpPr>
          <p:spPr>
            <a:xfrm>
              <a:off x="3534808" y="430571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B4AC95D-F57A-6347-A82A-7A4A10E9655B}"/>
                </a:ext>
              </a:extLst>
            </p:cNvPr>
            <p:cNvCxnSpPr/>
            <p:nvPr/>
          </p:nvCxnSpPr>
          <p:spPr>
            <a:xfrm>
              <a:off x="3534808" y="5336658"/>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4EFB45F9-57CF-534B-9664-25C85A7CB2BB}"/>
                </a:ext>
              </a:extLst>
            </p:cNvPr>
            <p:cNvSpPr txBox="1"/>
            <p:nvPr/>
          </p:nvSpPr>
          <p:spPr>
            <a:xfrm>
              <a:off x="5967544" y="2582738"/>
              <a:ext cx="1420785" cy="463538"/>
            </a:xfrm>
            <a:prstGeom prst="rect">
              <a:avLst/>
            </a:prstGeom>
            <a:solidFill>
              <a:srgbClr val="FF0000">
                <a:alpha val="50000"/>
              </a:srgbClr>
            </a:solidFill>
            <a:ln w="25400">
              <a:solidFill>
                <a:schemeClr val="tx1"/>
              </a:solidFill>
            </a:ln>
          </p:spPr>
          <p:txBody>
            <a:bodyPr wrap="square" rtlCol="0">
              <a:spAutoFit/>
            </a:bodyPr>
            <a:lstStyle/>
            <a:p>
              <a:pPr algn="ctr"/>
              <a:r>
                <a:rPr lang="en-US" sz="1200" dirty="0">
                  <a:latin typeface="Times New Roman"/>
                  <a:cs typeface="Times New Roman"/>
                </a:rPr>
                <a:t>Ensemble </a:t>
              </a:r>
              <a:r>
                <a:rPr lang="en-US" sz="1200" dirty="0" err="1">
                  <a:latin typeface="Times New Roman"/>
                  <a:cs typeface="Times New Roman"/>
                </a:rPr>
                <a:t>Kalman</a:t>
              </a:r>
              <a:r>
                <a:rPr lang="en-US" sz="1200" dirty="0">
                  <a:latin typeface="Times New Roman"/>
                  <a:cs typeface="Times New Roman"/>
                </a:rPr>
                <a:t> Filter</a:t>
              </a:r>
            </a:p>
          </p:txBody>
        </p:sp>
        <p:cxnSp>
          <p:nvCxnSpPr>
            <p:cNvPr id="27" name="Straight Arrow Connector 26">
              <a:extLst>
                <a:ext uri="{FF2B5EF4-FFF2-40B4-BE49-F238E27FC236}">
                  <a16:creationId xmlns:a16="http://schemas.microsoft.com/office/drawing/2014/main" xmlns="" id="{814018F5-E0A7-944C-B631-7C9C0E59B39A}"/>
                </a:ext>
              </a:extLst>
            </p:cNvPr>
            <p:cNvCxnSpPr>
              <a:endCxn id="26" idx="1"/>
            </p:cNvCxnSpPr>
            <p:nvPr/>
          </p:nvCxnSpPr>
          <p:spPr>
            <a:xfrm>
              <a:off x="5693168" y="2814508"/>
              <a:ext cx="27437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CFA730CE-413D-6744-993C-4B664591A0A5}"/>
                </a:ext>
              </a:extLst>
            </p:cNvPr>
            <p:cNvCxnSpPr/>
            <p:nvPr/>
          </p:nvCxnSpPr>
          <p:spPr>
            <a:xfrm>
              <a:off x="7388329" y="2799690"/>
              <a:ext cx="274377" cy="55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xmlns="" id="{93FCC2FD-D23C-0843-BC5E-EE7AA1023A26}"/>
                </a:ext>
              </a:extLst>
            </p:cNvPr>
            <p:cNvCxnSpPr/>
            <p:nvPr/>
          </p:nvCxnSpPr>
          <p:spPr>
            <a:xfrm>
              <a:off x="1932134" y="1331368"/>
              <a:ext cx="176528" cy="2979286"/>
            </a:xfrm>
            <a:prstGeom prst="bentConnector2">
              <a:avLst/>
            </a:prstGeom>
            <a:ln w="15875">
              <a:solidFill>
                <a:schemeClr val="tx1"/>
              </a:solidFill>
              <a:prstDash val="dash"/>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xmlns="" id="{F45C1143-F970-2E47-9FC1-F1F027F180C8}"/>
                </a:ext>
              </a:extLst>
            </p:cNvPr>
            <p:cNvGrpSpPr/>
            <p:nvPr/>
          </p:nvGrpSpPr>
          <p:grpSpPr>
            <a:xfrm>
              <a:off x="9253302" y="1331368"/>
              <a:ext cx="179035" cy="2979286"/>
              <a:chOff x="4360685" y="1216152"/>
              <a:chExt cx="202907" cy="3376535"/>
            </a:xfrm>
          </p:grpSpPr>
          <p:cxnSp>
            <p:nvCxnSpPr>
              <p:cNvPr id="24" name="Elbow Connector 23">
                <a:extLst>
                  <a:ext uri="{FF2B5EF4-FFF2-40B4-BE49-F238E27FC236}">
                    <a16:creationId xmlns:a16="http://schemas.microsoft.com/office/drawing/2014/main" xmlns="" id="{2FA28A2B-9E1D-564D-ACAB-336A736C4226}"/>
                  </a:ext>
                </a:extLst>
              </p:cNvPr>
              <p:cNvCxnSpPr/>
              <p:nvPr/>
            </p:nvCxnSpPr>
            <p:spPr>
              <a:xfrm>
                <a:off x="4360685" y="1216152"/>
                <a:ext cx="200066" cy="3376535"/>
              </a:xfrm>
              <a:prstGeom prst="bentConnector2">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48D1A6B8-EAB1-204C-A8D5-E1D99EC4D2A1}"/>
                  </a:ext>
                </a:extLst>
              </p:cNvPr>
              <p:cNvCxnSpPr/>
              <p:nvPr/>
            </p:nvCxnSpPr>
            <p:spPr>
              <a:xfrm flipV="1">
                <a:off x="4360685" y="4589217"/>
                <a:ext cx="202907" cy="925"/>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xmlns="" id="{F06CFA3C-A3EC-8A4A-B65A-BF641BE6AC7A}"/>
                </a:ext>
              </a:extLst>
            </p:cNvPr>
            <p:cNvCxnSpPr/>
            <p:nvPr/>
          </p:nvCxnSpPr>
          <p:spPr>
            <a:xfrm>
              <a:off x="1782126" y="2817135"/>
              <a:ext cx="150008" cy="0"/>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4C7CE6C2-2052-D546-AC6E-CDC72C5A88FA}"/>
                </a:ext>
              </a:extLst>
            </p:cNvPr>
            <p:cNvCxnSpPr>
              <a:cxnSpLocks/>
            </p:cNvCxnSpPr>
            <p:nvPr/>
          </p:nvCxnSpPr>
          <p:spPr>
            <a:xfrm flipH="1">
              <a:off x="11370666" y="2821011"/>
              <a:ext cx="1" cy="197565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80A6CF2-E50F-604E-BB12-CAB8679B310C}"/>
                </a:ext>
              </a:extLst>
            </p:cNvPr>
            <p:cNvCxnSpPr/>
            <p:nvPr/>
          </p:nvCxnSpPr>
          <p:spPr>
            <a:xfrm>
              <a:off x="1782126" y="2811167"/>
              <a:ext cx="0" cy="199147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044B0428-5703-3948-9982-B8876C7757A6}"/>
                </a:ext>
              </a:extLst>
            </p:cNvPr>
            <p:cNvCxnSpPr>
              <a:cxnSpLocks/>
            </p:cNvCxnSpPr>
            <p:nvPr/>
          </p:nvCxnSpPr>
          <p:spPr>
            <a:xfrm>
              <a:off x="1782126" y="4796665"/>
              <a:ext cx="9588540"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8FE97BE0-0A70-5F4C-93A9-755C3C524A2F}"/>
                </a:ext>
              </a:extLst>
            </p:cNvPr>
            <p:cNvCxnSpPr>
              <a:cxnSpLocks/>
            </p:cNvCxnSpPr>
            <p:nvPr/>
          </p:nvCxnSpPr>
          <p:spPr>
            <a:xfrm flipH="1">
              <a:off x="1932135" y="5862903"/>
              <a:ext cx="2863918"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160EFBE-F69E-5747-B513-EEBB6C3A0588}"/>
                </a:ext>
              </a:extLst>
            </p:cNvPr>
            <p:cNvCxnSpPr/>
            <p:nvPr/>
          </p:nvCxnSpPr>
          <p:spPr>
            <a:xfrm flipV="1">
              <a:off x="1929002" y="5336658"/>
              <a:ext cx="3132" cy="526246"/>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1D738F40-49E8-6345-8561-9A9813EFA1F7}"/>
                </a:ext>
              </a:extLst>
            </p:cNvPr>
            <p:cNvCxnSpPr>
              <a:cxnSpLocks/>
              <a:endCxn id="73" idx="1"/>
            </p:cNvCxnSpPr>
            <p:nvPr/>
          </p:nvCxnSpPr>
          <p:spPr>
            <a:xfrm>
              <a:off x="5524644" y="5329507"/>
              <a:ext cx="4189614" cy="7129"/>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xmlns="" id="{FB3BC19E-2136-1A46-91DB-FC61625A7F68}"/>
                </a:ext>
              </a:extLst>
            </p:cNvPr>
            <p:cNvSpPr txBox="1"/>
            <p:nvPr/>
          </p:nvSpPr>
          <p:spPr>
            <a:xfrm>
              <a:off x="7832517" y="167704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35" name="TextBox 34">
              <a:extLst>
                <a:ext uri="{FF2B5EF4-FFF2-40B4-BE49-F238E27FC236}">
                  <a16:creationId xmlns:a16="http://schemas.microsoft.com/office/drawing/2014/main" xmlns="" id="{C55D1FB4-94F0-C047-B056-675D74AFA370}"/>
                </a:ext>
              </a:extLst>
            </p:cNvPr>
            <p:cNvSpPr txBox="1"/>
            <p:nvPr/>
          </p:nvSpPr>
          <p:spPr>
            <a:xfrm>
              <a:off x="7832517" y="2152793"/>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36" name="TextBox 35">
              <a:extLst>
                <a:ext uri="{FF2B5EF4-FFF2-40B4-BE49-F238E27FC236}">
                  <a16:creationId xmlns:a16="http://schemas.microsoft.com/office/drawing/2014/main" xmlns="" id="{C76BE2A6-4EB6-5A4A-BF0E-857F5B935BD9}"/>
                </a:ext>
              </a:extLst>
            </p:cNvPr>
            <p:cNvSpPr txBox="1"/>
            <p:nvPr/>
          </p:nvSpPr>
          <p:spPr>
            <a:xfrm>
              <a:off x="7832517" y="262910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37" name="TextBox 36">
              <a:extLst>
                <a:ext uri="{FF2B5EF4-FFF2-40B4-BE49-F238E27FC236}">
                  <a16:creationId xmlns:a16="http://schemas.microsoft.com/office/drawing/2014/main" xmlns="" id="{7F874FDA-2E4B-0A43-A8BB-B217207515C9}"/>
                </a:ext>
              </a:extLst>
            </p:cNvPr>
            <p:cNvSpPr txBox="1"/>
            <p:nvPr/>
          </p:nvSpPr>
          <p:spPr>
            <a:xfrm>
              <a:off x="7832517" y="3105424"/>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38" name="TextBox 37">
              <a:extLst>
                <a:ext uri="{FF2B5EF4-FFF2-40B4-BE49-F238E27FC236}">
                  <a16:creationId xmlns:a16="http://schemas.microsoft.com/office/drawing/2014/main" xmlns="" id="{07FFFEB5-9E88-4747-9946-58AC883DCEF7}"/>
                </a:ext>
              </a:extLst>
            </p:cNvPr>
            <p:cNvSpPr txBox="1"/>
            <p:nvPr/>
          </p:nvSpPr>
          <p:spPr>
            <a:xfrm>
              <a:off x="7830010" y="4182379"/>
              <a:ext cx="1420785" cy="278123"/>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sp>
          <p:nvSpPr>
            <p:cNvPr id="39" name="Oval 38">
              <a:extLst>
                <a:ext uri="{FF2B5EF4-FFF2-40B4-BE49-F238E27FC236}">
                  <a16:creationId xmlns:a16="http://schemas.microsoft.com/office/drawing/2014/main" xmlns="" id="{2B580116-7F37-694E-B79F-8CCB25C1D7FA}"/>
                </a:ext>
              </a:extLst>
            </p:cNvPr>
            <p:cNvSpPr/>
            <p:nvPr/>
          </p:nvSpPr>
          <p:spPr>
            <a:xfrm>
              <a:off x="8507353" y="3477688"/>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7BFC101A-166D-F44C-95D3-CEA132C9D739}"/>
                </a:ext>
              </a:extLst>
            </p:cNvPr>
            <p:cNvSpPr/>
            <p:nvPr/>
          </p:nvSpPr>
          <p:spPr>
            <a:xfrm>
              <a:off x="8505758" y="365217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399964A5-C9A3-8C47-B52D-9A612E353996}"/>
                </a:ext>
              </a:extLst>
            </p:cNvPr>
            <p:cNvSpPr/>
            <p:nvPr/>
          </p:nvSpPr>
          <p:spPr>
            <a:xfrm>
              <a:off x="8505758" y="382025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38D8013E-C2B1-CB41-828A-1DDC46081934}"/>
                </a:ext>
              </a:extLst>
            </p:cNvPr>
            <p:cNvSpPr/>
            <p:nvPr/>
          </p:nvSpPr>
          <p:spPr>
            <a:xfrm>
              <a:off x="8504164" y="3978739"/>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2620C29-868C-8747-8BC5-9483FD85E3C9}"/>
                </a:ext>
              </a:extLst>
            </p:cNvPr>
            <p:cNvSpPr txBox="1"/>
            <p:nvPr/>
          </p:nvSpPr>
          <p:spPr>
            <a:xfrm>
              <a:off x="7832517" y="1202276"/>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74" name="Oval 73">
              <a:extLst>
                <a:ext uri="{FF2B5EF4-FFF2-40B4-BE49-F238E27FC236}">
                  <a16:creationId xmlns:a16="http://schemas.microsoft.com/office/drawing/2014/main" xmlns="" id="{01AE30F9-1BD6-A24F-A795-7C606EBC4110}"/>
                </a:ext>
              </a:extLst>
            </p:cNvPr>
            <p:cNvSpPr/>
            <p:nvPr/>
          </p:nvSpPr>
          <p:spPr>
            <a:xfrm>
              <a:off x="4763641" y="3472842"/>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69363545-3129-AE4C-A5DA-9021B7DC5666}"/>
                </a:ext>
              </a:extLst>
            </p:cNvPr>
            <p:cNvSpPr/>
            <p:nvPr/>
          </p:nvSpPr>
          <p:spPr>
            <a:xfrm>
              <a:off x="4767813" y="3647331"/>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C7A924AD-9E89-344D-AADA-32B205E4A768}"/>
                </a:ext>
              </a:extLst>
            </p:cNvPr>
            <p:cNvSpPr/>
            <p:nvPr/>
          </p:nvSpPr>
          <p:spPr>
            <a:xfrm>
              <a:off x="4767813" y="3801880"/>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567F13F1-D010-DC4B-9FEE-3D2EF1F0F5A1}"/>
                </a:ext>
              </a:extLst>
            </p:cNvPr>
            <p:cNvSpPr/>
            <p:nvPr/>
          </p:nvSpPr>
          <p:spPr>
            <a:xfrm>
              <a:off x="4767813" y="3973893"/>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xmlns="" id="{63F27F6B-0362-6548-85FF-D0773099547E}"/>
                </a:ext>
              </a:extLst>
            </p:cNvPr>
            <p:cNvCxnSpPr>
              <a:cxnSpLocks/>
              <a:endCxn id="8" idx="1"/>
            </p:cNvCxnSpPr>
            <p:nvPr/>
          </p:nvCxnSpPr>
          <p:spPr>
            <a:xfrm>
              <a:off x="1929002" y="5336658"/>
              <a:ext cx="183736" cy="2404"/>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xmlns="" id="{965D7816-67ED-AF45-80A6-7EE6259D9DE9}"/>
                </a:ext>
              </a:extLst>
            </p:cNvPr>
            <p:cNvSpPr txBox="1"/>
            <p:nvPr/>
          </p:nvSpPr>
          <p:spPr>
            <a:xfrm>
              <a:off x="9714258" y="5135769"/>
              <a:ext cx="1417320" cy="401733"/>
            </a:xfrm>
            <a:prstGeom prst="rect">
              <a:avLst/>
            </a:prstGeom>
            <a:solidFill>
              <a:srgbClr val="7030A0">
                <a:alpha val="50000"/>
              </a:srgbClr>
            </a:solidFill>
            <a:ln w="25400">
              <a:solidFill>
                <a:schemeClr val="tx1"/>
              </a:solidFill>
            </a:ln>
          </p:spPr>
          <p:txBody>
            <a:bodyPr wrap="square" rtlCol="0">
              <a:spAutoFit/>
            </a:bodyPr>
            <a:lstStyle/>
            <a:p>
              <a:pPr algn="ctr"/>
              <a:r>
                <a:rPr lang="en-US" sz="1000" dirty="0">
                  <a:latin typeface="Times New Roman"/>
                  <a:cs typeface="Times New Roman"/>
                </a:rPr>
                <a:t>High-resolution Control Analysis</a:t>
              </a:r>
            </a:p>
          </p:txBody>
        </p:sp>
        <p:cxnSp>
          <p:nvCxnSpPr>
            <p:cNvPr id="78" name="Elbow Connector 77">
              <a:extLst>
                <a:ext uri="{FF2B5EF4-FFF2-40B4-BE49-F238E27FC236}">
                  <a16:creationId xmlns:a16="http://schemas.microsoft.com/office/drawing/2014/main" xmlns="" id="{A441588E-B72B-EA40-A0C4-19822A56AFC2}"/>
                </a:ext>
              </a:extLst>
            </p:cNvPr>
            <p:cNvCxnSpPr>
              <a:cxnSpLocks/>
            </p:cNvCxnSpPr>
            <p:nvPr/>
          </p:nvCxnSpPr>
          <p:spPr>
            <a:xfrm rot="10800000">
              <a:off x="5533611" y="1338790"/>
              <a:ext cx="176528" cy="2979286"/>
            </a:xfrm>
            <a:prstGeom prst="bentConnector2">
              <a:avLst/>
            </a:prstGeom>
            <a:ln>
              <a:solidFill>
                <a:schemeClr val="tx1"/>
              </a:solidFill>
              <a:tailEnd type="none"/>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1B390D4A-3C8B-1E4C-AED5-99EA65163304}"/>
                </a:ext>
              </a:extLst>
            </p:cNvPr>
            <p:cNvCxnSpPr/>
            <p:nvPr/>
          </p:nvCxnSpPr>
          <p:spPr>
            <a:xfrm flipV="1">
              <a:off x="5512237" y="1332791"/>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E9344D9F-6AE5-E748-B1B4-E927D8AFACAC}"/>
                </a:ext>
              </a:extLst>
            </p:cNvPr>
            <p:cNvCxnSpPr>
              <a:endCxn id="66" idx="1"/>
            </p:cNvCxnSpPr>
            <p:nvPr/>
          </p:nvCxnSpPr>
          <p:spPr>
            <a:xfrm>
              <a:off x="1929002" y="4318076"/>
              <a:ext cx="181229" cy="1"/>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xmlns="" id="{29FAE1FD-A120-B445-BCC7-70AFB47FE1F2}"/>
                </a:ext>
              </a:extLst>
            </p:cNvPr>
            <p:cNvGrpSpPr/>
            <p:nvPr/>
          </p:nvGrpSpPr>
          <p:grpSpPr>
            <a:xfrm>
              <a:off x="5967544" y="5730607"/>
              <a:ext cx="4390469" cy="314626"/>
              <a:chOff x="4261777" y="6555825"/>
              <a:chExt cx="4724367" cy="338554"/>
            </a:xfrm>
          </p:grpSpPr>
          <p:grpSp>
            <p:nvGrpSpPr>
              <p:cNvPr id="81" name="Group 80">
                <a:extLst>
                  <a:ext uri="{FF2B5EF4-FFF2-40B4-BE49-F238E27FC236}">
                    <a16:creationId xmlns:a16="http://schemas.microsoft.com/office/drawing/2014/main" xmlns="" id="{E7EA85B1-7362-F840-892A-9BDCFEE51A98}"/>
                  </a:ext>
                </a:extLst>
              </p:cNvPr>
              <p:cNvGrpSpPr/>
              <p:nvPr/>
            </p:nvGrpSpPr>
            <p:grpSpPr>
              <a:xfrm>
                <a:off x="4261777" y="6555825"/>
                <a:ext cx="3708415" cy="338554"/>
                <a:chOff x="5332155" y="6555825"/>
                <a:chExt cx="3708415" cy="338554"/>
              </a:xfrm>
            </p:grpSpPr>
            <p:grpSp>
              <p:nvGrpSpPr>
                <p:cNvPr id="83" name="Group 82">
                  <a:extLst>
                    <a:ext uri="{FF2B5EF4-FFF2-40B4-BE49-F238E27FC236}">
                      <a16:creationId xmlns:a16="http://schemas.microsoft.com/office/drawing/2014/main" xmlns="" id="{E61AA1E8-56E1-1846-B7AE-188BE1B72289}"/>
                    </a:ext>
                  </a:extLst>
                </p:cNvPr>
                <p:cNvGrpSpPr/>
                <p:nvPr/>
              </p:nvGrpSpPr>
              <p:grpSpPr>
                <a:xfrm>
                  <a:off x="6114124" y="6555825"/>
                  <a:ext cx="2926446" cy="338554"/>
                  <a:chOff x="5597077" y="6555825"/>
                  <a:chExt cx="2926446" cy="338554"/>
                </a:xfrm>
              </p:grpSpPr>
              <p:sp>
                <p:nvSpPr>
                  <p:cNvPr id="85" name="TextBox 84">
                    <a:extLst>
                      <a:ext uri="{FF2B5EF4-FFF2-40B4-BE49-F238E27FC236}">
                        <a16:creationId xmlns:a16="http://schemas.microsoft.com/office/drawing/2014/main" xmlns="" id="{A9CEE215-8463-184F-BEAA-BF2C8B1C325D}"/>
                      </a:ext>
                    </a:extLst>
                  </p:cNvPr>
                  <p:cNvSpPr txBox="1"/>
                  <p:nvPr/>
                </p:nvSpPr>
                <p:spPr>
                  <a:xfrm>
                    <a:off x="5597077" y="6555825"/>
                    <a:ext cx="879928" cy="330860"/>
                  </a:xfrm>
                  <a:prstGeom prst="rect">
                    <a:avLst/>
                  </a:prstGeom>
                  <a:solidFill>
                    <a:schemeClr val="tx2">
                      <a:lumMod val="75000"/>
                      <a:alpha val="50000"/>
                    </a:schemeClr>
                  </a:solidFill>
                  <a:ln w="25400">
                    <a:solidFill>
                      <a:schemeClr val="tx1"/>
                    </a:solidFill>
                  </a:ln>
                </p:spPr>
                <p:txBody>
                  <a:bodyPr wrap="square" rtlCol="0">
                    <a:spAutoFit/>
                  </a:bodyPr>
                  <a:lstStyle/>
                  <a:p>
                    <a:pPr algn="ctr"/>
                    <a:r>
                      <a:rPr lang="en-US" sz="775" dirty="0"/>
                      <a:t>Background Forecast(s)</a:t>
                    </a:r>
                  </a:p>
                </p:txBody>
              </p:sp>
              <p:sp>
                <p:nvSpPr>
                  <p:cNvPr id="86" name="TextBox 85">
                    <a:extLst>
                      <a:ext uri="{FF2B5EF4-FFF2-40B4-BE49-F238E27FC236}">
                        <a16:creationId xmlns:a16="http://schemas.microsoft.com/office/drawing/2014/main" xmlns="" id="{1B4C1D9F-8F8D-074B-9AA0-C6F77DC5FC10}"/>
                      </a:ext>
                    </a:extLst>
                  </p:cNvPr>
                  <p:cNvSpPr txBox="1"/>
                  <p:nvPr/>
                </p:nvSpPr>
                <p:spPr>
                  <a:xfrm>
                    <a:off x="6620338" y="6555825"/>
                    <a:ext cx="879928" cy="338554"/>
                  </a:xfrm>
                  <a:prstGeom prst="rect">
                    <a:avLst/>
                  </a:prstGeom>
                  <a:solidFill>
                    <a:srgbClr val="00B050">
                      <a:alpha val="50000"/>
                    </a:srgbClr>
                  </a:solidFill>
                  <a:ln w="25400">
                    <a:solidFill>
                      <a:schemeClr val="tx1"/>
                    </a:solidFill>
                  </a:ln>
                </p:spPr>
                <p:txBody>
                  <a:bodyPr wrap="square" rtlCol="0">
                    <a:spAutoFit/>
                  </a:bodyPr>
                  <a:lstStyle/>
                  <a:p>
                    <a:pPr algn="ctr"/>
                    <a:r>
                      <a:rPr lang="en-US" sz="800" dirty="0"/>
                      <a:t>Observation Statistics</a:t>
                    </a:r>
                  </a:p>
                </p:txBody>
              </p:sp>
              <p:sp>
                <p:nvSpPr>
                  <p:cNvPr id="87" name="TextBox 86">
                    <a:extLst>
                      <a:ext uri="{FF2B5EF4-FFF2-40B4-BE49-F238E27FC236}">
                        <a16:creationId xmlns:a16="http://schemas.microsoft.com/office/drawing/2014/main" xmlns="" id="{F083C49A-319C-4044-AE97-7C892122898C}"/>
                      </a:ext>
                    </a:extLst>
                  </p:cNvPr>
                  <p:cNvSpPr txBox="1"/>
                  <p:nvPr/>
                </p:nvSpPr>
                <p:spPr>
                  <a:xfrm>
                    <a:off x="7643595" y="6555825"/>
                    <a:ext cx="879928" cy="338554"/>
                  </a:xfrm>
                  <a:prstGeom prst="rect">
                    <a:avLst/>
                  </a:prstGeom>
                  <a:solidFill>
                    <a:srgbClr val="FF0000">
                      <a:alpha val="50000"/>
                    </a:srgbClr>
                  </a:solidFill>
                  <a:ln w="25400">
                    <a:solidFill>
                      <a:schemeClr val="tx1"/>
                    </a:solidFill>
                  </a:ln>
                </p:spPr>
                <p:txBody>
                  <a:bodyPr wrap="square" rtlCol="0">
                    <a:spAutoFit/>
                  </a:bodyPr>
                  <a:lstStyle/>
                  <a:p>
                    <a:pPr algn="ctr"/>
                    <a:r>
                      <a:rPr lang="en-US" sz="800" dirty="0"/>
                      <a:t>Data Assimilation</a:t>
                    </a:r>
                  </a:p>
                </p:txBody>
              </p:sp>
            </p:grpSp>
            <p:sp>
              <p:nvSpPr>
                <p:cNvPr id="84" name="TextBox 83">
                  <a:extLst>
                    <a:ext uri="{FF2B5EF4-FFF2-40B4-BE49-F238E27FC236}">
                      <a16:creationId xmlns:a16="http://schemas.microsoft.com/office/drawing/2014/main" xmlns="" id="{0B1B587D-4BE5-104E-AE38-FF523128D569}"/>
                    </a:ext>
                  </a:extLst>
                </p:cNvPr>
                <p:cNvSpPr txBox="1"/>
                <p:nvPr/>
              </p:nvSpPr>
              <p:spPr>
                <a:xfrm>
                  <a:off x="5332155" y="6560264"/>
                  <a:ext cx="879928" cy="276999"/>
                </a:xfrm>
                <a:prstGeom prst="rect">
                  <a:avLst/>
                </a:prstGeom>
                <a:noFill/>
                <a:ln w="25400">
                  <a:noFill/>
                </a:ln>
              </p:spPr>
              <p:txBody>
                <a:bodyPr wrap="square" rtlCol="0">
                  <a:spAutoFit/>
                </a:bodyPr>
                <a:lstStyle/>
                <a:p>
                  <a:pPr algn="ctr"/>
                  <a:r>
                    <a:rPr lang="en-US" sz="1200" dirty="0"/>
                    <a:t>Legend:</a:t>
                  </a:r>
                </a:p>
              </p:txBody>
            </p:sp>
          </p:grpSp>
          <p:sp>
            <p:nvSpPr>
              <p:cNvPr id="82" name="TextBox 81">
                <a:extLst>
                  <a:ext uri="{FF2B5EF4-FFF2-40B4-BE49-F238E27FC236}">
                    <a16:creationId xmlns:a16="http://schemas.microsoft.com/office/drawing/2014/main" xmlns="" id="{72A928CA-6C90-354A-A67B-1DD2A0D1EB73}"/>
                  </a:ext>
                </a:extLst>
              </p:cNvPr>
              <p:cNvSpPr txBox="1"/>
              <p:nvPr/>
            </p:nvSpPr>
            <p:spPr>
              <a:xfrm>
                <a:off x="8106216" y="6555825"/>
                <a:ext cx="879928" cy="338554"/>
              </a:xfrm>
              <a:prstGeom prst="rect">
                <a:avLst/>
              </a:prstGeom>
              <a:solidFill>
                <a:srgbClr val="7030A0">
                  <a:alpha val="50000"/>
                </a:srgbClr>
              </a:solidFill>
              <a:ln w="25400">
                <a:solidFill>
                  <a:schemeClr val="tx1"/>
                </a:solidFill>
              </a:ln>
            </p:spPr>
            <p:txBody>
              <a:bodyPr wrap="square" rtlCol="0">
                <a:spAutoFit/>
              </a:bodyPr>
              <a:lstStyle/>
              <a:p>
                <a:pPr algn="ctr"/>
                <a:r>
                  <a:rPr lang="en-US" sz="800" dirty="0">
                    <a:solidFill>
                      <a:srgbClr val="000000"/>
                    </a:solidFill>
                  </a:rPr>
                  <a:t>Updated Initial Condition(s)</a:t>
                </a:r>
              </a:p>
            </p:txBody>
          </p:sp>
        </p:grpSp>
        <p:sp>
          <p:nvSpPr>
            <p:cNvPr id="57" name="Down Arrow 56">
              <a:extLst>
                <a:ext uri="{FF2B5EF4-FFF2-40B4-BE49-F238E27FC236}">
                  <a16:creationId xmlns:a16="http://schemas.microsoft.com/office/drawing/2014/main" xmlns="" id="{94102FF4-A51C-EB40-8017-CB902610A275}"/>
                </a:ext>
              </a:extLst>
            </p:cNvPr>
            <p:cNvSpPr/>
            <p:nvPr/>
          </p:nvSpPr>
          <p:spPr>
            <a:xfrm flipH="1">
              <a:off x="4716343" y="4468572"/>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786F0806-95B9-054C-920E-D15F8879BBF8}"/>
                </a:ext>
              </a:extLst>
            </p:cNvPr>
            <p:cNvSpPr txBox="1"/>
            <p:nvPr/>
          </p:nvSpPr>
          <p:spPr>
            <a:xfrm>
              <a:off x="4089451" y="5136581"/>
              <a:ext cx="1427189" cy="411480"/>
            </a:xfrm>
            <a:prstGeom prst="rect">
              <a:avLst/>
            </a:prstGeom>
            <a:solidFill>
              <a:srgbClr val="FF0000">
                <a:alpha val="50000"/>
              </a:srgbClr>
            </a:solidFill>
            <a:ln w="25400">
              <a:solidFill>
                <a:schemeClr val="tx1"/>
              </a:solidFill>
            </a:ln>
          </p:spPr>
          <p:txBody>
            <a:bodyPr wrap="square" rtlCol="0">
              <a:spAutoFit/>
            </a:bodyPr>
            <a:lstStyle/>
            <a:p>
              <a:pPr algn="ctr"/>
              <a:r>
                <a:rPr lang="en-US" sz="880" dirty="0">
                  <a:latin typeface="Times New Roman"/>
                  <a:cs typeface="Times New Roman"/>
                </a:rPr>
                <a:t>Ensemble-3DVAR (Hybrid) Data Assimilation</a:t>
              </a:r>
            </a:p>
          </p:txBody>
        </p:sp>
        <p:sp>
          <p:nvSpPr>
            <p:cNvPr id="95" name="TextBox 94">
              <a:extLst>
                <a:ext uri="{FF2B5EF4-FFF2-40B4-BE49-F238E27FC236}">
                  <a16:creationId xmlns:a16="http://schemas.microsoft.com/office/drawing/2014/main" xmlns="" id="{965F96F8-5DC6-9344-BD9E-D6BA0A0A2A1F}"/>
                </a:ext>
              </a:extLst>
            </p:cNvPr>
            <p:cNvSpPr txBox="1"/>
            <p:nvPr/>
          </p:nvSpPr>
          <p:spPr>
            <a:xfrm>
              <a:off x="9714258" y="2568857"/>
              <a:ext cx="1420785" cy="461665"/>
            </a:xfrm>
            <a:prstGeom prst="rect">
              <a:avLst/>
            </a:prstGeom>
            <a:solidFill>
              <a:schemeClr val="bg1">
                <a:lumMod val="50000"/>
              </a:schemeClr>
            </a:solidFill>
            <a:ln w="25400">
              <a:solidFill>
                <a:schemeClr val="tx1"/>
              </a:solidFill>
            </a:ln>
          </p:spPr>
          <p:txBody>
            <a:bodyPr wrap="square" rtlCol="0">
              <a:spAutoFit/>
            </a:bodyPr>
            <a:lstStyle/>
            <a:p>
              <a:pPr algn="ctr"/>
              <a:r>
                <a:rPr lang="en-US" sz="1200" dirty="0"/>
                <a:t>Re-center Ensemble</a:t>
              </a:r>
            </a:p>
          </p:txBody>
        </p:sp>
        <p:sp>
          <p:nvSpPr>
            <p:cNvPr id="97" name="TextBox 96">
              <a:extLst>
                <a:ext uri="{FF2B5EF4-FFF2-40B4-BE49-F238E27FC236}">
                  <a16:creationId xmlns:a16="http://schemas.microsoft.com/office/drawing/2014/main" xmlns="" id="{350A0BBE-B9C3-B940-AA65-ED80125A6DAE}"/>
                </a:ext>
              </a:extLst>
            </p:cNvPr>
            <p:cNvSpPr txBox="1"/>
            <p:nvPr/>
          </p:nvSpPr>
          <p:spPr>
            <a:xfrm>
              <a:off x="4092652" y="4681722"/>
              <a:ext cx="1420785" cy="246221"/>
            </a:xfrm>
            <a:prstGeom prst="rect">
              <a:avLst/>
            </a:prstGeom>
            <a:solidFill>
              <a:schemeClr val="bg1">
                <a:lumMod val="50000"/>
              </a:schemeClr>
            </a:solidFill>
            <a:ln w="25400">
              <a:solidFill>
                <a:schemeClr val="tx1"/>
              </a:solidFill>
            </a:ln>
          </p:spPr>
          <p:txBody>
            <a:bodyPr wrap="square" rtlCol="0">
              <a:spAutoFit/>
            </a:bodyPr>
            <a:lstStyle/>
            <a:p>
              <a:pPr algn="ctr"/>
              <a:r>
                <a:rPr lang="en-US" sz="1000" dirty="0"/>
                <a:t>Ensemble Covariance</a:t>
              </a:r>
            </a:p>
          </p:txBody>
        </p:sp>
        <p:cxnSp>
          <p:nvCxnSpPr>
            <p:cNvPr id="106" name="Straight Connector 105">
              <a:extLst>
                <a:ext uri="{FF2B5EF4-FFF2-40B4-BE49-F238E27FC236}">
                  <a16:creationId xmlns:a16="http://schemas.microsoft.com/office/drawing/2014/main" xmlns="" id="{93E3E083-A857-4B45-8302-F75A36D8889D}"/>
                </a:ext>
              </a:extLst>
            </p:cNvPr>
            <p:cNvCxnSpPr>
              <a:cxnSpLocks/>
              <a:stCxn id="95" idx="3"/>
            </p:cNvCxnSpPr>
            <p:nvPr/>
          </p:nvCxnSpPr>
          <p:spPr>
            <a:xfrm>
              <a:off x="11135043" y="2799690"/>
              <a:ext cx="260026" cy="5971"/>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8" name="Down Arrow 97">
              <a:extLst>
                <a:ext uri="{FF2B5EF4-FFF2-40B4-BE49-F238E27FC236}">
                  <a16:creationId xmlns:a16="http://schemas.microsoft.com/office/drawing/2014/main" xmlns="" id="{E66AEEE8-E3F4-274E-BA2E-A65F7D153C9E}"/>
                </a:ext>
              </a:extLst>
            </p:cNvPr>
            <p:cNvSpPr/>
            <p:nvPr/>
          </p:nvSpPr>
          <p:spPr>
            <a:xfrm flipH="1">
              <a:off x="4716343" y="4929209"/>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Down Arrow 109">
              <a:extLst>
                <a:ext uri="{FF2B5EF4-FFF2-40B4-BE49-F238E27FC236}">
                  <a16:creationId xmlns:a16="http://schemas.microsoft.com/office/drawing/2014/main" xmlns="" id="{587FE54E-2AC8-7F44-80EE-ABB7AB03051E}"/>
                </a:ext>
              </a:extLst>
            </p:cNvPr>
            <p:cNvSpPr/>
            <p:nvPr/>
          </p:nvSpPr>
          <p:spPr>
            <a:xfrm rot="10800000" flipH="1">
              <a:off x="10376542" y="3033919"/>
              <a:ext cx="128016" cy="2088246"/>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4E5C7386-4EDA-9C4F-A1BE-A91428D0C42E}"/>
              </a:ext>
            </a:extLst>
          </p:cNvPr>
          <p:cNvSpPr/>
          <p:nvPr/>
        </p:nvSpPr>
        <p:spPr>
          <a:xfrm>
            <a:off x="1087395" y="1315370"/>
            <a:ext cx="9984260" cy="499221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xmlns="" id="{0C0CACE6-E382-FE42-BEE9-189339FBE273}"/>
              </a:ext>
            </a:extLst>
          </p:cNvPr>
          <p:cNvSpPr txBox="1"/>
          <p:nvPr/>
        </p:nvSpPr>
        <p:spPr>
          <a:xfrm>
            <a:off x="2243419" y="1299175"/>
            <a:ext cx="1795973" cy="5016758"/>
          </a:xfrm>
          <a:prstGeom prst="rect">
            <a:avLst/>
          </a:prstGeom>
          <a:solidFill>
            <a:schemeClr val="tx2">
              <a:lumMod val="75000"/>
            </a:schemeClr>
          </a:solidFill>
          <a:ln w="25400">
            <a:solidFill>
              <a:schemeClr val="tx1"/>
            </a:solidFill>
          </a:ln>
        </p:spPr>
        <p:txBody>
          <a:bodyPr wrap="square" rtlCol="0">
            <a:spAutoFit/>
          </a:bodyPr>
          <a:lstStyle/>
          <a:p>
            <a:pPr algn="ctr"/>
            <a:r>
              <a:rPr lang="en-US" sz="8000" dirty="0">
                <a:solidFill>
                  <a:schemeClr val="bg1"/>
                </a:solidFill>
              </a:rPr>
              <a:t>H</a:t>
            </a:r>
          </a:p>
          <a:p>
            <a:pPr algn="ctr"/>
            <a:r>
              <a:rPr lang="en-US" sz="8000" dirty="0">
                <a:solidFill>
                  <a:schemeClr val="bg1"/>
                </a:solidFill>
              </a:rPr>
              <a:t>W</a:t>
            </a:r>
          </a:p>
          <a:p>
            <a:pPr algn="ctr"/>
            <a:r>
              <a:rPr lang="en-US" sz="8000" dirty="0">
                <a:solidFill>
                  <a:schemeClr val="bg1"/>
                </a:solidFill>
              </a:rPr>
              <a:t>R</a:t>
            </a:r>
          </a:p>
          <a:p>
            <a:pPr algn="ctr"/>
            <a:r>
              <a:rPr lang="en-US" sz="8000" dirty="0">
                <a:solidFill>
                  <a:schemeClr val="bg1"/>
                </a:solidFill>
              </a:rPr>
              <a:t>F</a:t>
            </a:r>
          </a:p>
        </p:txBody>
      </p:sp>
      <p:sp>
        <p:nvSpPr>
          <p:cNvPr id="94" name="TextBox 93">
            <a:extLst>
              <a:ext uri="{FF2B5EF4-FFF2-40B4-BE49-F238E27FC236}">
                <a16:creationId xmlns:a16="http://schemas.microsoft.com/office/drawing/2014/main" xmlns="" id="{525B0564-A393-4247-815B-3397C7433821}"/>
              </a:ext>
            </a:extLst>
          </p:cNvPr>
          <p:cNvSpPr txBox="1"/>
          <p:nvPr/>
        </p:nvSpPr>
        <p:spPr>
          <a:xfrm>
            <a:off x="4249878" y="1482910"/>
            <a:ext cx="1795973" cy="4708981"/>
          </a:xfrm>
          <a:prstGeom prst="rect">
            <a:avLst/>
          </a:prstGeom>
          <a:solidFill>
            <a:srgbClr val="00B050"/>
          </a:solidFill>
          <a:ln w="25400">
            <a:solidFill>
              <a:schemeClr val="tx1"/>
            </a:solidFill>
          </a:ln>
        </p:spPr>
        <p:txBody>
          <a:bodyPr wrap="square" rtlCol="0">
            <a:spAutoFit/>
          </a:bodyPr>
          <a:lstStyle/>
          <a:p>
            <a:pPr algn="ctr"/>
            <a:r>
              <a:rPr lang="en-US" sz="10000" dirty="0">
                <a:solidFill>
                  <a:schemeClr val="bg1"/>
                </a:solidFill>
              </a:rPr>
              <a:t>G</a:t>
            </a:r>
          </a:p>
          <a:p>
            <a:pPr algn="ctr"/>
            <a:r>
              <a:rPr lang="en-US" sz="10000" dirty="0">
                <a:solidFill>
                  <a:schemeClr val="bg1"/>
                </a:solidFill>
              </a:rPr>
              <a:t>S</a:t>
            </a:r>
          </a:p>
          <a:p>
            <a:pPr algn="ctr"/>
            <a:r>
              <a:rPr lang="en-US" sz="10000" dirty="0">
                <a:solidFill>
                  <a:schemeClr val="bg1"/>
                </a:solidFill>
              </a:rPr>
              <a:t>I</a:t>
            </a:r>
          </a:p>
        </p:txBody>
      </p:sp>
    </p:spTree>
    <p:extLst>
      <p:ext uri="{BB962C8B-B14F-4D97-AF65-F5344CB8AC3E}">
        <p14:creationId xmlns:p14="http://schemas.microsoft.com/office/powerpoint/2010/main" val="3970652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809BB7F6-79B4-6447-8125-CEC551B5AE2E}"/>
              </a:ext>
            </a:extLst>
          </p:cNvPr>
          <p:cNvSpPr>
            <a:spLocks noGrp="1"/>
          </p:cNvSpPr>
          <p:nvPr>
            <p:ph type="dt" sz="half" idx="2"/>
          </p:nvPr>
        </p:nvSpPr>
        <p:spPr>
          <a:xfrm>
            <a:off x="3006603" y="6434113"/>
            <a:ext cx="6126935" cy="365125"/>
          </a:xfrm>
        </p:spPr>
        <p:txBody>
          <a:bodyPr/>
          <a:lstStyle/>
          <a:p>
            <a:pPr algn="ctr"/>
            <a:r>
              <a:rPr lang="en-US"/>
              <a:t>Henry R. Winterbottom :: 16 April 2018 :: AMS TC 33 :: Ponte Vedra, FL</a:t>
            </a:r>
            <a:endParaRPr lang="en-US" dirty="0"/>
          </a:p>
        </p:txBody>
      </p:sp>
      <p:sp>
        <p:nvSpPr>
          <p:cNvPr id="4" name="TextBox 3">
            <a:extLst>
              <a:ext uri="{FF2B5EF4-FFF2-40B4-BE49-F238E27FC236}">
                <a16:creationId xmlns:a16="http://schemas.microsoft.com/office/drawing/2014/main" xmlns="" id="{B32D1043-74DE-BF46-8867-5B1D88BFEDA0}"/>
              </a:ext>
            </a:extLst>
          </p:cNvPr>
          <p:cNvSpPr txBox="1"/>
          <p:nvPr/>
        </p:nvSpPr>
        <p:spPr>
          <a:xfrm>
            <a:off x="1498070" y="116228"/>
            <a:ext cx="9144000" cy="830997"/>
          </a:xfrm>
          <a:prstGeom prst="rect">
            <a:avLst/>
          </a:prstGeom>
          <a:noFill/>
        </p:spPr>
        <p:txBody>
          <a:bodyPr wrap="square" rtlCol="0">
            <a:spAutoFit/>
          </a:bodyPr>
          <a:lstStyle/>
          <a:p>
            <a:pPr algn="ctr"/>
            <a:r>
              <a:rPr lang="en-US" sz="4800" dirty="0">
                <a:solidFill>
                  <a:schemeClr val="bg1"/>
                </a:solidFill>
              </a:rPr>
              <a:t>Milestones for 2017-2018:</a:t>
            </a:r>
          </a:p>
        </p:txBody>
      </p:sp>
      <p:sp>
        <p:nvSpPr>
          <p:cNvPr id="91" name="TextBox 90">
            <a:extLst>
              <a:ext uri="{FF2B5EF4-FFF2-40B4-BE49-F238E27FC236}">
                <a16:creationId xmlns:a16="http://schemas.microsoft.com/office/drawing/2014/main" xmlns="" id="{6E4F1938-9873-684B-8A23-D3AEEB8D8A1B}"/>
              </a:ext>
            </a:extLst>
          </p:cNvPr>
          <p:cNvSpPr txBox="1"/>
          <p:nvPr/>
        </p:nvSpPr>
        <p:spPr>
          <a:xfrm>
            <a:off x="2544482" y="828991"/>
            <a:ext cx="7051176" cy="461665"/>
          </a:xfrm>
          <a:prstGeom prst="rect">
            <a:avLst/>
          </a:prstGeom>
          <a:noFill/>
        </p:spPr>
        <p:txBody>
          <a:bodyPr wrap="square" rtlCol="0">
            <a:spAutoFit/>
          </a:bodyPr>
          <a:lstStyle/>
          <a:p>
            <a:pPr algn="ctr"/>
            <a:r>
              <a:rPr lang="en-US" sz="2400" dirty="0"/>
              <a:t>Cycling, Hybrid-Ensemble Data Assimilation</a:t>
            </a:r>
          </a:p>
        </p:txBody>
      </p:sp>
      <p:grpSp>
        <p:nvGrpSpPr>
          <p:cNvPr id="112" name="Group 111">
            <a:extLst>
              <a:ext uri="{FF2B5EF4-FFF2-40B4-BE49-F238E27FC236}">
                <a16:creationId xmlns:a16="http://schemas.microsoft.com/office/drawing/2014/main" xmlns="" id="{417828C1-B662-6D41-9188-6449105D2850}"/>
              </a:ext>
            </a:extLst>
          </p:cNvPr>
          <p:cNvGrpSpPr>
            <a:grpSpLocks noChangeAspect="1"/>
          </p:cNvGrpSpPr>
          <p:nvPr/>
        </p:nvGrpSpPr>
        <p:grpSpPr>
          <a:xfrm>
            <a:off x="1263598" y="1436555"/>
            <a:ext cx="9612943" cy="4846320"/>
            <a:chOff x="1782126" y="1198913"/>
            <a:chExt cx="9612943" cy="4846320"/>
          </a:xfrm>
        </p:grpSpPr>
        <p:cxnSp>
          <p:nvCxnSpPr>
            <p:cNvPr id="20" name="Straight Arrow Connector 19">
              <a:extLst>
                <a:ext uri="{FF2B5EF4-FFF2-40B4-BE49-F238E27FC236}">
                  <a16:creationId xmlns:a16="http://schemas.microsoft.com/office/drawing/2014/main" xmlns="" id="{591B4245-8D0A-5B4E-8ED6-A59DCD470753}"/>
                </a:ext>
              </a:extLst>
            </p:cNvPr>
            <p:cNvCxnSpPr>
              <a:cxnSpLocks/>
            </p:cNvCxnSpPr>
            <p:nvPr/>
          </p:nvCxnSpPr>
          <p:spPr>
            <a:xfrm flipH="1">
              <a:off x="4799907" y="5537169"/>
              <a:ext cx="4595" cy="314416"/>
            </a:xfrm>
            <a:prstGeom prst="straightConnector1">
              <a:avLst/>
            </a:prstGeom>
            <a:ln w="15875">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FE689309-424F-7F45-AE1B-DE3CE6C8B10E}"/>
                </a:ext>
              </a:extLst>
            </p:cNvPr>
            <p:cNvCxnSpPr>
              <a:cxnSpLocks/>
              <a:endCxn id="95" idx="1"/>
            </p:cNvCxnSpPr>
            <p:nvPr/>
          </p:nvCxnSpPr>
          <p:spPr>
            <a:xfrm flipV="1">
              <a:off x="9429830" y="2799690"/>
              <a:ext cx="284428" cy="5507"/>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50E01F85-D1BA-9847-8BF3-715F6D6C2823}"/>
                </a:ext>
              </a:extLst>
            </p:cNvPr>
            <p:cNvSpPr txBox="1"/>
            <p:nvPr/>
          </p:nvSpPr>
          <p:spPr>
            <a:xfrm>
              <a:off x="2112739" y="5135386"/>
              <a:ext cx="1420785" cy="407351"/>
            </a:xfrm>
            <a:prstGeom prst="rect">
              <a:avLst/>
            </a:prstGeom>
            <a:solidFill>
              <a:schemeClr val="tx2">
                <a:alpha val="50000"/>
              </a:schemeClr>
            </a:solidFill>
            <a:ln w="25400">
              <a:solidFill>
                <a:schemeClr val="tx1"/>
              </a:solidFill>
            </a:ln>
          </p:spPr>
          <p:txBody>
            <a:bodyPr wrap="square" rtlCol="0">
              <a:spAutoFit/>
            </a:bodyPr>
            <a:lstStyle/>
            <a:p>
              <a:pPr algn="ctr"/>
              <a:r>
                <a:rPr lang="en-US" sz="1000" dirty="0">
                  <a:latin typeface="Times New Roman"/>
                  <a:cs typeface="Times New Roman"/>
                </a:rPr>
                <a:t>High-resolution Control Forecast</a:t>
              </a:r>
            </a:p>
          </p:txBody>
        </p:sp>
        <p:cxnSp>
          <p:nvCxnSpPr>
            <p:cNvPr id="31" name="Elbow Connector 30">
              <a:extLst>
                <a:ext uri="{FF2B5EF4-FFF2-40B4-BE49-F238E27FC236}">
                  <a16:creationId xmlns:a16="http://schemas.microsoft.com/office/drawing/2014/main" xmlns="" id="{E54272D1-3FC2-BD47-A202-2BB49BD9192D}"/>
                </a:ext>
              </a:extLst>
            </p:cNvPr>
            <p:cNvCxnSpPr/>
            <p:nvPr/>
          </p:nvCxnSpPr>
          <p:spPr>
            <a:xfrm>
              <a:off x="7639204" y="1331368"/>
              <a:ext cx="176528" cy="2979286"/>
            </a:xfrm>
            <a:prstGeom prst="bentConnector2">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3365A171-B545-E44D-B884-D0D5845A3271}"/>
                </a:ext>
              </a:extLst>
            </p:cNvPr>
            <p:cNvCxnSpPr/>
            <p:nvPr/>
          </p:nvCxnSpPr>
          <p:spPr>
            <a:xfrm flipV="1">
              <a:off x="7639204" y="4307593"/>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xmlns="" id="{4CB23CEB-F91E-C043-80FE-ADED13092297}"/>
                </a:ext>
              </a:extLst>
            </p:cNvPr>
            <p:cNvSpPr txBox="1"/>
            <p:nvPr/>
          </p:nvSpPr>
          <p:spPr>
            <a:xfrm>
              <a:off x="2112739" y="1198913"/>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62" name="TextBox 61">
              <a:extLst>
                <a:ext uri="{FF2B5EF4-FFF2-40B4-BE49-F238E27FC236}">
                  <a16:creationId xmlns:a16="http://schemas.microsoft.com/office/drawing/2014/main" xmlns="" id="{61DC47CD-7640-2842-A8C0-B077662B75AC}"/>
                </a:ext>
              </a:extLst>
            </p:cNvPr>
            <p:cNvSpPr txBox="1"/>
            <p:nvPr/>
          </p:nvSpPr>
          <p:spPr>
            <a:xfrm>
              <a:off x="2112740" y="1673684"/>
              <a:ext cx="1420784"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63" name="TextBox 62">
              <a:extLst>
                <a:ext uri="{FF2B5EF4-FFF2-40B4-BE49-F238E27FC236}">
                  <a16:creationId xmlns:a16="http://schemas.microsoft.com/office/drawing/2014/main" xmlns="" id="{8DBEDCC4-B599-A447-955E-D40DF5E52561}"/>
                </a:ext>
              </a:extLst>
            </p:cNvPr>
            <p:cNvSpPr txBox="1"/>
            <p:nvPr/>
          </p:nvSpPr>
          <p:spPr>
            <a:xfrm>
              <a:off x="2112739" y="214943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64" name="TextBox 63">
              <a:extLst>
                <a:ext uri="{FF2B5EF4-FFF2-40B4-BE49-F238E27FC236}">
                  <a16:creationId xmlns:a16="http://schemas.microsoft.com/office/drawing/2014/main" xmlns="" id="{D0A3BE85-19B9-614D-AD73-871900F4497E}"/>
                </a:ext>
              </a:extLst>
            </p:cNvPr>
            <p:cNvSpPr txBox="1"/>
            <p:nvPr/>
          </p:nvSpPr>
          <p:spPr>
            <a:xfrm>
              <a:off x="2112739" y="2625744"/>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65" name="TextBox 64">
              <a:extLst>
                <a:ext uri="{FF2B5EF4-FFF2-40B4-BE49-F238E27FC236}">
                  <a16:creationId xmlns:a16="http://schemas.microsoft.com/office/drawing/2014/main" xmlns="" id="{898F9918-0BDE-2848-A29D-0B28347638AA}"/>
                </a:ext>
              </a:extLst>
            </p:cNvPr>
            <p:cNvSpPr txBox="1"/>
            <p:nvPr/>
          </p:nvSpPr>
          <p:spPr>
            <a:xfrm>
              <a:off x="2112739" y="3102060"/>
              <a:ext cx="1420785" cy="244410"/>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66" name="TextBox 65">
              <a:extLst>
                <a:ext uri="{FF2B5EF4-FFF2-40B4-BE49-F238E27FC236}">
                  <a16:creationId xmlns:a16="http://schemas.microsoft.com/office/drawing/2014/main" xmlns="" id="{77728DE1-AAD4-3B4B-88C6-3B06BFCD4ECD}"/>
                </a:ext>
              </a:extLst>
            </p:cNvPr>
            <p:cNvSpPr txBox="1"/>
            <p:nvPr/>
          </p:nvSpPr>
          <p:spPr>
            <a:xfrm>
              <a:off x="2110231" y="4179016"/>
              <a:ext cx="1420785" cy="278123"/>
            </a:xfrm>
            <a:prstGeom prst="rect">
              <a:avLst/>
            </a:prstGeom>
            <a:solidFill>
              <a:schemeClr val="tx2">
                <a:alpha val="50000"/>
              </a:scheme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grpSp>
          <p:nvGrpSpPr>
            <p:cNvPr id="72" name="Group 71">
              <a:extLst>
                <a:ext uri="{FF2B5EF4-FFF2-40B4-BE49-F238E27FC236}">
                  <a16:creationId xmlns:a16="http://schemas.microsoft.com/office/drawing/2014/main" xmlns="" id="{D8A5F4D7-38BB-234A-89B1-2629ABB188A7}"/>
                </a:ext>
              </a:extLst>
            </p:cNvPr>
            <p:cNvGrpSpPr/>
            <p:nvPr/>
          </p:nvGrpSpPr>
          <p:grpSpPr>
            <a:xfrm>
              <a:off x="2787574" y="3474324"/>
              <a:ext cx="84854" cy="581733"/>
              <a:chOff x="3187101" y="3631644"/>
              <a:chExt cx="84511" cy="579383"/>
            </a:xfrm>
          </p:grpSpPr>
          <p:sp>
            <p:nvSpPr>
              <p:cNvPr id="68" name="Oval 67">
                <a:extLst>
                  <a:ext uri="{FF2B5EF4-FFF2-40B4-BE49-F238E27FC236}">
                    <a16:creationId xmlns:a16="http://schemas.microsoft.com/office/drawing/2014/main" xmlns="" id="{867AA02F-1EB8-1D4A-A918-AC6AF360CF1B}"/>
                  </a:ext>
                </a:extLst>
              </p:cNvPr>
              <p:cNvSpPr/>
              <p:nvPr/>
            </p:nvSpPr>
            <p:spPr>
              <a:xfrm>
                <a:off x="3187101" y="3631644"/>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0DEC073F-16F2-1042-943A-8E1A274E9D46}"/>
                  </a:ext>
                </a:extLst>
              </p:cNvPr>
              <p:cNvSpPr/>
              <p:nvPr/>
            </p:nvSpPr>
            <p:spPr>
              <a:xfrm>
                <a:off x="3191256" y="3805428"/>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8EE9B983-EEF5-A54C-9C79-8372AD4227DD}"/>
                  </a:ext>
                </a:extLst>
              </p:cNvPr>
              <p:cNvSpPr/>
              <p:nvPr/>
            </p:nvSpPr>
            <p:spPr>
              <a:xfrm>
                <a:off x="3191256" y="3959352"/>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5D85CE0C-E2A4-6C42-98DD-E863034C355F}"/>
                  </a:ext>
                </a:extLst>
              </p:cNvPr>
              <p:cNvSpPr/>
              <p:nvPr/>
            </p:nvSpPr>
            <p:spPr>
              <a:xfrm>
                <a:off x="3191256" y="4130671"/>
                <a:ext cx="80356" cy="80356"/>
              </a:xfrm>
              <a:prstGeom prst="ellipse">
                <a:avLst/>
              </a:prstGeom>
              <a:solidFill>
                <a:schemeClr val="tx2">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xmlns="" id="{075E009E-E705-3F42-9A2F-E59267C0D631}"/>
                </a:ext>
              </a:extLst>
            </p:cNvPr>
            <p:cNvSpPr txBox="1"/>
            <p:nvPr/>
          </p:nvSpPr>
          <p:spPr>
            <a:xfrm>
              <a:off x="4088167" y="1198913"/>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52" name="TextBox 51">
              <a:extLst>
                <a:ext uri="{FF2B5EF4-FFF2-40B4-BE49-F238E27FC236}">
                  <a16:creationId xmlns:a16="http://schemas.microsoft.com/office/drawing/2014/main" xmlns="" id="{6C7A3B0D-6874-F449-B12C-19E4332A2730}"/>
                </a:ext>
              </a:extLst>
            </p:cNvPr>
            <p:cNvSpPr txBox="1"/>
            <p:nvPr/>
          </p:nvSpPr>
          <p:spPr>
            <a:xfrm>
              <a:off x="4088167" y="167368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53" name="TextBox 52">
              <a:extLst>
                <a:ext uri="{FF2B5EF4-FFF2-40B4-BE49-F238E27FC236}">
                  <a16:creationId xmlns:a16="http://schemas.microsoft.com/office/drawing/2014/main" xmlns="" id="{2D28F1EB-42C8-0140-AD52-1E996B3DFBD7}"/>
                </a:ext>
              </a:extLst>
            </p:cNvPr>
            <p:cNvSpPr txBox="1"/>
            <p:nvPr/>
          </p:nvSpPr>
          <p:spPr>
            <a:xfrm>
              <a:off x="4088167" y="214943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54" name="TextBox 53">
              <a:extLst>
                <a:ext uri="{FF2B5EF4-FFF2-40B4-BE49-F238E27FC236}">
                  <a16:creationId xmlns:a16="http://schemas.microsoft.com/office/drawing/2014/main" xmlns="" id="{A64BC940-D9A0-7F42-B3E0-D6A72CB66693}"/>
                </a:ext>
              </a:extLst>
            </p:cNvPr>
            <p:cNvSpPr txBox="1"/>
            <p:nvPr/>
          </p:nvSpPr>
          <p:spPr>
            <a:xfrm>
              <a:off x="4088167" y="2625744"/>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55" name="TextBox 54">
              <a:extLst>
                <a:ext uri="{FF2B5EF4-FFF2-40B4-BE49-F238E27FC236}">
                  <a16:creationId xmlns:a16="http://schemas.microsoft.com/office/drawing/2014/main" xmlns="" id="{B861B3E6-860D-2F4A-B8E5-47353457C3B7}"/>
                </a:ext>
              </a:extLst>
            </p:cNvPr>
            <p:cNvSpPr txBox="1"/>
            <p:nvPr/>
          </p:nvSpPr>
          <p:spPr>
            <a:xfrm>
              <a:off x="4088167" y="3102060"/>
              <a:ext cx="1420785" cy="244410"/>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56" name="TextBox 55">
              <a:extLst>
                <a:ext uri="{FF2B5EF4-FFF2-40B4-BE49-F238E27FC236}">
                  <a16:creationId xmlns:a16="http://schemas.microsoft.com/office/drawing/2014/main" xmlns="" id="{60F6AA4F-A160-0D46-BE7F-9E0CD2C3DD63}"/>
                </a:ext>
              </a:extLst>
            </p:cNvPr>
            <p:cNvSpPr txBox="1"/>
            <p:nvPr/>
          </p:nvSpPr>
          <p:spPr>
            <a:xfrm>
              <a:off x="4085661" y="4179016"/>
              <a:ext cx="1420785" cy="278123"/>
            </a:xfrm>
            <a:prstGeom prst="rect">
              <a:avLst/>
            </a:prstGeom>
            <a:solidFill>
              <a:srgbClr val="00B05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cxnSp>
          <p:nvCxnSpPr>
            <p:cNvPr id="45" name="Straight Arrow Connector 44">
              <a:extLst>
                <a:ext uri="{FF2B5EF4-FFF2-40B4-BE49-F238E27FC236}">
                  <a16:creationId xmlns:a16="http://schemas.microsoft.com/office/drawing/2014/main" xmlns="" id="{5468D72E-5C06-884A-9A0A-E86711E15D4D}"/>
                </a:ext>
              </a:extLst>
            </p:cNvPr>
            <p:cNvCxnSpPr/>
            <p:nvPr/>
          </p:nvCxnSpPr>
          <p:spPr>
            <a:xfrm>
              <a:off x="3533524" y="1314803"/>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xmlns="" id="{4DA008A8-95B8-294D-AE8A-01644AFE4B02}"/>
                </a:ext>
              </a:extLst>
            </p:cNvPr>
            <p:cNvCxnSpPr/>
            <p:nvPr/>
          </p:nvCxnSpPr>
          <p:spPr>
            <a:xfrm>
              <a:off x="3531017" y="179400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xmlns="" id="{CBE66842-13A8-1E4E-9832-B52D694AB13F}"/>
                </a:ext>
              </a:extLst>
            </p:cNvPr>
            <p:cNvCxnSpPr/>
            <p:nvPr/>
          </p:nvCxnSpPr>
          <p:spPr>
            <a:xfrm>
              <a:off x="3534808" y="2264656"/>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C179C8F-C3E2-DD42-AC25-651B273ACB05}"/>
                </a:ext>
              </a:extLst>
            </p:cNvPr>
            <p:cNvCxnSpPr/>
            <p:nvPr/>
          </p:nvCxnSpPr>
          <p:spPr>
            <a:xfrm>
              <a:off x="3534808" y="2744905"/>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DB05D391-F9EB-0041-A6B2-BB1C50C54BB5}"/>
                </a:ext>
              </a:extLst>
            </p:cNvPr>
            <p:cNvCxnSpPr/>
            <p:nvPr/>
          </p:nvCxnSpPr>
          <p:spPr>
            <a:xfrm>
              <a:off x="3534808" y="3217152"/>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xmlns="" id="{638C1BA9-A9DB-F04F-8AD1-DF07C83F3BAB}"/>
                </a:ext>
              </a:extLst>
            </p:cNvPr>
            <p:cNvCxnSpPr/>
            <p:nvPr/>
          </p:nvCxnSpPr>
          <p:spPr>
            <a:xfrm>
              <a:off x="3534808" y="4305719"/>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B4AC95D-F57A-6347-A82A-7A4A10E9655B}"/>
                </a:ext>
              </a:extLst>
            </p:cNvPr>
            <p:cNvCxnSpPr/>
            <p:nvPr/>
          </p:nvCxnSpPr>
          <p:spPr>
            <a:xfrm>
              <a:off x="3534808" y="5336658"/>
              <a:ext cx="55464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4EFB45F9-57CF-534B-9664-25C85A7CB2BB}"/>
                </a:ext>
              </a:extLst>
            </p:cNvPr>
            <p:cNvSpPr txBox="1"/>
            <p:nvPr/>
          </p:nvSpPr>
          <p:spPr>
            <a:xfrm>
              <a:off x="5967544" y="2582738"/>
              <a:ext cx="1420785" cy="463538"/>
            </a:xfrm>
            <a:prstGeom prst="rect">
              <a:avLst/>
            </a:prstGeom>
            <a:solidFill>
              <a:srgbClr val="FF0000">
                <a:alpha val="50000"/>
              </a:srgbClr>
            </a:solidFill>
            <a:ln w="25400">
              <a:solidFill>
                <a:schemeClr val="tx1"/>
              </a:solidFill>
            </a:ln>
          </p:spPr>
          <p:txBody>
            <a:bodyPr wrap="square" rtlCol="0">
              <a:spAutoFit/>
            </a:bodyPr>
            <a:lstStyle/>
            <a:p>
              <a:pPr algn="ctr"/>
              <a:r>
                <a:rPr lang="en-US" sz="1200" dirty="0">
                  <a:latin typeface="Times New Roman"/>
                  <a:cs typeface="Times New Roman"/>
                </a:rPr>
                <a:t>Ensemble </a:t>
              </a:r>
              <a:r>
                <a:rPr lang="en-US" sz="1200" dirty="0" err="1">
                  <a:latin typeface="Times New Roman"/>
                  <a:cs typeface="Times New Roman"/>
                </a:rPr>
                <a:t>Kalman</a:t>
              </a:r>
              <a:r>
                <a:rPr lang="en-US" sz="1200" dirty="0">
                  <a:latin typeface="Times New Roman"/>
                  <a:cs typeface="Times New Roman"/>
                </a:rPr>
                <a:t> Filter</a:t>
              </a:r>
            </a:p>
          </p:txBody>
        </p:sp>
        <p:cxnSp>
          <p:nvCxnSpPr>
            <p:cNvPr id="27" name="Straight Arrow Connector 26">
              <a:extLst>
                <a:ext uri="{FF2B5EF4-FFF2-40B4-BE49-F238E27FC236}">
                  <a16:creationId xmlns:a16="http://schemas.microsoft.com/office/drawing/2014/main" xmlns="" id="{814018F5-E0A7-944C-B631-7C9C0E59B39A}"/>
                </a:ext>
              </a:extLst>
            </p:cNvPr>
            <p:cNvCxnSpPr>
              <a:endCxn id="26" idx="1"/>
            </p:cNvCxnSpPr>
            <p:nvPr/>
          </p:nvCxnSpPr>
          <p:spPr>
            <a:xfrm>
              <a:off x="5693168" y="2814508"/>
              <a:ext cx="27437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CFA730CE-413D-6744-993C-4B664591A0A5}"/>
                </a:ext>
              </a:extLst>
            </p:cNvPr>
            <p:cNvCxnSpPr/>
            <p:nvPr/>
          </p:nvCxnSpPr>
          <p:spPr>
            <a:xfrm>
              <a:off x="7388329" y="2799690"/>
              <a:ext cx="274377" cy="55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xmlns="" id="{93FCC2FD-D23C-0843-BC5E-EE7AA1023A26}"/>
                </a:ext>
              </a:extLst>
            </p:cNvPr>
            <p:cNvCxnSpPr/>
            <p:nvPr/>
          </p:nvCxnSpPr>
          <p:spPr>
            <a:xfrm>
              <a:off x="1932134" y="1331368"/>
              <a:ext cx="176528" cy="2979286"/>
            </a:xfrm>
            <a:prstGeom prst="bentConnector2">
              <a:avLst/>
            </a:prstGeom>
            <a:ln w="15875">
              <a:solidFill>
                <a:schemeClr val="tx1"/>
              </a:solidFill>
              <a:prstDash val="dash"/>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xmlns="" id="{F45C1143-F970-2E47-9FC1-F1F027F180C8}"/>
                </a:ext>
              </a:extLst>
            </p:cNvPr>
            <p:cNvGrpSpPr/>
            <p:nvPr/>
          </p:nvGrpSpPr>
          <p:grpSpPr>
            <a:xfrm>
              <a:off x="9253302" y="1331368"/>
              <a:ext cx="179035" cy="2979286"/>
              <a:chOff x="4360685" y="1216152"/>
              <a:chExt cx="202907" cy="3376535"/>
            </a:xfrm>
          </p:grpSpPr>
          <p:cxnSp>
            <p:nvCxnSpPr>
              <p:cNvPr id="24" name="Elbow Connector 23">
                <a:extLst>
                  <a:ext uri="{FF2B5EF4-FFF2-40B4-BE49-F238E27FC236}">
                    <a16:creationId xmlns:a16="http://schemas.microsoft.com/office/drawing/2014/main" xmlns="" id="{2FA28A2B-9E1D-564D-ACAB-336A736C4226}"/>
                  </a:ext>
                </a:extLst>
              </p:cNvPr>
              <p:cNvCxnSpPr/>
              <p:nvPr/>
            </p:nvCxnSpPr>
            <p:spPr>
              <a:xfrm>
                <a:off x="4360685" y="1216152"/>
                <a:ext cx="200066" cy="3376535"/>
              </a:xfrm>
              <a:prstGeom prst="bentConnector2">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48D1A6B8-EAB1-204C-A8D5-E1D99EC4D2A1}"/>
                  </a:ext>
                </a:extLst>
              </p:cNvPr>
              <p:cNvCxnSpPr/>
              <p:nvPr/>
            </p:nvCxnSpPr>
            <p:spPr>
              <a:xfrm flipV="1">
                <a:off x="4360685" y="4589217"/>
                <a:ext cx="202907" cy="925"/>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xmlns="" id="{F06CFA3C-A3EC-8A4A-B65A-BF641BE6AC7A}"/>
                </a:ext>
              </a:extLst>
            </p:cNvPr>
            <p:cNvCxnSpPr/>
            <p:nvPr/>
          </p:nvCxnSpPr>
          <p:spPr>
            <a:xfrm>
              <a:off x="1782126" y="2817135"/>
              <a:ext cx="150008" cy="0"/>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4C7CE6C2-2052-D546-AC6E-CDC72C5A88FA}"/>
                </a:ext>
              </a:extLst>
            </p:cNvPr>
            <p:cNvCxnSpPr>
              <a:cxnSpLocks/>
            </p:cNvCxnSpPr>
            <p:nvPr/>
          </p:nvCxnSpPr>
          <p:spPr>
            <a:xfrm flipH="1">
              <a:off x="11370666" y="2821011"/>
              <a:ext cx="1" cy="197565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80A6CF2-E50F-604E-BB12-CAB8679B310C}"/>
                </a:ext>
              </a:extLst>
            </p:cNvPr>
            <p:cNvCxnSpPr/>
            <p:nvPr/>
          </p:nvCxnSpPr>
          <p:spPr>
            <a:xfrm>
              <a:off x="1782126" y="2811167"/>
              <a:ext cx="0" cy="1991474"/>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044B0428-5703-3948-9982-B8876C7757A6}"/>
                </a:ext>
              </a:extLst>
            </p:cNvPr>
            <p:cNvCxnSpPr>
              <a:cxnSpLocks/>
            </p:cNvCxnSpPr>
            <p:nvPr/>
          </p:nvCxnSpPr>
          <p:spPr>
            <a:xfrm>
              <a:off x="1782126" y="4796665"/>
              <a:ext cx="9588540"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8FE97BE0-0A70-5F4C-93A9-755C3C524A2F}"/>
                </a:ext>
              </a:extLst>
            </p:cNvPr>
            <p:cNvCxnSpPr>
              <a:cxnSpLocks/>
            </p:cNvCxnSpPr>
            <p:nvPr/>
          </p:nvCxnSpPr>
          <p:spPr>
            <a:xfrm flipH="1">
              <a:off x="1932135" y="5862903"/>
              <a:ext cx="2863918" cy="0"/>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D160EFBE-F69E-5747-B513-EEBB6C3A0588}"/>
                </a:ext>
              </a:extLst>
            </p:cNvPr>
            <p:cNvCxnSpPr/>
            <p:nvPr/>
          </p:nvCxnSpPr>
          <p:spPr>
            <a:xfrm flipV="1">
              <a:off x="1929002" y="5336658"/>
              <a:ext cx="3132" cy="526246"/>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1D738F40-49E8-6345-8561-9A9813EFA1F7}"/>
                </a:ext>
              </a:extLst>
            </p:cNvPr>
            <p:cNvCxnSpPr>
              <a:cxnSpLocks/>
              <a:endCxn id="73" idx="1"/>
            </p:cNvCxnSpPr>
            <p:nvPr/>
          </p:nvCxnSpPr>
          <p:spPr>
            <a:xfrm>
              <a:off x="5524644" y="5329507"/>
              <a:ext cx="4189614" cy="7129"/>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xmlns="" id="{FB3BC19E-2136-1A46-91DB-FC61625A7F68}"/>
                </a:ext>
              </a:extLst>
            </p:cNvPr>
            <p:cNvSpPr txBox="1"/>
            <p:nvPr/>
          </p:nvSpPr>
          <p:spPr>
            <a:xfrm>
              <a:off x="7832517" y="167704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02</a:t>
              </a:r>
            </a:p>
          </p:txBody>
        </p:sp>
        <p:sp>
          <p:nvSpPr>
            <p:cNvPr id="35" name="TextBox 34">
              <a:extLst>
                <a:ext uri="{FF2B5EF4-FFF2-40B4-BE49-F238E27FC236}">
                  <a16:creationId xmlns:a16="http://schemas.microsoft.com/office/drawing/2014/main" xmlns="" id="{C55D1FB4-94F0-C047-B056-675D74AFA370}"/>
                </a:ext>
              </a:extLst>
            </p:cNvPr>
            <p:cNvSpPr txBox="1"/>
            <p:nvPr/>
          </p:nvSpPr>
          <p:spPr>
            <a:xfrm>
              <a:off x="7832517" y="2152793"/>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03</a:t>
              </a:r>
            </a:p>
          </p:txBody>
        </p:sp>
        <p:sp>
          <p:nvSpPr>
            <p:cNvPr id="36" name="TextBox 35">
              <a:extLst>
                <a:ext uri="{FF2B5EF4-FFF2-40B4-BE49-F238E27FC236}">
                  <a16:creationId xmlns:a16="http://schemas.microsoft.com/office/drawing/2014/main" xmlns="" id="{C76BE2A6-4EB6-5A4A-BF0E-857F5B935BD9}"/>
                </a:ext>
              </a:extLst>
            </p:cNvPr>
            <p:cNvSpPr txBox="1"/>
            <p:nvPr/>
          </p:nvSpPr>
          <p:spPr>
            <a:xfrm>
              <a:off x="7832517" y="2629108"/>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04</a:t>
              </a:r>
            </a:p>
          </p:txBody>
        </p:sp>
        <p:sp>
          <p:nvSpPr>
            <p:cNvPr id="37" name="TextBox 36">
              <a:extLst>
                <a:ext uri="{FF2B5EF4-FFF2-40B4-BE49-F238E27FC236}">
                  <a16:creationId xmlns:a16="http://schemas.microsoft.com/office/drawing/2014/main" xmlns="" id="{7F874FDA-2E4B-0A43-A8BB-B217207515C9}"/>
                </a:ext>
              </a:extLst>
            </p:cNvPr>
            <p:cNvSpPr txBox="1"/>
            <p:nvPr/>
          </p:nvSpPr>
          <p:spPr>
            <a:xfrm>
              <a:off x="7832517" y="3105424"/>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05</a:t>
              </a:r>
            </a:p>
          </p:txBody>
        </p:sp>
        <p:sp>
          <p:nvSpPr>
            <p:cNvPr id="38" name="TextBox 37">
              <a:extLst>
                <a:ext uri="{FF2B5EF4-FFF2-40B4-BE49-F238E27FC236}">
                  <a16:creationId xmlns:a16="http://schemas.microsoft.com/office/drawing/2014/main" xmlns="" id="{07FFFEB5-9E88-4747-9946-58AC883DCEF7}"/>
                </a:ext>
              </a:extLst>
            </p:cNvPr>
            <p:cNvSpPr txBox="1"/>
            <p:nvPr/>
          </p:nvSpPr>
          <p:spPr>
            <a:xfrm>
              <a:off x="7830010" y="4182379"/>
              <a:ext cx="1420785" cy="278123"/>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a:t>
              </a:r>
              <a:r>
                <a:rPr lang="en-US" sz="1200" i="1" dirty="0">
                  <a:latin typeface="Times New Roman"/>
                  <a:cs typeface="Times New Roman"/>
                </a:rPr>
                <a:t>N</a:t>
              </a:r>
              <a:endParaRPr lang="en-US" sz="1200" dirty="0">
                <a:latin typeface="Times New Roman"/>
                <a:cs typeface="Times New Roman"/>
              </a:endParaRPr>
            </a:p>
          </p:txBody>
        </p:sp>
        <p:sp>
          <p:nvSpPr>
            <p:cNvPr id="39" name="Oval 38">
              <a:extLst>
                <a:ext uri="{FF2B5EF4-FFF2-40B4-BE49-F238E27FC236}">
                  <a16:creationId xmlns:a16="http://schemas.microsoft.com/office/drawing/2014/main" xmlns="" id="{2B580116-7F37-694E-B79F-8CCB25C1D7FA}"/>
                </a:ext>
              </a:extLst>
            </p:cNvPr>
            <p:cNvSpPr/>
            <p:nvPr/>
          </p:nvSpPr>
          <p:spPr>
            <a:xfrm>
              <a:off x="8507353" y="3477688"/>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7BFC101A-166D-F44C-95D3-CEA132C9D739}"/>
                </a:ext>
              </a:extLst>
            </p:cNvPr>
            <p:cNvSpPr/>
            <p:nvPr/>
          </p:nvSpPr>
          <p:spPr>
            <a:xfrm>
              <a:off x="8505758" y="365217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399964A5-C9A3-8C47-B52D-9A612E353996}"/>
                </a:ext>
              </a:extLst>
            </p:cNvPr>
            <p:cNvSpPr/>
            <p:nvPr/>
          </p:nvSpPr>
          <p:spPr>
            <a:xfrm>
              <a:off x="8505758" y="3820257"/>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38D8013E-C2B1-CB41-828A-1DDC46081934}"/>
                </a:ext>
              </a:extLst>
            </p:cNvPr>
            <p:cNvSpPr/>
            <p:nvPr/>
          </p:nvSpPr>
          <p:spPr>
            <a:xfrm>
              <a:off x="8504164" y="3978739"/>
              <a:ext cx="80682" cy="80682"/>
            </a:xfrm>
            <a:prstGeom prst="ellipse">
              <a:avLst/>
            </a:prstGeom>
            <a:solidFill>
              <a:schemeClr val="accent4">
                <a:lumMod val="50000"/>
                <a:alpha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2620C29-868C-8747-8BC5-9483FD85E3C9}"/>
                </a:ext>
              </a:extLst>
            </p:cNvPr>
            <p:cNvSpPr txBox="1"/>
            <p:nvPr/>
          </p:nvSpPr>
          <p:spPr>
            <a:xfrm>
              <a:off x="7832517" y="1202276"/>
              <a:ext cx="1420785" cy="244410"/>
            </a:xfrm>
            <a:prstGeom prst="rect">
              <a:avLst/>
            </a:prstGeom>
            <a:solidFill>
              <a:srgbClr val="7030A0">
                <a:alpha val="50000"/>
              </a:srgbClr>
            </a:solidFill>
            <a:ln w="25400">
              <a:solidFill>
                <a:schemeClr val="tx1"/>
              </a:solidFill>
            </a:ln>
          </p:spPr>
          <p:txBody>
            <a:bodyPr wrap="square" rtlCol="0">
              <a:spAutoFit/>
            </a:bodyPr>
            <a:lstStyle/>
            <a:p>
              <a:pPr algn="ctr"/>
              <a:r>
                <a:rPr lang="en-US" sz="1200" dirty="0">
                  <a:latin typeface="Times New Roman"/>
                  <a:cs typeface="Times New Roman"/>
                </a:rPr>
                <a:t>Member 01</a:t>
              </a:r>
            </a:p>
          </p:txBody>
        </p:sp>
        <p:sp>
          <p:nvSpPr>
            <p:cNvPr id="74" name="Oval 73">
              <a:extLst>
                <a:ext uri="{FF2B5EF4-FFF2-40B4-BE49-F238E27FC236}">
                  <a16:creationId xmlns:a16="http://schemas.microsoft.com/office/drawing/2014/main" xmlns="" id="{01AE30F9-1BD6-A24F-A795-7C606EBC4110}"/>
                </a:ext>
              </a:extLst>
            </p:cNvPr>
            <p:cNvSpPr/>
            <p:nvPr/>
          </p:nvSpPr>
          <p:spPr>
            <a:xfrm>
              <a:off x="4763641" y="3472842"/>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69363545-3129-AE4C-A5DA-9021B7DC5666}"/>
                </a:ext>
              </a:extLst>
            </p:cNvPr>
            <p:cNvSpPr/>
            <p:nvPr/>
          </p:nvSpPr>
          <p:spPr>
            <a:xfrm>
              <a:off x="4767813" y="3647331"/>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C7A924AD-9E89-344D-AADA-32B205E4A768}"/>
                </a:ext>
              </a:extLst>
            </p:cNvPr>
            <p:cNvSpPr/>
            <p:nvPr/>
          </p:nvSpPr>
          <p:spPr>
            <a:xfrm>
              <a:off x="4767813" y="3801880"/>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567F13F1-D010-DC4B-9FEE-3D2EF1F0F5A1}"/>
                </a:ext>
              </a:extLst>
            </p:cNvPr>
            <p:cNvSpPr/>
            <p:nvPr/>
          </p:nvSpPr>
          <p:spPr>
            <a:xfrm>
              <a:off x="4767813" y="3973893"/>
              <a:ext cx="80682" cy="80682"/>
            </a:xfrm>
            <a:prstGeom prst="ellipse">
              <a:avLst/>
            </a:prstGeom>
            <a:solidFill>
              <a:srgbClr val="00B050">
                <a:alpha val="50000"/>
              </a:srgb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xmlns="" id="{63F27F6B-0362-6548-85FF-D0773099547E}"/>
                </a:ext>
              </a:extLst>
            </p:cNvPr>
            <p:cNvCxnSpPr>
              <a:cxnSpLocks/>
              <a:endCxn id="8" idx="1"/>
            </p:cNvCxnSpPr>
            <p:nvPr/>
          </p:nvCxnSpPr>
          <p:spPr>
            <a:xfrm>
              <a:off x="1929002" y="5336658"/>
              <a:ext cx="183736" cy="2404"/>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xmlns="" id="{965D7816-67ED-AF45-80A6-7EE6259D9DE9}"/>
                </a:ext>
              </a:extLst>
            </p:cNvPr>
            <p:cNvSpPr txBox="1"/>
            <p:nvPr/>
          </p:nvSpPr>
          <p:spPr>
            <a:xfrm>
              <a:off x="9714258" y="5135769"/>
              <a:ext cx="1417320" cy="401733"/>
            </a:xfrm>
            <a:prstGeom prst="rect">
              <a:avLst/>
            </a:prstGeom>
            <a:solidFill>
              <a:srgbClr val="7030A0">
                <a:alpha val="50000"/>
              </a:srgbClr>
            </a:solidFill>
            <a:ln w="25400">
              <a:solidFill>
                <a:schemeClr val="tx1"/>
              </a:solidFill>
            </a:ln>
          </p:spPr>
          <p:txBody>
            <a:bodyPr wrap="square" rtlCol="0">
              <a:spAutoFit/>
            </a:bodyPr>
            <a:lstStyle/>
            <a:p>
              <a:pPr algn="ctr"/>
              <a:r>
                <a:rPr lang="en-US" sz="1000" dirty="0">
                  <a:latin typeface="Times New Roman"/>
                  <a:cs typeface="Times New Roman"/>
                </a:rPr>
                <a:t>High-resolution Control Analysis</a:t>
              </a:r>
            </a:p>
          </p:txBody>
        </p:sp>
        <p:cxnSp>
          <p:nvCxnSpPr>
            <p:cNvPr id="78" name="Elbow Connector 77">
              <a:extLst>
                <a:ext uri="{FF2B5EF4-FFF2-40B4-BE49-F238E27FC236}">
                  <a16:creationId xmlns:a16="http://schemas.microsoft.com/office/drawing/2014/main" xmlns="" id="{A441588E-B72B-EA40-A0C4-19822A56AFC2}"/>
                </a:ext>
              </a:extLst>
            </p:cNvPr>
            <p:cNvCxnSpPr>
              <a:cxnSpLocks/>
            </p:cNvCxnSpPr>
            <p:nvPr/>
          </p:nvCxnSpPr>
          <p:spPr>
            <a:xfrm rot="10800000">
              <a:off x="5533611" y="1338790"/>
              <a:ext cx="176528" cy="2979286"/>
            </a:xfrm>
            <a:prstGeom prst="bentConnector2">
              <a:avLst/>
            </a:prstGeom>
            <a:ln>
              <a:solidFill>
                <a:schemeClr val="tx1"/>
              </a:solidFill>
              <a:tailEnd type="none"/>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1B390D4A-3C8B-1E4C-AED5-99EA65163304}"/>
                </a:ext>
              </a:extLst>
            </p:cNvPr>
            <p:cNvCxnSpPr/>
            <p:nvPr/>
          </p:nvCxnSpPr>
          <p:spPr>
            <a:xfrm flipV="1">
              <a:off x="5512237" y="1332791"/>
              <a:ext cx="179035" cy="816"/>
            </a:xfrm>
            <a:prstGeom prst="line">
              <a:avLst/>
            </a:prstGeom>
            <a:ln>
              <a:solidFill>
                <a:schemeClr val="tx1"/>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E9344D9F-6AE5-E748-B1B4-E927D8AFACAC}"/>
                </a:ext>
              </a:extLst>
            </p:cNvPr>
            <p:cNvCxnSpPr>
              <a:endCxn id="66" idx="1"/>
            </p:cNvCxnSpPr>
            <p:nvPr/>
          </p:nvCxnSpPr>
          <p:spPr>
            <a:xfrm>
              <a:off x="1929002" y="4318076"/>
              <a:ext cx="181229" cy="1"/>
            </a:xfrm>
            <a:prstGeom prst="line">
              <a:avLst/>
            </a:prstGeom>
            <a:ln w="1587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xmlns="" id="{29FAE1FD-A120-B445-BCC7-70AFB47FE1F2}"/>
                </a:ext>
              </a:extLst>
            </p:cNvPr>
            <p:cNvGrpSpPr/>
            <p:nvPr/>
          </p:nvGrpSpPr>
          <p:grpSpPr>
            <a:xfrm>
              <a:off x="5967544" y="5730607"/>
              <a:ext cx="4390469" cy="314626"/>
              <a:chOff x="4261777" y="6555825"/>
              <a:chExt cx="4724367" cy="338554"/>
            </a:xfrm>
          </p:grpSpPr>
          <p:grpSp>
            <p:nvGrpSpPr>
              <p:cNvPr id="81" name="Group 80">
                <a:extLst>
                  <a:ext uri="{FF2B5EF4-FFF2-40B4-BE49-F238E27FC236}">
                    <a16:creationId xmlns:a16="http://schemas.microsoft.com/office/drawing/2014/main" xmlns="" id="{E7EA85B1-7362-F840-892A-9BDCFEE51A98}"/>
                  </a:ext>
                </a:extLst>
              </p:cNvPr>
              <p:cNvGrpSpPr/>
              <p:nvPr/>
            </p:nvGrpSpPr>
            <p:grpSpPr>
              <a:xfrm>
                <a:off x="4261777" y="6555825"/>
                <a:ext cx="3708415" cy="338554"/>
                <a:chOff x="5332155" y="6555825"/>
                <a:chExt cx="3708415" cy="338554"/>
              </a:xfrm>
            </p:grpSpPr>
            <p:grpSp>
              <p:nvGrpSpPr>
                <p:cNvPr id="83" name="Group 82">
                  <a:extLst>
                    <a:ext uri="{FF2B5EF4-FFF2-40B4-BE49-F238E27FC236}">
                      <a16:creationId xmlns:a16="http://schemas.microsoft.com/office/drawing/2014/main" xmlns="" id="{E61AA1E8-56E1-1846-B7AE-188BE1B72289}"/>
                    </a:ext>
                  </a:extLst>
                </p:cNvPr>
                <p:cNvGrpSpPr/>
                <p:nvPr/>
              </p:nvGrpSpPr>
              <p:grpSpPr>
                <a:xfrm>
                  <a:off x="6114124" y="6555825"/>
                  <a:ext cx="2926446" cy="338554"/>
                  <a:chOff x="5597077" y="6555825"/>
                  <a:chExt cx="2926446" cy="338554"/>
                </a:xfrm>
              </p:grpSpPr>
              <p:sp>
                <p:nvSpPr>
                  <p:cNvPr id="85" name="TextBox 84">
                    <a:extLst>
                      <a:ext uri="{FF2B5EF4-FFF2-40B4-BE49-F238E27FC236}">
                        <a16:creationId xmlns:a16="http://schemas.microsoft.com/office/drawing/2014/main" xmlns="" id="{A9CEE215-8463-184F-BEAA-BF2C8B1C325D}"/>
                      </a:ext>
                    </a:extLst>
                  </p:cNvPr>
                  <p:cNvSpPr txBox="1"/>
                  <p:nvPr/>
                </p:nvSpPr>
                <p:spPr>
                  <a:xfrm>
                    <a:off x="5597077" y="6555825"/>
                    <a:ext cx="879928" cy="330860"/>
                  </a:xfrm>
                  <a:prstGeom prst="rect">
                    <a:avLst/>
                  </a:prstGeom>
                  <a:solidFill>
                    <a:schemeClr val="tx2">
                      <a:lumMod val="75000"/>
                      <a:alpha val="50000"/>
                    </a:schemeClr>
                  </a:solidFill>
                  <a:ln w="25400">
                    <a:solidFill>
                      <a:schemeClr val="tx1"/>
                    </a:solidFill>
                  </a:ln>
                </p:spPr>
                <p:txBody>
                  <a:bodyPr wrap="square" rtlCol="0">
                    <a:spAutoFit/>
                  </a:bodyPr>
                  <a:lstStyle/>
                  <a:p>
                    <a:pPr algn="ctr"/>
                    <a:r>
                      <a:rPr lang="en-US" sz="775" dirty="0"/>
                      <a:t>Background Forecast(s)</a:t>
                    </a:r>
                  </a:p>
                </p:txBody>
              </p:sp>
              <p:sp>
                <p:nvSpPr>
                  <p:cNvPr id="86" name="TextBox 85">
                    <a:extLst>
                      <a:ext uri="{FF2B5EF4-FFF2-40B4-BE49-F238E27FC236}">
                        <a16:creationId xmlns:a16="http://schemas.microsoft.com/office/drawing/2014/main" xmlns="" id="{1B4C1D9F-8F8D-074B-9AA0-C6F77DC5FC10}"/>
                      </a:ext>
                    </a:extLst>
                  </p:cNvPr>
                  <p:cNvSpPr txBox="1"/>
                  <p:nvPr/>
                </p:nvSpPr>
                <p:spPr>
                  <a:xfrm>
                    <a:off x="6620338" y="6555825"/>
                    <a:ext cx="879928" cy="338554"/>
                  </a:xfrm>
                  <a:prstGeom prst="rect">
                    <a:avLst/>
                  </a:prstGeom>
                  <a:solidFill>
                    <a:srgbClr val="00B050">
                      <a:alpha val="50000"/>
                    </a:srgbClr>
                  </a:solidFill>
                  <a:ln w="25400">
                    <a:solidFill>
                      <a:schemeClr val="tx1"/>
                    </a:solidFill>
                  </a:ln>
                </p:spPr>
                <p:txBody>
                  <a:bodyPr wrap="square" rtlCol="0">
                    <a:spAutoFit/>
                  </a:bodyPr>
                  <a:lstStyle/>
                  <a:p>
                    <a:pPr algn="ctr"/>
                    <a:r>
                      <a:rPr lang="en-US" sz="800" dirty="0"/>
                      <a:t>Observation Statistics</a:t>
                    </a:r>
                  </a:p>
                </p:txBody>
              </p:sp>
              <p:sp>
                <p:nvSpPr>
                  <p:cNvPr id="87" name="TextBox 86">
                    <a:extLst>
                      <a:ext uri="{FF2B5EF4-FFF2-40B4-BE49-F238E27FC236}">
                        <a16:creationId xmlns:a16="http://schemas.microsoft.com/office/drawing/2014/main" xmlns="" id="{F083C49A-319C-4044-AE97-7C892122898C}"/>
                      </a:ext>
                    </a:extLst>
                  </p:cNvPr>
                  <p:cNvSpPr txBox="1"/>
                  <p:nvPr/>
                </p:nvSpPr>
                <p:spPr>
                  <a:xfrm>
                    <a:off x="7643595" y="6555825"/>
                    <a:ext cx="879928" cy="338554"/>
                  </a:xfrm>
                  <a:prstGeom prst="rect">
                    <a:avLst/>
                  </a:prstGeom>
                  <a:solidFill>
                    <a:srgbClr val="FF0000">
                      <a:alpha val="50000"/>
                    </a:srgbClr>
                  </a:solidFill>
                  <a:ln w="25400">
                    <a:solidFill>
                      <a:schemeClr val="tx1"/>
                    </a:solidFill>
                  </a:ln>
                </p:spPr>
                <p:txBody>
                  <a:bodyPr wrap="square" rtlCol="0">
                    <a:spAutoFit/>
                  </a:bodyPr>
                  <a:lstStyle/>
                  <a:p>
                    <a:pPr algn="ctr"/>
                    <a:r>
                      <a:rPr lang="en-US" sz="800" dirty="0"/>
                      <a:t>Data Assimilation</a:t>
                    </a:r>
                  </a:p>
                </p:txBody>
              </p:sp>
            </p:grpSp>
            <p:sp>
              <p:nvSpPr>
                <p:cNvPr id="84" name="TextBox 83">
                  <a:extLst>
                    <a:ext uri="{FF2B5EF4-FFF2-40B4-BE49-F238E27FC236}">
                      <a16:creationId xmlns:a16="http://schemas.microsoft.com/office/drawing/2014/main" xmlns="" id="{0B1B587D-4BE5-104E-AE38-FF523128D569}"/>
                    </a:ext>
                  </a:extLst>
                </p:cNvPr>
                <p:cNvSpPr txBox="1"/>
                <p:nvPr/>
              </p:nvSpPr>
              <p:spPr>
                <a:xfrm>
                  <a:off x="5332155" y="6560264"/>
                  <a:ext cx="879928" cy="276999"/>
                </a:xfrm>
                <a:prstGeom prst="rect">
                  <a:avLst/>
                </a:prstGeom>
                <a:noFill/>
                <a:ln w="25400">
                  <a:noFill/>
                </a:ln>
              </p:spPr>
              <p:txBody>
                <a:bodyPr wrap="square" rtlCol="0">
                  <a:spAutoFit/>
                </a:bodyPr>
                <a:lstStyle/>
                <a:p>
                  <a:pPr algn="ctr"/>
                  <a:r>
                    <a:rPr lang="en-US" sz="1200" dirty="0"/>
                    <a:t>Legend:</a:t>
                  </a:r>
                </a:p>
              </p:txBody>
            </p:sp>
          </p:grpSp>
          <p:sp>
            <p:nvSpPr>
              <p:cNvPr id="82" name="TextBox 81">
                <a:extLst>
                  <a:ext uri="{FF2B5EF4-FFF2-40B4-BE49-F238E27FC236}">
                    <a16:creationId xmlns:a16="http://schemas.microsoft.com/office/drawing/2014/main" xmlns="" id="{72A928CA-6C90-354A-A67B-1DD2A0D1EB73}"/>
                  </a:ext>
                </a:extLst>
              </p:cNvPr>
              <p:cNvSpPr txBox="1"/>
              <p:nvPr/>
            </p:nvSpPr>
            <p:spPr>
              <a:xfrm>
                <a:off x="8106216" y="6555825"/>
                <a:ext cx="879928" cy="338554"/>
              </a:xfrm>
              <a:prstGeom prst="rect">
                <a:avLst/>
              </a:prstGeom>
              <a:solidFill>
                <a:srgbClr val="7030A0">
                  <a:alpha val="50000"/>
                </a:srgbClr>
              </a:solidFill>
              <a:ln w="25400">
                <a:solidFill>
                  <a:schemeClr val="tx1"/>
                </a:solidFill>
              </a:ln>
            </p:spPr>
            <p:txBody>
              <a:bodyPr wrap="square" rtlCol="0">
                <a:spAutoFit/>
              </a:bodyPr>
              <a:lstStyle/>
              <a:p>
                <a:pPr algn="ctr"/>
                <a:r>
                  <a:rPr lang="en-US" sz="800" dirty="0">
                    <a:solidFill>
                      <a:srgbClr val="000000"/>
                    </a:solidFill>
                  </a:rPr>
                  <a:t>Updated Initial Condition(s)</a:t>
                </a:r>
              </a:p>
            </p:txBody>
          </p:sp>
        </p:grpSp>
        <p:sp>
          <p:nvSpPr>
            <p:cNvPr id="57" name="Down Arrow 56">
              <a:extLst>
                <a:ext uri="{FF2B5EF4-FFF2-40B4-BE49-F238E27FC236}">
                  <a16:creationId xmlns:a16="http://schemas.microsoft.com/office/drawing/2014/main" xmlns="" id="{94102FF4-A51C-EB40-8017-CB902610A275}"/>
                </a:ext>
              </a:extLst>
            </p:cNvPr>
            <p:cNvSpPr/>
            <p:nvPr/>
          </p:nvSpPr>
          <p:spPr>
            <a:xfrm flipH="1">
              <a:off x="4716343" y="4468572"/>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786F0806-95B9-054C-920E-D15F8879BBF8}"/>
                </a:ext>
              </a:extLst>
            </p:cNvPr>
            <p:cNvSpPr txBox="1"/>
            <p:nvPr/>
          </p:nvSpPr>
          <p:spPr>
            <a:xfrm>
              <a:off x="4089451" y="5136581"/>
              <a:ext cx="1427189" cy="411480"/>
            </a:xfrm>
            <a:prstGeom prst="rect">
              <a:avLst/>
            </a:prstGeom>
            <a:solidFill>
              <a:srgbClr val="FF0000">
                <a:alpha val="50000"/>
              </a:srgbClr>
            </a:solidFill>
            <a:ln w="25400">
              <a:solidFill>
                <a:schemeClr val="tx1"/>
              </a:solidFill>
            </a:ln>
          </p:spPr>
          <p:txBody>
            <a:bodyPr wrap="square" rtlCol="0">
              <a:spAutoFit/>
            </a:bodyPr>
            <a:lstStyle/>
            <a:p>
              <a:pPr algn="ctr"/>
              <a:r>
                <a:rPr lang="en-US" sz="880" dirty="0">
                  <a:latin typeface="Times New Roman"/>
                  <a:cs typeface="Times New Roman"/>
                </a:rPr>
                <a:t>Ensemble-3DVAR (Hybrid) Data Assimilation</a:t>
              </a:r>
            </a:p>
          </p:txBody>
        </p:sp>
        <p:sp>
          <p:nvSpPr>
            <p:cNvPr id="95" name="TextBox 94">
              <a:extLst>
                <a:ext uri="{FF2B5EF4-FFF2-40B4-BE49-F238E27FC236}">
                  <a16:creationId xmlns:a16="http://schemas.microsoft.com/office/drawing/2014/main" xmlns="" id="{965F96F8-5DC6-9344-BD9E-D6BA0A0A2A1F}"/>
                </a:ext>
              </a:extLst>
            </p:cNvPr>
            <p:cNvSpPr txBox="1"/>
            <p:nvPr/>
          </p:nvSpPr>
          <p:spPr>
            <a:xfrm>
              <a:off x="9714258" y="2568857"/>
              <a:ext cx="1420785" cy="461665"/>
            </a:xfrm>
            <a:prstGeom prst="rect">
              <a:avLst/>
            </a:prstGeom>
            <a:solidFill>
              <a:schemeClr val="bg1">
                <a:lumMod val="50000"/>
              </a:schemeClr>
            </a:solidFill>
            <a:ln w="25400">
              <a:solidFill>
                <a:schemeClr val="tx1"/>
              </a:solidFill>
            </a:ln>
          </p:spPr>
          <p:txBody>
            <a:bodyPr wrap="square" rtlCol="0">
              <a:spAutoFit/>
            </a:bodyPr>
            <a:lstStyle/>
            <a:p>
              <a:pPr algn="ctr"/>
              <a:r>
                <a:rPr lang="en-US" sz="1200" dirty="0"/>
                <a:t>Re-center Ensemble</a:t>
              </a:r>
            </a:p>
          </p:txBody>
        </p:sp>
        <p:sp>
          <p:nvSpPr>
            <p:cNvPr id="97" name="TextBox 96">
              <a:extLst>
                <a:ext uri="{FF2B5EF4-FFF2-40B4-BE49-F238E27FC236}">
                  <a16:creationId xmlns:a16="http://schemas.microsoft.com/office/drawing/2014/main" xmlns="" id="{350A0BBE-B9C3-B940-AA65-ED80125A6DAE}"/>
                </a:ext>
              </a:extLst>
            </p:cNvPr>
            <p:cNvSpPr txBox="1"/>
            <p:nvPr/>
          </p:nvSpPr>
          <p:spPr>
            <a:xfrm>
              <a:off x="4092652" y="4681722"/>
              <a:ext cx="1420785" cy="246221"/>
            </a:xfrm>
            <a:prstGeom prst="rect">
              <a:avLst/>
            </a:prstGeom>
            <a:solidFill>
              <a:schemeClr val="bg1">
                <a:lumMod val="50000"/>
              </a:schemeClr>
            </a:solidFill>
            <a:ln w="25400">
              <a:solidFill>
                <a:schemeClr val="tx1"/>
              </a:solidFill>
            </a:ln>
          </p:spPr>
          <p:txBody>
            <a:bodyPr wrap="square" rtlCol="0">
              <a:spAutoFit/>
            </a:bodyPr>
            <a:lstStyle/>
            <a:p>
              <a:pPr algn="ctr"/>
              <a:r>
                <a:rPr lang="en-US" sz="1000" dirty="0"/>
                <a:t>Ensemble Covariance</a:t>
              </a:r>
            </a:p>
          </p:txBody>
        </p:sp>
        <p:cxnSp>
          <p:nvCxnSpPr>
            <p:cNvPr id="106" name="Straight Connector 105">
              <a:extLst>
                <a:ext uri="{FF2B5EF4-FFF2-40B4-BE49-F238E27FC236}">
                  <a16:creationId xmlns:a16="http://schemas.microsoft.com/office/drawing/2014/main" xmlns="" id="{93E3E083-A857-4B45-8302-F75A36D8889D}"/>
                </a:ext>
              </a:extLst>
            </p:cNvPr>
            <p:cNvCxnSpPr>
              <a:cxnSpLocks/>
              <a:stCxn id="95" idx="3"/>
            </p:cNvCxnSpPr>
            <p:nvPr/>
          </p:nvCxnSpPr>
          <p:spPr>
            <a:xfrm>
              <a:off x="11135043" y="2799690"/>
              <a:ext cx="260026" cy="5971"/>
            </a:xfrm>
            <a:prstGeom prst="line">
              <a:avLst/>
            </a:prstGeom>
            <a:ln w="15875">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8" name="Down Arrow 97">
              <a:extLst>
                <a:ext uri="{FF2B5EF4-FFF2-40B4-BE49-F238E27FC236}">
                  <a16:creationId xmlns:a16="http://schemas.microsoft.com/office/drawing/2014/main" xmlns="" id="{E66AEEE8-E3F4-274E-BA2E-A65F7D153C9E}"/>
                </a:ext>
              </a:extLst>
            </p:cNvPr>
            <p:cNvSpPr/>
            <p:nvPr/>
          </p:nvSpPr>
          <p:spPr>
            <a:xfrm flipH="1">
              <a:off x="4716343" y="4929209"/>
              <a:ext cx="127980" cy="189559"/>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Down Arrow 109">
              <a:extLst>
                <a:ext uri="{FF2B5EF4-FFF2-40B4-BE49-F238E27FC236}">
                  <a16:creationId xmlns:a16="http://schemas.microsoft.com/office/drawing/2014/main" xmlns="" id="{587FE54E-2AC8-7F44-80EE-ABB7AB03051E}"/>
                </a:ext>
              </a:extLst>
            </p:cNvPr>
            <p:cNvSpPr/>
            <p:nvPr/>
          </p:nvSpPr>
          <p:spPr>
            <a:xfrm rot="10800000" flipH="1">
              <a:off x="10376542" y="3033919"/>
              <a:ext cx="128016" cy="2088246"/>
            </a:xfrm>
            <a:prstGeom prst="downArrow">
              <a:avLst/>
            </a:prstGeom>
            <a:solidFill>
              <a:schemeClr val="tx1"/>
            </a:solidFill>
            <a:ln w="15875">
              <a:solidFill>
                <a:schemeClr val="tx1"/>
              </a:solidFill>
            </a:ln>
            <a:effectLst>
              <a:outerShdw dir="5400000" sx="60000" sy="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4E5C7386-4EDA-9C4F-A1BE-A91428D0C42E}"/>
              </a:ext>
            </a:extLst>
          </p:cNvPr>
          <p:cNvSpPr/>
          <p:nvPr/>
        </p:nvSpPr>
        <p:spPr>
          <a:xfrm>
            <a:off x="1087395" y="1315370"/>
            <a:ext cx="9984260" cy="499221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xmlns="" id="{0C0CACE6-E382-FE42-BEE9-189339FBE273}"/>
              </a:ext>
            </a:extLst>
          </p:cNvPr>
          <p:cNvSpPr txBox="1"/>
          <p:nvPr/>
        </p:nvSpPr>
        <p:spPr>
          <a:xfrm>
            <a:off x="2243419" y="1299175"/>
            <a:ext cx="1795973" cy="5016758"/>
          </a:xfrm>
          <a:prstGeom prst="rect">
            <a:avLst/>
          </a:prstGeom>
          <a:solidFill>
            <a:schemeClr val="tx2">
              <a:lumMod val="75000"/>
            </a:schemeClr>
          </a:solidFill>
          <a:ln w="25400">
            <a:solidFill>
              <a:schemeClr val="tx1"/>
            </a:solidFill>
          </a:ln>
        </p:spPr>
        <p:txBody>
          <a:bodyPr wrap="square" rtlCol="0">
            <a:spAutoFit/>
          </a:bodyPr>
          <a:lstStyle/>
          <a:p>
            <a:pPr algn="ctr"/>
            <a:r>
              <a:rPr lang="en-US" sz="8000" dirty="0">
                <a:solidFill>
                  <a:schemeClr val="bg1"/>
                </a:solidFill>
              </a:rPr>
              <a:t>H</a:t>
            </a:r>
          </a:p>
          <a:p>
            <a:pPr algn="ctr"/>
            <a:r>
              <a:rPr lang="en-US" sz="8000" dirty="0">
                <a:solidFill>
                  <a:schemeClr val="bg1"/>
                </a:solidFill>
              </a:rPr>
              <a:t>W</a:t>
            </a:r>
          </a:p>
          <a:p>
            <a:pPr algn="ctr"/>
            <a:r>
              <a:rPr lang="en-US" sz="8000" dirty="0">
                <a:solidFill>
                  <a:schemeClr val="bg1"/>
                </a:solidFill>
              </a:rPr>
              <a:t>R</a:t>
            </a:r>
          </a:p>
          <a:p>
            <a:pPr algn="ctr"/>
            <a:r>
              <a:rPr lang="en-US" sz="8000" dirty="0">
                <a:solidFill>
                  <a:schemeClr val="bg1"/>
                </a:solidFill>
              </a:rPr>
              <a:t>F</a:t>
            </a:r>
          </a:p>
        </p:txBody>
      </p:sp>
      <p:sp>
        <p:nvSpPr>
          <p:cNvPr id="94" name="TextBox 93">
            <a:extLst>
              <a:ext uri="{FF2B5EF4-FFF2-40B4-BE49-F238E27FC236}">
                <a16:creationId xmlns:a16="http://schemas.microsoft.com/office/drawing/2014/main" xmlns="" id="{525B0564-A393-4247-815B-3397C7433821}"/>
              </a:ext>
            </a:extLst>
          </p:cNvPr>
          <p:cNvSpPr txBox="1"/>
          <p:nvPr/>
        </p:nvSpPr>
        <p:spPr>
          <a:xfrm>
            <a:off x="4249878" y="1482910"/>
            <a:ext cx="1795973" cy="4708981"/>
          </a:xfrm>
          <a:prstGeom prst="rect">
            <a:avLst/>
          </a:prstGeom>
          <a:solidFill>
            <a:srgbClr val="00B050"/>
          </a:solidFill>
          <a:ln w="25400">
            <a:solidFill>
              <a:schemeClr val="tx1"/>
            </a:solidFill>
          </a:ln>
        </p:spPr>
        <p:txBody>
          <a:bodyPr wrap="square" rtlCol="0">
            <a:spAutoFit/>
          </a:bodyPr>
          <a:lstStyle/>
          <a:p>
            <a:pPr algn="ctr"/>
            <a:r>
              <a:rPr lang="en-US" sz="10000" dirty="0">
                <a:solidFill>
                  <a:schemeClr val="bg1"/>
                </a:solidFill>
              </a:rPr>
              <a:t>G</a:t>
            </a:r>
          </a:p>
          <a:p>
            <a:pPr algn="ctr"/>
            <a:r>
              <a:rPr lang="en-US" sz="10000" dirty="0">
                <a:solidFill>
                  <a:schemeClr val="bg1"/>
                </a:solidFill>
              </a:rPr>
              <a:t>S</a:t>
            </a:r>
          </a:p>
          <a:p>
            <a:pPr algn="ctr"/>
            <a:r>
              <a:rPr lang="en-US" sz="10000" dirty="0">
                <a:solidFill>
                  <a:schemeClr val="bg1"/>
                </a:solidFill>
              </a:rPr>
              <a:t>I</a:t>
            </a:r>
          </a:p>
        </p:txBody>
      </p:sp>
      <p:sp>
        <p:nvSpPr>
          <p:cNvPr id="96" name="TextBox 95">
            <a:extLst>
              <a:ext uri="{FF2B5EF4-FFF2-40B4-BE49-F238E27FC236}">
                <a16:creationId xmlns:a16="http://schemas.microsoft.com/office/drawing/2014/main" xmlns="" id="{FD6449ED-30CD-0540-871D-86DD63676530}"/>
              </a:ext>
            </a:extLst>
          </p:cNvPr>
          <p:cNvSpPr txBox="1"/>
          <p:nvPr/>
        </p:nvSpPr>
        <p:spPr>
          <a:xfrm>
            <a:off x="6207243" y="1307025"/>
            <a:ext cx="1795973" cy="5016758"/>
          </a:xfrm>
          <a:prstGeom prst="rect">
            <a:avLst/>
          </a:prstGeom>
          <a:solidFill>
            <a:srgbClr val="FF0000"/>
          </a:solidFill>
          <a:ln w="25400">
            <a:solidFill>
              <a:schemeClr val="tx1"/>
            </a:solidFill>
          </a:ln>
        </p:spPr>
        <p:txBody>
          <a:bodyPr wrap="square" rtlCol="0">
            <a:spAutoFit/>
          </a:bodyPr>
          <a:lstStyle/>
          <a:p>
            <a:pPr algn="ctr"/>
            <a:r>
              <a:rPr lang="en-US" sz="8000" dirty="0">
                <a:solidFill>
                  <a:schemeClr val="bg1"/>
                </a:solidFill>
              </a:rPr>
              <a:t>E</a:t>
            </a:r>
          </a:p>
          <a:p>
            <a:pPr algn="ctr"/>
            <a:r>
              <a:rPr lang="en-US" sz="8000" dirty="0">
                <a:solidFill>
                  <a:schemeClr val="bg1"/>
                </a:solidFill>
              </a:rPr>
              <a:t>N</a:t>
            </a:r>
          </a:p>
          <a:p>
            <a:pPr algn="ctr"/>
            <a:r>
              <a:rPr lang="en-US" sz="8000" dirty="0">
                <a:solidFill>
                  <a:schemeClr val="bg1"/>
                </a:solidFill>
              </a:rPr>
              <a:t>K</a:t>
            </a:r>
          </a:p>
          <a:p>
            <a:pPr algn="ctr"/>
            <a:r>
              <a:rPr lang="en-US" sz="8000" dirty="0">
                <a:solidFill>
                  <a:schemeClr val="bg1"/>
                </a:solidFill>
              </a:rPr>
              <a:t>F</a:t>
            </a:r>
          </a:p>
        </p:txBody>
      </p:sp>
    </p:spTree>
    <p:extLst>
      <p:ext uri="{BB962C8B-B14F-4D97-AF65-F5344CB8AC3E}">
        <p14:creationId xmlns:p14="http://schemas.microsoft.com/office/powerpoint/2010/main" val="19633296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3428</TotalTime>
  <Words>3004</Words>
  <Application>Microsoft Office PowerPoint</Application>
  <PresentationFormat>Widescreen</PresentationFormat>
  <Paragraphs>501</Paragraphs>
  <Slides>41</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Winterbottom</dc:creator>
  <cp:lastModifiedBy>avichal</cp:lastModifiedBy>
  <cp:revision>133</cp:revision>
  <dcterms:created xsi:type="dcterms:W3CDTF">2018-03-19T02:27:36Z</dcterms:created>
  <dcterms:modified xsi:type="dcterms:W3CDTF">2018-04-03T10:41:57Z</dcterms:modified>
</cp:coreProperties>
</file>