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84" r:id="rId2"/>
    <p:sldId id="302" r:id="rId3"/>
    <p:sldId id="285" r:id="rId4"/>
    <p:sldId id="288" r:id="rId5"/>
    <p:sldId id="306" r:id="rId6"/>
    <p:sldId id="310" r:id="rId7"/>
    <p:sldId id="311" r:id="rId8"/>
    <p:sldId id="309" r:id="rId9"/>
    <p:sldId id="312" r:id="rId10"/>
    <p:sldId id="313" r:id="rId11"/>
    <p:sldId id="314" r:id="rId12"/>
    <p:sldId id="31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CAC"/>
    <a:srgbClr val="1B10FC"/>
    <a:srgbClr val="ACA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61" autoAdjust="0"/>
    <p:restoredTop sz="94660"/>
  </p:normalViewPr>
  <p:slideViewPr>
    <p:cSldViewPr>
      <p:cViewPr varScale="1">
        <p:scale>
          <a:sx n="94" d="100"/>
          <a:sy n="94" d="100"/>
        </p:scale>
        <p:origin x="-93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281C7-4D75-49DF-8AFA-AFAB0B843CA2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6ADA4-30B6-44CC-869B-00B6ADA10C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2015-04-09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06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2015-04-09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64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2015-04-09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23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2015-04-09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30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2015-04-09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80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2015-04-09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24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2015-04-09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48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2015-04-09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47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2015-04-09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41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2015-04-09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09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2015-04-09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18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17505-7D00-4472-9F6E-30CE9314BE27}" type="datetimeFigureOut">
              <a:rPr lang="en-US" smtClean="0"/>
              <a:pPr/>
              <a:t>2015-04-09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4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Outlier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1. H215 </a:t>
            </a:r>
            <a:r>
              <a:rPr lang="en-US" altLang="ko-KR" dirty="0" smtClean="0"/>
              <a:t>vs. </a:t>
            </a:r>
            <a:r>
              <a:rPr lang="en-US" altLang="ko-KR" dirty="0" smtClean="0"/>
              <a:t>H15Z</a:t>
            </a:r>
          </a:p>
        </p:txBody>
      </p:sp>
    </p:spTree>
    <p:extLst>
      <p:ext uri="{BB962C8B-B14F-4D97-AF65-F5344CB8AC3E}">
        <p14:creationId xmlns:p14="http://schemas.microsoft.com/office/powerpoint/2010/main" xmlns="" val="3265646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152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Case: 201112 KATIA (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H214, H15Z and H215)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6172200"/>
            <a:ext cx="4913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Degraded track error (24, 48h)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of H215 over H15Z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D:\Sync\Work\Project\NCEP_EMC\OA\figure\H215-H15Z\int_H215-BEST_AL_201112.png"/>
          <p:cNvPicPr>
            <a:picLocks noChangeAspect="1" noChangeArrowheads="1"/>
          </p:cNvPicPr>
          <p:nvPr/>
        </p:nvPicPr>
        <p:blipFill>
          <a:blip r:embed="rId2"/>
          <a:srcRect l="9449" t="18898" r="17717" b="41339"/>
          <a:stretch>
            <a:fillRect/>
          </a:stretch>
        </p:blipFill>
        <p:spPr bwMode="auto">
          <a:xfrm>
            <a:off x="5715000" y="3810001"/>
            <a:ext cx="2663977" cy="1454371"/>
          </a:xfrm>
          <a:prstGeom prst="rect">
            <a:avLst/>
          </a:prstGeom>
          <a:noFill/>
        </p:spPr>
      </p:pic>
      <p:pic>
        <p:nvPicPr>
          <p:cNvPr id="5125" name="Picture 5" descr="D:\Sync\Work\Project\NCEP_EMC\OA\figure\H215-H15Z\trk_H15Z-BEST_AL_201112.png"/>
          <p:cNvPicPr>
            <a:picLocks noChangeAspect="1" noChangeArrowheads="1"/>
          </p:cNvPicPr>
          <p:nvPr/>
        </p:nvPicPr>
        <p:blipFill>
          <a:blip r:embed="rId3"/>
          <a:srcRect l="11220" t="18307" r="23622" b="21260"/>
          <a:stretch>
            <a:fillRect/>
          </a:stretch>
        </p:blipFill>
        <p:spPr bwMode="auto">
          <a:xfrm>
            <a:off x="3276600" y="1066800"/>
            <a:ext cx="2383219" cy="2210398"/>
          </a:xfrm>
          <a:prstGeom prst="rect">
            <a:avLst/>
          </a:prstGeom>
          <a:noFill/>
        </p:spPr>
      </p:pic>
      <p:pic>
        <p:nvPicPr>
          <p:cNvPr id="5126" name="Picture 6" descr="D:\Sync\Work\Project\NCEP_EMC\OA\figure\H215-H15Z\trk_H215-BEST_AL_201112.png"/>
          <p:cNvPicPr>
            <a:picLocks noChangeAspect="1" noChangeArrowheads="1"/>
          </p:cNvPicPr>
          <p:nvPr/>
        </p:nvPicPr>
        <p:blipFill>
          <a:blip r:embed="rId4"/>
          <a:srcRect l="11220" t="18307" r="23622" b="21260"/>
          <a:stretch>
            <a:fillRect/>
          </a:stretch>
        </p:blipFill>
        <p:spPr bwMode="auto">
          <a:xfrm>
            <a:off x="6019800" y="1066800"/>
            <a:ext cx="2383219" cy="2210398"/>
          </a:xfrm>
          <a:prstGeom prst="rect">
            <a:avLst/>
          </a:prstGeom>
          <a:noFill/>
        </p:spPr>
      </p:pic>
      <p:pic>
        <p:nvPicPr>
          <p:cNvPr id="5127" name="Picture 7" descr="D:\Sync\Work\Project\NCEP_EMC\OA\figure\H215-H15Z\int_H214-BEST_AL_201112.png"/>
          <p:cNvPicPr>
            <a:picLocks noChangeAspect="1" noChangeArrowheads="1"/>
          </p:cNvPicPr>
          <p:nvPr/>
        </p:nvPicPr>
        <p:blipFill>
          <a:blip r:embed="rId5"/>
          <a:srcRect l="9449" t="18898" r="17717" b="41339"/>
          <a:stretch>
            <a:fillRect/>
          </a:stretch>
        </p:blipFill>
        <p:spPr bwMode="auto">
          <a:xfrm>
            <a:off x="384023" y="3810003"/>
            <a:ext cx="2663977" cy="1454371"/>
          </a:xfrm>
          <a:prstGeom prst="rect">
            <a:avLst/>
          </a:prstGeom>
          <a:noFill/>
        </p:spPr>
      </p:pic>
      <p:pic>
        <p:nvPicPr>
          <p:cNvPr id="5128" name="Picture 8" descr="D:\Sync\Work\Project\NCEP_EMC\OA\figure\H215-H15Z\trk_H214-BEST_AL_201112.png"/>
          <p:cNvPicPr>
            <a:picLocks noChangeAspect="1" noChangeArrowheads="1"/>
          </p:cNvPicPr>
          <p:nvPr/>
        </p:nvPicPr>
        <p:blipFill>
          <a:blip r:embed="rId6"/>
          <a:srcRect l="11220" t="18307" r="23622" b="21260"/>
          <a:stretch>
            <a:fillRect/>
          </a:stretch>
        </p:blipFill>
        <p:spPr bwMode="auto">
          <a:xfrm>
            <a:off x="612619" y="1066800"/>
            <a:ext cx="2383219" cy="2210398"/>
          </a:xfrm>
          <a:prstGeom prst="rect">
            <a:avLst/>
          </a:prstGeom>
          <a:noFill/>
        </p:spPr>
      </p:pic>
      <p:pic>
        <p:nvPicPr>
          <p:cNvPr id="5129" name="Picture 9" descr="D:\Sync\Work\Project\NCEP_EMC\OA\figure\H215-H15Z\int_H15Z-BEST_AL_201112.png"/>
          <p:cNvPicPr>
            <a:picLocks noChangeAspect="1" noChangeArrowheads="1"/>
          </p:cNvPicPr>
          <p:nvPr/>
        </p:nvPicPr>
        <p:blipFill>
          <a:blip r:embed="rId7"/>
          <a:srcRect l="9449" t="18898" r="17717" b="41339"/>
          <a:stretch>
            <a:fillRect/>
          </a:stretch>
        </p:blipFill>
        <p:spPr bwMode="auto">
          <a:xfrm>
            <a:off x="3048000" y="3810001"/>
            <a:ext cx="2663977" cy="1454371"/>
          </a:xfrm>
          <a:prstGeom prst="rect">
            <a:avLst/>
          </a:prstGeom>
          <a:noFill/>
        </p:spPr>
      </p:pic>
      <p:pic>
        <p:nvPicPr>
          <p:cNvPr id="12" name="Picture 6" descr="D:\Sync\Work\Project\NCEP_EMC\OA\figure\H215-H15Z\trk_H215-BEST_AL_201112.png"/>
          <p:cNvPicPr>
            <a:picLocks noChangeAspect="1" noChangeArrowheads="1"/>
          </p:cNvPicPr>
          <p:nvPr/>
        </p:nvPicPr>
        <p:blipFill>
          <a:blip r:embed="rId4"/>
          <a:srcRect l="82677" t="18307" b="21260"/>
          <a:stretch>
            <a:fillRect/>
          </a:stretch>
        </p:blipFill>
        <p:spPr bwMode="auto">
          <a:xfrm>
            <a:off x="8458200" y="1066800"/>
            <a:ext cx="686396" cy="2394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D:\Sync\Work\Project\NCEP_EMC\OA\figure\H215-H15Z\int_H215-BEST_AL_201109.png"/>
          <p:cNvPicPr>
            <a:picLocks noChangeAspect="1" noChangeArrowheads="1"/>
          </p:cNvPicPr>
          <p:nvPr/>
        </p:nvPicPr>
        <p:blipFill>
          <a:blip r:embed="rId2"/>
          <a:srcRect l="5906" t="18898" r="17717" b="41339"/>
          <a:stretch>
            <a:fillRect/>
          </a:stretch>
        </p:blipFill>
        <p:spPr bwMode="auto">
          <a:xfrm>
            <a:off x="5551782" y="4014586"/>
            <a:ext cx="3026381" cy="15755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152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Case: 201109 IRENE (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H214, H15Z and H215)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6172200"/>
            <a:ext cx="468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Improved intensity (48, 72h)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of H215 over H15Z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D:\Sync\Work\Project\NCEP_EMC\OA\figure\H215-H15Z\trk_H214-BEST_AL_201109.png"/>
          <p:cNvPicPr>
            <a:picLocks noChangeAspect="1" noChangeArrowheads="1"/>
          </p:cNvPicPr>
          <p:nvPr/>
        </p:nvPicPr>
        <p:blipFill>
          <a:blip r:embed="rId3"/>
          <a:srcRect l="17717" t="11811" r="29528" b="17717"/>
          <a:stretch>
            <a:fillRect/>
          </a:stretch>
        </p:blipFill>
        <p:spPr bwMode="auto">
          <a:xfrm>
            <a:off x="805236" y="838200"/>
            <a:ext cx="2090364" cy="2792382"/>
          </a:xfrm>
          <a:prstGeom prst="rect">
            <a:avLst/>
          </a:prstGeom>
          <a:noFill/>
        </p:spPr>
      </p:pic>
      <p:pic>
        <p:nvPicPr>
          <p:cNvPr id="6147" name="Picture 3" descr="D:\Sync\Work\Project\NCEP_EMC\OA\figure\H215-H15Z\trk_H215-BEST_AL_201109.png"/>
          <p:cNvPicPr>
            <a:picLocks noChangeAspect="1" noChangeArrowheads="1"/>
          </p:cNvPicPr>
          <p:nvPr/>
        </p:nvPicPr>
        <p:blipFill>
          <a:blip r:embed="rId4"/>
          <a:srcRect l="17717" t="11811" r="29528" b="17717"/>
          <a:stretch>
            <a:fillRect/>
          </a:stretch>
        </p:blipFill>
        <p:spPr bwMode="auto">
          <a:xfrm>
            <a:off x="6215436" y="838200"/>
            <a:ext cx="2090364" cy="2792382"/>
          </a:xfrm>
          <a:prstGeom prst="rect">
            <a:avLst/>
          </a:prstGeom>
          <a:noFill/>
        </p:spPr>
      </p:pic>
      <p:pic>
        <p:nvPicPr>
          <p:cNvPr id="6148" name="Picture 4" descr="D:\Sync\Work\Project\NCEP_EMC\OA\figure\H215-H15Z\int_H15Z-BEST_AL_201109.png"/>
          <p:cNvPicPr>
            <a:picLocks noChangeAspect="1" noChangeArrowheads="1"/>
          </p:cNvPicPr>
          <p:nvPr/>
        </p:nvPicPr>
        <p:blipFill>
          <a:blip r:embed="rId5"/>
          <a:srcRect l="5906" t="18898" r="17717" b="41339"/>
          <a:stretch>
            <a:fillRect/>
          </a:stretch>
        </p:blipFill>
        <p:spPr bwMode="auto">
          <a:xfrm>
            <a:off x="2808582" y="4014586"/>
            <a:ext cx="3026381" cy="1575598"/>
          </a:xfrm>
          <a:prstGeom prst="rect">
            <a:avLst/>
          </a:prstGeom>
          <a:noFill/>
        </p:spPr>
      </p:pic>
      <p:pic>
        <p:nvPicPr>
          <p:cNvPr id="6149" name="Picture 5" descr="D:\Sync\Work\Project\NCEP_EMC\OA\figure\H215-H15Z\int_H214-BEST_AL_201109.png"/>
          <p:cNvPicPr>
            <a:picLocks noChangeAspect="1" noChangeArrowheads="1"/>
          </p:cNvPicPr>
          <p:nvPr/>
        </p:nvPicPr>
        <p:blipFill>
          <a:blip r:embed="rId6"/>
          <a:srcRect l="5906" t="18898" r="17717" b="41339"/>
          <a:stretch>
            <a:fillRect/>
          </a:stretch>
        </p:blipFill>
        <p:spPr bwMode="auto">
          <a:xfrm>
            <a:off x="65383" y="4014586"/>
            <a:ext cx="3026380" cy="1575598"/>
          </a:xfrm>
          <a:prstGeom prst="rect">
            <a:avLst/>
          </a:prstGeom>
          <a:noFill/>
        </p:spPr>
      </p:pic>
      <p:pic>
        <p:nvPicPr>
          <p:cNvPr id="6151" name="Picture 7" descr="D:\Sync\Work\Project\NCEP_EMC\OA\figure\H215-H15Z\trk_H15Z-BEST_AL_201109.png"/>
          <p:cNvPicPr>
            <a:picLocks noChangeAspect="1" noChangeArrowheads="1"/>
          </p:cNvPicPr>
          <p:nvPr/>
        </p:nvPicPr>
        <p:blipFill>
          <a:blip r:embed="rId7"/>
          <a:srcRect l="17717" t="11811" r="29528" b="17717"/>
          <a:stretch>
            <a:fillRect/>
          </a:stretch>
        </p:blipFill>
        <p:spPr bwMode="auto">
          <a:xfrm>
            <a:off x="3505200" y="838200"/>
            <a:ext cx="2090364" cy="2792382"/>
          </a:xfrm>
          <a:prstGeom prst="rect">
            <a:avLst/>
          </a:prstGeom>
          <a:noFill/>
        </p:spPr>
      </p:pic>
      <p:pic>
        <p:nvPicPr>
          <p:cNvPr id="11" name="Picture 3" descr="D:\Sync\Work\Project\NCEP_EMC\OA\figure\H215-H15Z\trk_H215-BEST_AL_201109.png"/>
          <p:cNvPicPr>
            <a:picLocks noChangeAspect="1" noChangeArrowheads="1"/>
          </p:cNvPicPr>
          <p:nvPr/>
        </p:nvPicPr>
        <p:blipFill>
          <a:blip r:embed="rId4"/>
          <a:srcRect l="82677" t="11811" b="17717"/>
          <a:stretch>
            <a:fillRect/>
          </a:stretch>
        </p:blipFill>
        <p:spPr bwMode="auto">
          <a:xfrm>
            <a:off x="8457604" y="990600"/>
            <a:ext cx="686396" cy="2792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Sync\Work\Project\NCEP_EMC\OA\figure\H215-H15Z\int_H215-BEST_AL_201115.png"/>
          <p:cNvPicPr>
            <a:picLocks noChangeAspect="1" noChangeArrowheads="1"/>
          </p:cNvPicPr>
          <p:nvPr/>
        </p:nvPicPr>
        <p:blipFill>
          <a:blip r:embed="rId2"/>
          <a:srcRect l="8858" t="17717" r="17717" b="41339"/>
          <a:stretch>
            <a:fillRect/>
          </a:stretch>
        </p:blipFill>
        <p:spPr bwMode="auto">
          <a:xfrm>
            <a:off x="5625032" y="4191000"/>
            <a:ext cx="2909368" cy="16223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152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Case: 201115 NATE (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H214, H15Z and H215)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6172200"/>
            <a:ext cx="4727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Degraded intensity (48, 72h)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of H215 over H15Z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Sync\Work\Project\NCEP_EMC\OA\figure\H215-H15Z\int_H15Z-BEST_AL_201115.png"/>
          <p:cNvPicPr>
            <a:picLocks noChangeAspect="1" noChangeArrowheads="1"/>
          </p:cNvPicPr>
          <p:nvPr/>
        </p:nvPicPr>
        <p:blipFill>
          <a:blip r:embed="rId3"/>
          <a:srcRect l="8858" t="17717" r="17717" b="41339"/>
          <a:stretch>
            <a:fillRect/>
          </a:stretch>
        </p:blipFill>
        <p:spPr bwMode="auto">
          <a:xfrm>
            <a:off x="2881832" y="4191000"/>
            <a:ext cx="2909368" cy="1622384"/>
          </a:xfrm>
          <a:prstGeom prst="rect">
            <a:avLst/>
          </a:prstGeom>
          <a:noFill/>
        </p:spPr>
      </p:pic>
      <p:pic>
        <p:nvPicPr>
          <p:cNvPr id="7171" name="Picture 3" descr="D:\Sync\Work\Project\NCEP_EMC\OA\figure\H215-H15Z\int_H214-BEST_AL_201115.png"/>
          <p:cNvPicPr>
            <a:picLocks noChangeAspect="1" noChangeArrowheads="1"/>
          </p:cNvPicPr>
          <p:nvPr/>
        </p:nvPicPr>
        <p:blipFill>
          <a:blip r:embed="rId4"/>
          <a:srcRect l="8858" t="17717" r="17717" b="41339"/>
          <a:stretch>
            <a:fillRect/>
          </a:stretch>
        </p:blipFill>
        <p:spPr bwMode="auto">
          <a:xfrm>
            <a:off x="171029" y="4191000"/>
            <a:ext cx="2909368" cy="1622384"/>
          </a:xfrm>
          <a:prstGeom prst="rect">
            <a:avLst/>
          </a:prstGeom>
          <a:noFill/>
        </p:spPr>
      </p:pic>
      <p:pic>
        <p:nvPicPr>
          <p:cNvPr id="7173" name="Picture 5" descr="D:\Sync\Work\Project\NCEP_EMC\OA\figure\H215-H15Z\trk_H15Z-BEST_AL_201115.png"/>
          <p:cNvPicPr>
            <a:picLocks noChangeAspect="1" noChangeArrowheads="1"/>
          </p:cNvPicPr>
          <p:nvPr/>
        </p:nvPicPr>
        <p:blipFill>
          <a:blip r:embed="rId5"/>
          <a:srcRect l="11811" t="17717" r="23622" b="17717"/>
          <a:stretch>
            <a:fillRect/>
          </a:stretch>
        </p:blipFill>
        <p:spPr bwMode="auto">
          <a:xfrm>
            <a:off x="3186632" y="1219200"/>
            <a:ext cx="2558403" cy="2558363"/>
          </a:xfrm>
          <a:prstGeom prst="rect">
            <a:avLst/>
          </a:prstGeom>
          <a:noFill/>
        </p:spPr>
      </p:pic>
      <p:pic>
        <p:nvPicPr>
          <p:cNvPr id="7174" name="Picture 6" descr="D:\Sync\Work\Project\NCEP_EMC\OA\figure\H215-H15Z\trk_H214-BEST_AL_201115.png"/>
          <p:cNvPicPr>
            <a:picLocks noChangeAspect="1" noChangeArrowheads="1"/>
          </p:cNvPicPr>
          <p:nvPr/>
        </p:nvPicPr>
        <p:blipFill>
          <a:blip r:embed="rId6"/>
          <a:srcRect l="11811" t="17717" r="23622" b="17717"/>
          <a:stretch>
            <a:fillRect/>
          </a:stretch>
        </p:blipFill>
        <p:spPr bwMode="auto">
          <a:xfrm>
            <a:off x="552029" y="1219200"/>
            <a:ext cx="2558403" cy="2558363"/>
          </a:xfrm>
          <a:prstGeom prst="rect">
            <a:avLst/>
          </a:prstGeom>
          <a:noFill/>
        </p:spPr>
      </p:pic>
      <p:pic>
        <p:nvPicPr>
          <p:cNvPr id="7175" name="Picture 7" descr="D:\Sync\Work\Project\NCEP_EMC\OA\figure\H215-H15Z\trk_H215-BEST_AL_201115.png"/>
          <p:cNvPicPr>
            <a:picLocks noChangeAspect="1" noChangeArrowheads="1"/>
          </p:cNvPicPr>
          <p:nvPr/>
        </p:nvPicPr>
        <p:blipFill>
          <a:blip r:embed="rId7"/>
          <a:srcRect l="11811" t="17717" r="23622" b="17717"/>
          <a:stretch>
            <a:fillRect/>
          </a:stretch>
        </p:blipFill>
        <p:spPr bwMode="auto">
          <a:xfrm>
            <a:off x="5853632" y="1219200"/>
            <a:ext cx="2558403" cy="2558363"/>
          </a:xfrm>
          <a:prstGeom prst="rect">
            <a:avLst/>
          </a:prstGeom>
          <a:noFill/>
        </p:spPr>
      </p:pic>
      <p:pic>
        <p:nvPicPr>
          <p:cNvPr id="11" name="Picture 7" descr="D:\Sync\Work\Project\NCEP_EMC\OA\figure\H215-H15Z\trk_H215-BEST_AL_201115.png"/>
          <p:cNvPicPr>
            <a:picLocks noChangeAspect="1" noChangeArrowheads="1"/>
          </p:cNvPicPr>
          <p:nvPr/>
        </p:nvPicPr>
        <p:blipFill>
          <a:blip r:embed="rId7"/>
          <a:srcRect l="82677" t="17717" b="47244"/>
          <a:stretch>
            <a:fillRect/>
          </a:stretch>
        </p:blipFill>
        <p:spPr bwMode="auto">
          <a:xfrm>
            <a:off x="8457604" y="1447800"/>
            <a:ext cx="686396" cy="1388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H215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vs. H15Z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" y="148389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24h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33" y="284616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48h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894" y="419397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72h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027" y="5556246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96h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7733" y="688777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Track error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80000" y="6858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Intensity error</a:t>
            </a:r>
            <a:endParaRPr lang="ko-KR" altLang="en-US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152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Improvement/Degradation of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H215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over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H15Z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(AL+EP)</a:t>
            </a:r>
            <a:endParaRPr lang="ko-KR" altLang="en-US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362470" y="0"/>
            <a:ext cx="2781530" cy="533400"/>
            <a:chOff x="6179081" y="0"/>
            <a:chExt cx="2781530" cy="533400"/>
          </a:xfrm>
        </p:grpSpPr>
        <p:pic>
          <p:nvPicPr>
            <p:cNvPr id="24" name="Picture 4" descr="D:\Sync\Work\Project\NCEP_EMC\OA\figure\abserrmws_den_H15U-H214_EP_AL_09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79081" y="0"/>
              <a:ext cx="2781530" cy="397264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6629400" y="271790"/>
              <a:ext cx="990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latin typeface="Arial" pitchFamily="34" charset="0"/>
                  <a:cs typeface="Arial" pitchFamily="34" charset="0"/>
                </a:rPr>
                <a:t>Improvement</a:t>
              </a:r>
              <a:endParaRPr lang="ko-KR" alt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20000" y="271790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latin typeface="Arial" pitchFamily="34" charset="0"/>
                  <a:cs typeface="Arial" pitchFamily="34" charset="0"/>
                </a:rPr>
                <a:t>Degradation</a:t>
              </a:r>
              <a:endParaRPr lang="ko-KR" altLang="en-US" sz="105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직선 화살표 연결선 26"/>
            <p:cNvCxnSpPr/>
            <p:nvPr/>
          </p:nvCxnSpPr>
          <p:spPr>
            <a:xfrm flipH="1">
              <a:off x="6400800" y="407376"/>
              <a:ext cx="252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/>
            <p:nvPr/>
          </p:nvCxnSpPr>
          <p:spPr>
            <a:xfrm>
              <a:off x="8511000" y="406800"/>
              <a:ext cx="252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3" descr="D:\Sync\Work\Project\NCEP_EMC\OA\figure\H215-H15Z\abserrdist_den_H215-H15Z_EP_AL_024.png"/>
          <p:cNvPicPr>
            <a:picLocks noChangeAspect="1" noChangeArrowheads="1"/>
          </p:cNvPicPr>
          <p:nvPr/>
        </p:nvPicPr>
        <p:blipFill>
          <a:blip r:embed="rId3"/>
          <a:srcRect l="5906" t="34252" r="8858" b="29528"/>
          <a:stretch>
            <a:fillRect/>
          </a:stretch>
        </p:blipFill>
        <p:spPr bwMode="auto">
          <a:xfrm>
            <a:off x="864000" y="1008000"/>
            <a:ext cx="3240000" cy="1376798"/>
          </a:xfrm>
          <a:prstGeom prst="rect">
            <a:avLst/>
          </a:prstGeom>
          <a:noFill/>
        </p:spPr>
      </p:pic>
      <p:pic>
        <p:nvPicPr>
          <p:cNvPr id="30" name="Picture 4" descr="D:\Sync\Work\Project\NCEP_EMC\OA\figure\H215-H15Z\abserrdist_den_H215-H15Z_EP_AL_048.png"/>
          <p:cNvPicPr>
            <a:picLocks noChangeAspect="1" noChangeArrowheads="1"/>
          </p:cNvPicPr>
          <p:nvPr/>
        </p:nvPicPr>
        <p:blipFill>
          <a:blip r:embed="rId4"/>
          <a:srcRect l="5906" t="34252" r="8858" b="29528"/>
          <a:stretch>
            <a:fillRect/>
          </a:stretch>
        </p:blipFill>
        <p:spPr bwMode="auto">
          <a:xfrm>
            <a:off x="864000" y="2376000"/>
            <a:ext cx="3240000" cy="1376798"/>
          </a:xfrm>
          <a:prstGeom prst="rect">
            <a:avLst/>
          </a:prstGeom>
          <a:noFill/>
        </p:spPr>
      </p:pic>
      <p:pic>
        <p:nvPicPr>
          <p:cNvPr id="31" name="Picture 5" descr="D:\Sync\Work\Project\NCEP_EMC\OA\figure\H215-H15Z\abserrdist_den_H215-H15Z_EP_AL_072.png"/>
          <p:cNvPicPr>
            <a:picLocks noChangeAspect="1" noChangeArrowheads="1"/>
          </p:cNvPicPr>
          <p:nvPr/>
        </p:nvPicPr>
        <p:blipFill>
          <a:blip r:embed="rId5"/>
          <a:srcRect l="5906" t="34252" r="8858" b="29528"/>
          <a:stretch>
            <a:fillRect/>
          </a:stretch>
        </p:blipFill>
        <p:spPr bwMode="auto">
          <a:xfrm>
            <a:off x="864000" y="3744000"/>
            <a:ext cx="3240000" cy="1376798"/>
          </a:xfrm>
          <a:prstGeom prst="rect">
            <a:avLst/>
          </a:prstGeom>
          <a:noFill/>
        </p:spPr>
      </p:pic>
      <p:pic>
        <p:nvPicPr>
          <p:cNvPr id="32" name="Picture 6" descr="D:\Sync\Work\Project\NCEP_EMC\OA\figure\H215-H15Z\abserrmws_den_H215-H15Z_EP_AL_048.png"/>
          <p:cNvPicPr>
            <a:picLocks noChangeAspect="1" noChangeArrowheads="1"/>
          </p:cNvPicPr>
          <p:nvPr/>
        </p:nvPicPr>
        <p:blipFill>
          <a:blip r:embed="rId6"/>
          <a:srcRect l="5906" t="34252" r="8858" b="29528"/>
          <a:stretch>
            <a:fillRect/>
          </a:stretch>
        </p:blipFill>
        <p:spPr bwMode="auto">
          <a:xfrm>
            <a:off x="4212000" y="2376000"/>
            <a:ext cx="3240000" cy="1376798"/>
          </a:xfrm>
          <a:prstGeom prst="rect">
            <a:avLst/>
          </a:prstGeom>
          <a:noFill/>
        </p:spPr>
      </p:pic>
      <p:pic>
        <p:nvPicPr>
          <p:cNvPr id="33" name="Picture 7" descr="D:\Sync\Work\Project\NCEP_EMC\OA\figure\H215-H15Z\abserrmws_den_H215-H15Z_EP_AL_072.png"/>
          <p:cNvPicPr>
            <a:picLocks noChangeAspect="1" noChangeArrowheads="1"/>
          </p:cNvPicPr>
          <p:nvPr/>
        </p:nvPicPr>
        <p:blipFill>
          <a:blip r:embed="rId7"/>
          <a:srcRect l="5906" t="34252" r="8858" b="29528"/>
          <a:stretch>
            <a:fillRect/>
          </a:stretch>
        </p:blipFill>
        <p:spPr bwMode="auto">
          <a:xfrm>
            <a:off x="4212000" y="3744000"/>
            <a:ext cx="3240000" cy="1376798"/>
          </a:xfrm>
          <a:prstGeom prst="rect">
            <a:avLst/>
          </a:prstGeom>
          <a:noFill/>
        </p:spPr>
      </p:pic>
      <p:pic>
        <p:nvPicPr>
          <p:cNvPr id="34" name="Picture 9" descr="D:\Sync\Work\Project\NCEP_EMC\OA\figure\H215-H15Z\abserrmws_den_H215-H15Z_EP_AL_024.png"/>
          <p:cNvPicPr>
            <a:picLocks noChangeAspect="1" noChangeArrowheads="1"/>
          </p:cNvPicPr>
          <p:nvPr/>
        </p:nvPicPr>
        <p:blipFill>
          <a:blip r:embed="rId8"/>
          <a:srcRect l="5906" t="34252" r="8858" b="29528"/>
          <a:stretch>
            <a:fillRect/>
          </a:stretch>
        </p:blipFill>
        <p:spPr bwMode="auto">
          <a:xfrm>
            <a:off x="4212000" y="1008000"/>
            <a:ext cx="3240000" cy="1376798"/>
          </a:xfrm>
          <a:prstGeom prst="rect">
            <a:avLst/>
          </a:prstGeom>
          <a:noFill/>
        </p:spPr>
      </p:pic>
      <p:pic>
        <p:nvPicPr>
          <p:cNvPr id="35" name="Picture 2" descr="D:\Sync\Work\Project\NCEP_EMC\OA\figure\H215-H15Z\abserrdist_den_H215-H15Z_EP_AL_096.png"/>
          <p:cNvPicPr>
            <a:picLocks noChangeAspect="1" noChangeArrowheads="1"/>
          </p:cNvPicPr>
          <p:nvPr/>
        </p:nvPicPr>
        <p:blipFill>
          <a:blip r:embed="rId9"/>
          <a:srcRect l="5906" t="34252" r="8858" b="29528"/>
          <a:stretch>
            <a:fillRect/>
          </a:stretch>
        </p:blipFill>
        <p:spPr bwMode="auto">
          <a:xfrm>
            <a:off x="864000" y="5112000"/>
            <a:ext cx="3240000" cy="1376798"/>
          </a:xfrm>
          <a:prstGeom prst="rect">
            <a:avLst/>
          </a:prstGeom>
          <a:noFill/>
        </p:spPr>
      </p:pic>
      <p:pic>
        <p:nvPicPr>
          <p:cNvPr id="36" name="Picture 8" descr="D:\Sync\Work\Project\NCEP_EMC\OA\figure\H215-H15Z\abserrmws_den_H215-H15Z_EP_AL_096.png"/>
          <p:cNvPicPr>
            <a:picLocks noChangeAspect="1" noChangeArrowheads="1"/>
          </p:cNvPicPr>
          <p:nvPr/>
        </p:nvPicPr>
        <p:blipFill>
          <a:blip r:embed="rId10"/>
          <a:srcRect l="5906" t="34252" r="8858" b="29528"/>
          <a:stretch>
            <a:fillRect/>
          </a:stretch>
        </p:blipFill>
        <p:spPr bwMode="auto">
          <a:xfrm>
            <a:off x="4212000" y="5112000"/>
            <a:ext cx="3240000" cy="1376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24h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33" y="298926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48h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894" y="447052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72h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027" y="592947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96h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52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Improvement/Degradation of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H215 over H15Z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: Track error (AL)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2339" y="762000"/>
            <a:ext cx="2358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Improvement (&lt; 25</a:t>
            </a:r>
            <a:r>
              <a:rPr lang="en-US" altLang="ko-KR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PCTL)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8377" y="762000"/>
            <a:ext cx="2239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Degradation (&gt;75</a:t>
            </a:r>
            <a:r>
              <a:rPr lang="en-US" altLang="ko-KR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PCTL)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219200" y="685800"/>
            <a:ext cx="2819400" cy="246221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H215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Total #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Case=1455,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#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TC=94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10" descr="D:\Sync\Work\Project\NCEP_EMC\OA\figure\H215-H15Z\Degrad_abserrdist_track_H215-H15Z_AL_048.png"/>
          <p:cNvPicPr>
            <a:picLocks noChangeAspect="1" noChangeArrowheads="1"/>
          </p:cNvPicPr>
          <p:nvPr/>
        </p:nvPicPr>
        <p:blipFill>
          <a:blip r:embed="rId2"/>
          <a:srcRect l="9449" t="29528" r="14173" b="28346"/>
          <a:stretch>
            <a:fillRect/>
          </a:stretch>
        </p:blipFill>
        <p:spPr bwMode="auto">
          <a:xfrm>
            <a:off x="6480000" y="2556000"/>
            <a:ext cx="2159998" cy="1191359"/>
          </a:xfrm>
          <a:prstGeom prst="rect">
            <a:avLst/>
          </a:prstGeom>
          <a:noFill/>
        </p:spPr>
      </p:pic>
      <p:pic>
        <p:nvPicPr>
          <p:cNvPr id="41" name="Picture 11" descr="D:\Sync\Work\Project\NCEP_EMC\OA\figure\H215-H15Z\Degrad_abserrdist_track_H215-H15Z_AL_072.png"/>
          <p:cNvPicPr>
            <a:picLocks noChangeAspect="1" noChangeArrowheads="1"/>
          </p:cNvPicPr>
          <p:nvPr/>
        </p:nvPicPr>
        <p:blipFill>
          <a:blip r:embed="rId3"/>
          <a:srcRect l="9449" t="29528" r="14173" b="28346"/>
          <a:stretch>
            <a:fillRect/>
          </a:stretch>
        </p:blipFill>
        <p:spPr bwMode="auto">
          <a:xfrm>
            <a:off x="6480000" y="4032000"/>
            <a:ext cx="2159998" cy="1191359"/>
          </a:xfrm>
          <a:prstGeom prst="rect">
            <a:avLst/>
          </a:prstGeom>
          <a:noFill/>
        </p:spPr>
      </p:pic>
      <p:pic>
        <p:nvPicPr>
          <p:cNvPr id="42" name="Picture 12" descr="D:\Sync\Work\Project\NCEP_EMC\OA\figure\H215-H15Z\Degrad_abserrdist_track_H215-H15Z_AL_096.png"/>
          <p:cNvPicPr>
            <a:picLocks noChangeAspect="1" noChangeArrowheads="1"/>
          </p:cNvPicPr>
          <p:nvPr/>
        </p:nvPicPr>
        <p:blipFill>
          <a:blip r:embed="rId4"/>
          <a:srcRect l="9449" t="29528" r="14173" b="28346"/>
          <a:stretch>
            <a:fillRect/>
          </a:stretch>
        </p:blipFill>
        <p:spPr bwMode="auto">
          <a:xfrm>
            <a:off x="6480000" y="5508000"/>
            <a:ext cx="2159998" cy="1191359"/>
          </a:xfrm>
          <a:prstGeom prst="rect">
            <a:avLst/>
          </a:prstGeom>
          <a:noFill/>
        </p:spPr>
      </p:pic>
      <p:pic>
        <p:nvPicPr>
          <p:cNvPr id="43" name="Picture 13" descr="D:\Sync\Work\Project\NCEP_EMC\OA\figure\H215-H15Z\imrove_abserrdist_track_H215-H15Z_AL_024.png"/>
          <p:cNvPicPr>
            <a:picLocks noChangeAspect="1" noChangeArrowheads="1"/>
          </p:cNvPicPr>
          <p:nvPr/>
        </p:nvPicPr>
        <p:blipFill>
          <a:blip r:embed="rId5"/>
          <a:srcRect l="9449" t="29528" r="14173" b="28346"/>
          <a:stretch>
            <a:fillRect/>
          </a:stretch>
        </p:blipFill>
        <p:spPr bwMode="auto">
          <a:xfrm>
            <a:off x="4320000" y="1080000"/>
            <a:ext cx="2159998" cy="1191359"/>
          </a:xfrm>
          <a:prstGeom prst="rect">
            <a:avLst/>
          </a:prstGeom>
          <a:noFill/>
        </p:spPr>
      </p:pic>
      <p:pic>
        <p:nvPicPr>
          <p:cNvPr id="44" name="Picture 14" descr="D:\Sync\Work\Project\NCEP_EMC\OA\figure\H215-H15Z\imrove_abserrdist_track_H215-H15Z_AL_048.png"/>
          <p:cNvPicPr>
            <a:picLocks noChangeAspect="1" noChangeArrowheads="1"/>
          </p:cNvPicPr>
          <p:nvPr/>
        </p:nvPicPr>
        <p:blipFill>
          <a:blip r:embed="rId6"/>
          <a:srcRect l="9449" t="29528" r="14173" b="28346"/>
          <a:stretch>
            <a:fillRect/>
          </a:stretch>
        </p:blipFill>
        <p:spPr bwMode="auto">
          <a:xfrm>
            <a:off x="4320000" y="2556000"/>
            <a:ext cx="2159998" cy="1191359"/>
          </a:xfrm>
          <a:prstGeom prst="rect">
            <a:avLst/>
          </a:prstGeom>
          <a:noFill/>
        </p:spPr>
      </p:pic>
      <p:pic>
        <p:nvPicPr>
          <p:cNvPr id="45" name="Picture 15" descr="D:\Sync\Work\Project\NCEP_EMC\OA\figure\H215-H15Z\imrove_abserrdist_track_H215-H15Z_AL_072.png"/>
          <p:cNvPicPr>
            <a:picLocks noChangeAspect="1" noChangeArrowheads="1"/>
          </p:cNvPicPr>
          <p:nvPr/>
        </p:nvPicPr>
        <p:blipFill>
          <a:blip r:embed="rId7"/>
          <a:srcRect l="9449" t="29528" r="14173" b="28346"/>
          <a:stretch>
            <a:fillRect/>
          </a:stretch>
        </p:blipFill>
        <p:spPr bwMode="auto">
          <a:xfrm>
            <a:off x="4320000" y="4032000"/>
            <a:ext cx="2159998" cy="1191359"/>
          </a:xfrm>
          <a:prstGeom prst="rect">
            <a:avLst/>
          </a:prstGeom>
          <a:noFill/>
        </p:spPr>
      </p:pic>
      <p:pic>
        <p:nvPicPr>
          <p:cNvPr id="46" name="Picture 16" descr="D:\Sync\Work\Project\NCEP_EMC\OA\figure\H215-H15Z\imrove_abserrdist_track_H215-H15Z_AL_096.png"/>
          <p:cNvPicPr>
            <a:picLocks noChangeAspect="1" noChangeArrowheads="1"/>
          </p:cNvPicPr>
          <p:nvPr/>
        </p:nvPicPr>
        <p:blipFill>
          <a:blip r:embed="rId8"/>
          <a:srcRect l="9449" t="29528" r="14173" b="28346"/>
          <a:stretch>
            <a:fillRect/>
          </a:stretch>
        </p:blipFill>
        <p:spPr bwMode="auto">
          <a:xfrm>
            <a:off x="4320000" y="5508000"/>
            <a:ext cx="2159998" cy="1191359"/>
          </a:xfrm>
          <a:prstGeom prst="rect">
            <a:avLst/>
          </a:prstGeom>
          <a:noFill/>
        </p:spPr>
      </p:pic>
      <p:pic>
        <p:nvPicPr>
          <p:cNvPr id="47" name="Picture 17" descr="D:\Sync\Work\Project\NCEP_EMC\OA\figure\H215-H15Z\Degrad_abserrdist_track_H215-H15Z_AL_024.png"/>
          <p:cNvPicPr>
            <a:picLocks noChangeAspect="1" noChangeArrowheads="1"/>
          </p:cNvPicPr>
          <p:nvPr/>
        </p:nvPicPr>
        <p:blipFill>
          <a:blip r:embed="rId9"/>
          <a:srcRect l="9449" t="29528" r="14173" b="28346"/>
          <a:stretch>
            <a:fillRect/>
          </a:stretch>
        </p:blipFill>
        <p:spPr bwMode="auto">
          <a:xfrm>
            <a:off x="6480000" y="1080000"/>
            <a:ext cx="2159998" cy="1191359"/>
          </a:xfrm>
          <a:prstGeom prst="rect">
            <a:avLst/>
          </a:prstGeom>
          <a:noFill/>
        </p:spPr>
      </p:pic>
      <p:sp>
        <p:nvSpPr>
          <p:cNvPr id="95" name="TextBox 94"/>
          <p:cNvSpPr txBox="1"/>
          <p:nvPr/>
        </p:nvSpPr>
        <p:spPr>
          <a:xfrm>
            <a:off x="1228725" y="1421387"/>
            <a:ext cx="576000" cy="246221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25</a:t>
            </a:r>
            <a:r>
              <a:rPr lang="en-US" altLang="ko-KR" sz="1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PCTL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453075" y="1685192"/>
            <a:ext cx="576000" cy="246221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r"/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75</a:t>
            </a:r>
            <a:r>
              <a:rPr lang="en-US" altLang="ko-KR" sz="1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PCTL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10" descr="D:\Sync\Work\Project\NCEP_EMC\OA\figure\H215-H15Z\abserrdist_icM_H215-H15Z_AL_096.png"/>
          <p:cNvPicPr>
            <a:picLocks noChangeAspect="1" noChangeArrowheads="1"/>
          </p:cNvPicPr>
          <p:nvPr/>
        </p:nvPicPr>
        <p:blipFill>
          <a:blip r:embed="rId10"/>
          <a:srcRect l="4724" t="18898" r="2362" b="23622"/>
          <a:stretch>
            <a:fillRect/>
          </a:stretch>
        </p:blipFill>
        <p:spPr bwMode="auto">
          <a:xfrm>
            <a:off x="874800" y="5364000"/>
            <a:ext cx="3240000" cy="2004470"/>
          </a:xfrm>
          <a:prstGeom prst="rect">
            <a:avLst/>
          </a:prstGeom>
          <a:noFill/>
        </p:spPr>
      </p:pic>
      <p:pic>
        <p:nvPicPr>
          <p:cNvPr id="38" name="Picture 13" descr="D:\Sync\Work\Project\NCEP_EMC\OA\figure\H215-H15Z\abserrdist_icM_H215-H15Z_AL_072.png"/>
          <p:cNvPicPr>
            <a:picLocks noChangeAspect="1" noChangeArrowheads="1"/>
          </p:cNvPicPr>
          <p:nvPr/>
        </p:nvPicPr>
        <p:blipFill>
          <a:blip r:embed="rId11"/>
          <a:srcRect l="4724" t="18898" r="2362" b="23622"/>
          <a:stretch>
            <a:fillRect/>
          </a:stretch>
        </p:blipFill>
        <p:spPr bwMode="auto">
          <a:xfrm>
            <a:off x="874800" y="3888000"/>
            <a:ext cx="3240000" cy="2004470"/>
          </a:xfrm>
          <a:prstGeom prst="rect">
            <a:avLst/>
          </a:prstGeom>
          <a:noFill/>
        </p:spPr>
      </p:pic>
      <p:pic>
        <p:nvPicPr>
          <p:cNvPr id="37" name="Picture 12" descr="D:\Sync\Work\Project\NCEP_EMC\OA\figure\H215-H15Z\abserrdist_icM_H215-H15Z_AL_048.png"/>
          <p:cNvPicPr>
            <a:picLocks noChangeAspect="1" noChangeArrowheads="1"/>
          </p:cNvPicPr>
          <p:nvPr/>
        </p:nvPicPr>
        <p:blipFill>
          <a:blip r:embed="rId12"/>
          <a:srcRect l="4724" t="18898" r="2362" b="23622"/>
          <a:stretch>
            <a:fillRect/>
          </a:stretch>
        </p:blipFill>
        <p:spPr bwMode="auto">
          <a:xfrm>
            <a:off x="874800" y="2412000"/>
            <a:ext cx="3240000" cy="2004470"/>
          </a:xfrm>
          <a:prstGeom prst="rect">
            <a:avLst/>
          </a:prstGeom>
          <a:noFill/>
        </p:spPr>
      </p:pic>
      <p:pic>
        <p:nvPicPr>
          <p:cNvPr id="36" name="Picture 11" descr="D:\Sync\Work\Project\NCEP_EMC\OA\figure\H215-H15Z\abserrdist_icM_H215-H15Z_AL_024.png"/>
          <p:cNvPicPr>
            <a:picLocks noChangeAspect="1" noChangeArrowheads="1"/>
          </p:cNvPicPr>
          <p:nvPr/>
        </p:nvPicPr>
        <p:blipFill>
          <a:blip r:embed="rId13"/>
          <a:srcRect l="4724" t="18898" r="2362" b="23622"/>
          <a:stretch>
            <a:fillRect/>
          </a:stretch>
        </p:blipFill>
        <p:spPr bwMode="auto">
          <a:xfrm>
            <a:off x="874800" y="936000"/>
            <a:ext cx="3240000" cy="2004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24h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33" y="298926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48h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894" y="447052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72h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027" y="592947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96h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52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Improvement/Degradation of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H215 over H15Z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Intensity error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(AL)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2339" y="762000"/>
            <a:ext cx="2358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Improvement (&lt; 25</a:t>
            </a:r>
            <a:r>
              <a:rPr lang="en-US" altLang="ko-KR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PCTL)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8377" y="762000"/>
            <a:ext cx="2239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Degradation (&gt;75</a:t>
            </a:r>
            <a:r>
              <a:rPr lang="en-US" altLang="ko-KR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PCTL)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219200" y="685800"/>
            <a:ext cx="2819400" cy="246221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H215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Total #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Case=1455,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#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TC=94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28725" y="1421387"/>
            <a:ext cx="576000" cy="246221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25</a:t>
            </a:r>
            <a:r>
              <a:rPr lang="en-US" altLang="ko-KR" sz="1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PCTL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453075" y="1685192"/>
            <a:ext cx="576000" cy="246221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r"/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75</a:t>
            </a:r>
            <a:r>
              <a:rPr lang="en-US" altLang="ko-KR" sz="1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PCTL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 descr="D:\Sync\Work\Project\NCEP_EMC\OA\figure\H215-H15Z\abserrmws_icM_H215-H15Z_AL_096.png"/>
          <p:cNvPicPr>
            <a:picLocks noChangeAspect="1" noChangeArrowheads="1"/>
          </p:cNvPicPr>
          <p:nvPr/>
        </p:nvPicPr>
        <p:blipFill>
          <a:blip r:embed="rId2"/>
          <a:srcRect l="4724" t="18898" r="2362" b="23622"/>
          <a:stretch>
            <a:fillRect/>
          </a:stretch>
        </p:blipFill>
        <p:spPr bwMode="auto">
          <a:xfrm>
            <a:off x="874800" y="5364000"/>
            <a:ext cx="3240000" cy="2004410"/>
          </a:xfrm>
          <a:prstGeom prst="rect">
            <a:avLst/>
          </a:prstGeom>
          <a:noFill/>
        </p:spPr>
      </p:pic>
      <p:pic>
        <p:nvPicPr>
          <p:cNvPr id="31" name="Picture 18" descr="D:\Sync\Work\Project\NCEP_EMC\OA\figure\H215-H15Z\imrove_abserrmws_track_H215-H15Z_AL_072.png"/>
          <p:cNvPicPr>
            <a:picLocks noChangeAspect="1" noChangeArrowheads="1"/>
          </p:cNvPicPr>
          <p:nvPr/>
        </p:nvPicPr>
        <p:blipFill>
          <a:blip r:embed="rId3"/>
          <a:srcRect l="9449" t="29528" r="14173" b="28346"/>
          <a:stretch>
            <a:fillRect/>
          </a:stretch>
        </p:blipFill>
        <p:spPr bwMode="auto">
          <a:xfrm>
            <a:off x="4320000" y="4032000"/>
            <a:ext cx="2160000" cy="1191351"/>
          </a:xfrm>
          <a:prstGeom prst="rect">
            <a:avLst/>
          </a:prstGeom>
          <a:noFill/>
        </p:spPr>
      </p:pic>
      <p:pic>
        <p:nvPicPr>
          <p:cNvPr id="32" name="Picture 19" descr="D:\Sync\Work\Project\NCEP_EMC\OA\figure\H215-H15Z\imrove_abserrmws_track_H215-H15Z_AL_096.png"/>
          <p:cNvPicPr>
            <a:picLocks noChangeAspect="1" noChangeArrowheads="1"/>
          </p:cNvPicPr>
          <p:nvPr/>
        </p:nvPicPr>
        <p:blipFill>
          <a:blip r:embed="rId4"/>
          <a:srcRect l="9449" t="29528" r="14173" b="28346"/>
          <a:stretch>
            <a:fillRect/>
          </a:stretch>
        </p:blipFill>
        <p:spPr bwMode="auto">
          <a:xfrm>
            <a:off x="4320000" y="5508000"/>
            <a:ext cx="2160000" cy="1191351"/>
          </a:xfrm>
          <a:prstGeom prst="rect">
            <a:avLst/>
          </a:prstGeom>
          <a:noFill/>
        </p:spPr>
      </p:pic>
      <p:pic>
        <p:nvPicPr>
          <p:cNvPr id="33" name="Picture 20" descr="D:\Sync\Work\Project\NCEP_EMC\OA\figure\H215-H15Z\Degrad_abserrmws_track_H215-H15Z_AL_024.png"/>
          <p:cNvPicPr>
            <a:picLocks noChangeAspect="1" noChangeArrowheads="1"/>
          </p:cNvPicPr>
          <p:nvPr/>
        </p:nvPicPr>
        <p:blipFill>
          <a:blip r:embed="rId5"/>
          <a:srcRect l="9449" t="29528" r="14173" b="28346"/>
          <a:stretch>
            <a:fillRect/>
          </a:stretch>
        </p:blipFill>
        <p:spPr bwMode="auto">
          <a:xfrm>
            <a:off x="6480000" y="1080000"/>
            <a:ext cx="2160000" cy="1191351"/>
          </a:xfrm>
          <a:prstGeom prst="rect">
            <a:avLst/>
          </a:prstGeom>
          <a:noFill/>
        </p:spPr>
      </p:pic>
      <p:pic>
        <p:nvPicPr>
          <p:cNvPr id="34" name="Picture 21" descr="D:\Sync\Work\Project\NCEP_EMC\OA\figure\H215-H15Z\Degrad_abserrmws_track_H215-H15Z_AL_048.png"/>
          <p:cNvPicPr>
            <a:picLocks noChangeAspect="1" noChangeArrowheads="1"/>
          </p:cNvPicPr>
          <p:nvPr/>
        </p:nvPicPr>
        <p:blipFill>
          <a:blip r:embed="rId6"/>
          <a:srcRect l="9449" t="29528" r="14173" b="28346"/>
          <a:stretch>
            <a:fillRect/>
          </a:stretch>
        </p:blipFill>
        <p:spPr bwMode="auto">
          <a:xfrm>
            <a:off x="6480000" y="2556000"/>
            <a:ext cx="2160000" cy="1191351"/>
          </a:xfrm>
          <a:prstGeom prst="rect">
            <a:avLst/>
          </a:prstGeom>
          <a:noFill/>
        </p:spPr>
      </p:pic>
      <p:pic>
        <p:nvPicPr>
          <p:cNvPr id="35" name="Picture 22" descr="D:\Sync\Work\Project\NCEP_EMC\OA\figure\H215-H15Z\Degrad_abserrmws_track_H215-H15Z_AL_072.png"/>
          <p:cNvPicPr>
            <a:picLocks noChangeAspect="1" noChangeArrowheads="1"/>
          </p:cNvPicPr>
          <p:nvPr/>
        </p:nvPicPr>
        <p:blipFill>
          <a:blip r:embed="rId7"/>
          <a:srcRect l="9449" t="29528" r="14173" b="28346"/>
          <a:stretch>
            <a:fillRect/>
          </a:stretch>
        </p:blipFill>
        <p:spPr bwMode="auto">
          <a:xfrm>
            <a:off x="6480000" y="4032000"/>
            <a:ext cx="2160000" cy="1191351"/>
          </a:xfrm>
          <a:prstGeom prst="rect">
            <a:avLst/>
          </a:prstGeom>
          <a:noFill/>
        </p:spPr>
      </p:pic>
      <p:pic>
        <p:nvPicPr>
          <p:cNvPr id="48" name="Picture 23" descr="D:\Sync\Work\Project\NCEP_EMC\OA\figure\H215-H15Z\Degrad_abserrmws_track_H215-H15Z_AL_096.png"/>
          <p:cNvPicPr>
            <a:picLocks noChangeAspect="1" noChangeArrowheads="1"/>
          </p:cNvPicPr>
          <p:nvPr/>
        </p:nvPicPr>
        <p:blipFill>
          <a:blip r:embed="rId8"/>
          <a:srcRect l="9449" t="29528" r="14173" b="28346"/>
          <a:stretch>
            <a:fillRect/>
          </a:stretch>
        </p:blipFill>
        <p:spPr bwMode="auto">
          <a:xfrm>
            <a:off x="6480000" y="5508000"/>
            <a:ext cx="2160000" cy="1191351"/>
          </a:xfrm>
          <a:prstGeom prst="rect">
            <a:avLst/>
          </a:prstGeom>
          <a:noFill/>
        </p:spPr>
      </p:pic>
      <p:pic>
        <p:nvPicPr>
          <p:cNvPr id="49" name="Picture 24" descr="D:\Sync\Work\Project\NCEP_EMC\OA\figure\H215-H15Z\imrove_abserrmws_track_H215-H15Z_AL_024.png"/>
          <p:cNvPicPr>
            <a:picLocks noChangeAspect="1" noChangeArrowheads="1"/>
          </p:cNvPicPr>
          <p:nvPr/>
        </p:nvPicPr>
        <p:blipFill>
          <a:blip r:embed="rId9"/>
          <a:srcRect l="9449" t="29528" r="14173" b="28346"/>
          <a:stretch>
            <a:fillRect/>
          </a:stretch>
        </p:blipFill>
        <p:spPr bwMode="auto">
          <a:xfrm>
            <a:off x="4320000" y="1080000"/>
            <a:ext cx="2160000" cy="1191351"/>
          </a:xfrm>
          <a:prstGeom prst="rect">
            <a:avLst/>
          </a:prstGeom>
          <a:noFill/>
        </p:spPr>
      </p:pic>
      <p:pic>
        <p:nvPicPr>
          <p:cNvPr id="50" name="Picture 25" descr="D:\Sync\Work\Project\NCEP_EMC\OA\figure\H215-H15Z\imrove_abserrmws_track_H215-H15Z_AL_048.png"/>
          <p:cNvPicPr>
            <a:picLocks noChangeAspect="1" noChangeArrowheads="1"/>
          </p:cNvPicPr>
          <p:nvPr/>
        </p:nvPicPr>
        <p:blipFill>
          <a:blip r:embed="rId10"/>
          <a:srcRect l="9449" t="29528" r="14173" b="28346"/>
          <a:stretch>
            <a:fillRect/>
          </a:stretch>
        </p:blipFill>
        <p:spPr bwMode="auto">
          <a:xfrm>
            <a:off x="4320000" y="2556000"/>
            <a:ext cx="2160000" cy="1191351"/>
          </a:xfrm>
          <a:prstGeom prst="rect">
            <a:avLst/>
          </a:prstGeom>
          <a:noFill/>
        </p:spPr>
      </p:pic>
      <p:pic>
        <p:nvPicPr>
          <p:cNvPr id="29" name="Picture 2" descr="D:\Sync\Work\Project\NCEP_EMC\OA\figure\H215-H15Z\abserrmws_icM_H215-H15Z_AL_072.png"/>
          <p:cNvPicPr>
            <a:picLocks noChangeAspect="1" noChangeArrowheads="1"/>
          </p:cNvPicPr>
          <p:nvPr/>
        </p:nvPicPr>
        <p:blipFill>
          <a:blip r:embed="rId11"/>
          <a:srcRect l="4724" t="18898" r="2362" b="23622"/>
          <a:stretch>
            <a:fillRect/>
          </a:stretch>
        </p:blipFill>
        <p:spPr bwMode="auto">
          <a:xfrm>
            <a:off x="874800" y="3888000"/>
            <a:ext cx="3240000" cy="2004410"/>
          </a:xfrm>
          <a:prstGeom prst="rect">
            <a:avLst/>
          </a:prstGeom>
          <a:noFill/>
        </p:spPr>
      </p:pic>
      <p:pic>
        <p:nvPicPr>
          <p:cNvPr id="28" name="Picture 5" descr="D:\Sync\Work\Project\NCEP_EMC\OA\figure\H215-H15Z\abserrmws_icM_H215-H15Z_AL_048.png"/>
          <p:cNvPicPr>
            <a:picLocks noChangeAspect="1" noChangeArrowheads="1"/>
          </p:cNvPicPr>
          <p:nvPr/>
        </p:nvPicPr>
        <p:blipFill>
          <a:blip r:embed="rId12"/>
          <a:srcRect l="4724" t="18898" r="2362" b="23622"/>
          <a:stretch>
            <a:fillRect/>
          </a:stretch>
        </p:blipFill>
        <p:spPr bwMode="auto">
          <a:xfrm>
            <a:off x="874800" y="2412000"/>
            <a:ext cx="3240000" cy="2004410"/>
          </a:xfrm>
          <a:prstGeom prst="rect">
            <a:avLst/>
          </a:prstGeom>
          <a:noFill/>
        </p:spPr>
      </p:pic>
      <p:pic>
        <p:nvPicPr>
          <p:cNvPr id="27" name="Picture 4" descr="D:\Sync\Work\Project\NCEP_EMC\OA\figure\H215-H15Z\abserrmws_icM_H215-H15Z_AL_024.png"/>
          <p:cNvPicPr>
            <a:picLocks noChangeAspect="1" noChangeArrowheads="1"/>
          </p:cNvPicPr>
          <p:nvPr/>
        </p:nvPicPr>
        <p:blipFill>
          <a:blip r:embed="rId13"/>
          <a:srcRect l="4724" t="18898" r="2362" b="23622"/>
          <a:stretch>
            <a:fillRect/>
          </a:stretch>
        </p:blipFill>
        <p:spPr bwMode="auto">
          <a:xfrm>
            <a:off x="874800" y="936000"/>
            <a:ext cx="3240000" cy="2004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24h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33" y="298926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48h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894" y="447052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72h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027" y="592947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96h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52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Improvement/Degradation of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H215 over H15Z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Track error (EP)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2339" y="762000"/>
            <a:ext cx="2358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Improvement (&lt; 25</a:t>
            </a:r>
            <a:r>
              <a:rPr lang="en-US" altLang="ko-KR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PCTL)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8377" y="762000"/>
            <a:ext cx="2239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Degradation (&gt;75</a:t>
            </a:r>
            <a:r>
              <a:rPr lang="en-US" altLang="ko-KR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PCTL)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219200" y="685800"/>
            <a:ext cx="2819400" cy="246221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H215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Total #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Case=1640,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#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TC=107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28725" y="1421387"/>
            <a:ext cx="576000" cy="246221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25</a:t>
            </a:r>
            <a:r>
              <a:rPr lang="en-US" altLang="ko-KR" sz="1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PCTL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453075" y="1685192"/>
            <a:ext cx="576000" cy="246221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r"/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75</a:t>
            </a:r>
            <a:r>
              <a:rPr lang="en-US" altLang="ko-KR" sz="1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PCTL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 descr="D:\Sync\Work\Project\NCEP_EMC\OA\figure\H215-H15Z\abserrdist_icM_H215-H15Z_EP_024.png"/>
          <p:cNvPicPr>
            <a:picLocks noChangeAspect="1" noChangeArrowheads="1"/>
          </p:cNvPicPr>
          <p:nvPr/>
        </p:nvPicPr>
        <p:blipFill>
          <a:blip r:embed="rId2"/>
          <a:srcRect l="4724" t="18898" r="2362" b="23622"/>
          <a:stretch>
            <a:fillRect/>
          </a:stretch>
        </p:blipFill>
        <p:spPr bwMode="auto">
          <a:xfrm>
            <a:off x="874800" y="936000"/>
            <a:ext cx="3240000" cy="2004470"/>
          </a:xfrm>
          <a:prstGeom prst="rect">
            <a:avLst/>
          </a:prstGeom>
          <a:noFill/>
        </p:spPr>
      </p:pic>
      <p:pic>
        <p:nvPicPr>
          <p:cNvPr id="14" name="Picture 4" descr="D:\Sync\Work\Project\NCEP_EMC\OA\figure\H215-H15Z\abserrdist_icM_H215-H15Z_EP_048.png"/>
          <p:cNvPicPr>
            <a:picLocks noChangeAspect="1" noChangeArrowheads="1"/>
          </p:cNvPicPr>
          <p:nvPr/>
        </p:nvPicPr>
        <p:blipFill>
          <a:blip r:embed="rId3"/>
          <a:srcRect l="4724" t="18898" r="2362" b="23622"/>
          <a:stretch>
            <a:fillRect/>
          </a:stretch>
        </p:blipFill>
        <p:spPr bwMode="auto">
          <a:xfrm>
            <a:off x="874800" y="2412000"/>
            <a:ext cx="3240000" cy="2004470"/>
          </a:xfrm>
          <a:prstGeom prst="rect">
            <a:avLst/>
          </a:prstGeom>
          <a:noFill/>
        </p:spPr>
      </p:pic>
      <p:pic>
        <p:nvPicPr>
          <p:cNvPr id="15" name="Picture 5" descr="D:\Sync\Work\Project\NCEP_EMC\OA\figure\H215-H15Z\abserrdist_icM_H215-H15Z_EP_072.png"/>
          <p:cNvPicPr>
            <a:picLocks noChangeAspect="1" noChangeArrowheads="1"/>
          </p:cNvPicPr>
          <p:nvPr/>
        </p:nvPicPr>
        <p:blipFill>
          <a:blip r:embed="rId4"/>
          <a:srcRect l="4724" t="18898" r="2362" b="23622"/>
          <a:stretch>
            <a:fillRect/>
          </a:stretch>
        </p:blipFill>
        <p:spPr bwMode="auto">
          <a:xfrm>
            <a:off x="874800" y="3888000"/>
            <a:ext cx="3240000" cy="2004470"/>
          </a:xfrm>
          <a:prstGeom prst="rect">
            <a:avLst/>
          </a:prstGeom>
          <a:noFill/>
        </p:spPr>
      </p:pic>
      <p:pic>
        <p:nvPicPr>
          <p:cNvPr id="16" name="Picture 2" descr="D:\Sync\Work\Project\NCEP_EMC\OA\figure\H215-H15Z\abserrdist_icM_H215-H15Z_EP_096.png"/>
          <p:cNvPicPr>
            <a:picLocks noChangeAspect="1" noChangeArrowheads="1"/>
          </p:cNvPicPr>
          <p:nvPr/>
        </p:nvPicPr>
        <p:blipFill>
          <a:blip r:embed="rId5"/>
          <a:srcRect l="4724" t="18898" r="2362" b="23622"/>
          <a:stretch>
            <a:fillRect/>
          </a:stretch>
        </p:blipFill>
        <p:spPr bwMode="auto">
          <a:xfrm>
            <a:off x="874800" y="5364000"/>
            <a:ext cx="3240000" cy="2004470"/>
          </a:xfrm>
          <a:prstGeom prst="rect">
            <a:avLst/>
          </a:prstGeom>
          <a:noFill/>
        </p:spPr>
      </p:pic>
      <p:pic>
        <p:nvPicPr>
          <p:cNvPr id="17" name="Picture 26" descr="D:\Sync\Work\Project\NCEP_EMC\OA\figure\H215-H15Z\imrove_abserrdist_track_H215-H15Z_EP_072.png"/>
          <p:cNvPicPr>
            <a:picLocks noChangeAspect="1" noChangeArrowheads="1"/>
          </p:cNvPicPr>
          <p:nvPr/>
        </p:nvPicPr>
        <p:blipFill>
          <a:blip r:embed="rId6"/>
          <a:srcRect l="9449" t="24803" r="14173" b="23622"/>
          <a:stretch>
            <a:fillRect/>
          </a:stretch>
        </p:blipFill>
        <p:spPr bwMode="auto">
          <a:xfrm>
            <a:off x="4500000" y="4032000"/>
            <a:ext cx="1800000" cy="1215472"/>
          </a:xfrm>
          <a:prstGeom prst="rect">
            <a:avLst/>
          </a:prstGeom>
          <a:noFill/>
        </p:spPr>
      </p:pic>
      <p:pic>
        <p:nvPicPr>
          <p:cNvPr id="18" name="Picture 27" descr="D:\Sync\Work\Project\NCEP_EMC\OA\figure\H215-H15Z\imrove_abserrdist_track_H215-H15Z_EP_096.png"/>
          <p:cNvPicPr>
            <a:picLocks noChangeAspect="1" noChangeArrowheads="1"/>
          </p:cNvPicPr>
          <p:nvPr/>
        </p:nvPicPr>
        <p:blipFill>
          <a:blip r:embed="rId7"/>
          <a:srcRect l="9449" t="24803" r="14173" b="23622"/>
          <a:stretch>
            <a:fillRect/>
          </a:stretch>
        </p:blipFill>
        <p:spPr bwMode="auto">
          <a:xfrm>
            <a:off x="4500000" y="5508000"/>
            <a:ext cx="1800000" cy="1215472"/>
          </a:xfrm>
          <a:prstGeom prst="rect">
            <a:avLst/>
          </a:prstGeom>
          <a:noFill/>
        </p:spPr>
      </p:pic>
      <p:pic>
        <p:nvPicPr>
          <p:cNvPr id="19" name="Picture 28" descr="D:\Sync\Work\Project\NCEP_EMC\OA\figure\H215-H15Z\degrad_abserrdist_track_H215-H15Z_EP_024.png"/>
          <p:cNvPicPr>
            <a:picLocks noChangeAspect="1" noChangeArrowheads="1"/>
          </p:cNvPicPr>
          <p:nvPr/>
        </p:nvPicPr>
        <p:blipFill>
          <a:blip r:embed="rId8"/>
          <a:srcRect l="9449" t="24803" r="14173" b="23622"/>
          <a:stretch>
            <a:fillRect/>
          </a:stretch>
        </p:blipFill>
        <p:spPr bwMode="auto">
          <a:xfrm>
            <a:off x="6660000" y="1080000"/>
            <a:ext cx="1800000" cy="1215472"/>
          </a:xfrm>
          <a:prstGeom prst="rect">
            <a:avLst/>
          </a:prstGeom>
          <a:noFill/>
        </p:spPr>
      </p:pic>
      <p:pic>
        <p:nvPicPr>
          <p:cNvPr id="20" name="Picture 29" descr="D:\Sync\Work\Project\NCEP_EMC\OA\figure\H215-H15Z\degrad_abserrdist_track_H215-H15Z_EP_048.png"/>
          <p:cNvPicPr>
            <a:picLocks noChangeAspect="1" noChangeArrowheads="1"/>
          </p:cNvPicPr>
          <p:nvPr/>
        </p:nvPicPr>
        <p:blipFill>
          <a:blip r:embed="rId9"/>
          <a:srcRect l="9449" t="24803" r="14173" b="23622"/>
          <a:stretch>
            <a:fillRect/>
          </a:stretch>
        </p:blipFill>
        <p:spPr bwMode="auto">
          <a:xfrm>
            <a:off x="6660000" y="2556000"/>
            <a:ext cx="1800000" cy="1215472"/>
          </a:xfrm>
          <a:prstGeom prst="rect">
            <a:avLst/>
          </a:prstGeom>
          <a:noFill/>
        </p:spPr>
      </p:pic>
      <p:pic>
        <p:nvPicPr>
          <p:cNvPr id="21" name="Picture 30" descr="D:\Sync\Work\Project\NCEP_EMC\OA\figure\H215-H15Z\degrad_abserrdist_track_H215-H15Z_EP_072.png"/>
          <p:cNvPicPr>
            <a:picLocks noChangeAspect="1" noChangeArrowheads="1"/>
          </p:cNvPicPr>
          <p:nvPr/>
        </p:nvPicPr>
        <p:blipFill>
          <a:blip r:embed="rId10"/>
          <a:srcRect l="9449" t="24803" r="14173" b="23622"/>
          <a:stretch>
            <a:fillRect/>
          </a:stretch>
        </p:blipFill>
        <p:spPr bwMode="auto">
          <a:xfrm>
            <a:off x="6660000" y="4032000"/>
            <a:ext cx="1800000" cy="1215472"/>
          </a:xfrm>
          <a:prstGeom prst="rect">
            <a:avLst/>
          </a:prstGeom>
          <a:noFill/>
        </p:spPr>
      </p:pic>
      <p:pic>
        <p:nvPicPr>
          <p:cNvPr id="24" name="Picture 31" descr="D:\Sync\Work\Project\NCEP_EMC\OA\figure\H215-H15Z\degrad_abserrdist_track_H215-H15Z_EP_096.png"/>
          <p:cNvPicPr>
            <a:picLocks noChangeAspect="1" noChangeArrowheads="1"/>
          </p:cNvPicPr>
          <p:nvPr/>
        </p:nvPicPr>
        <p:blipFill>
          <a:blip r:embed="rId11"/>
          <a:srcRect l="9449" t="24803" r="14173" b="23622"/>
          <a:stretch>
            <a:fillRect/>
          </a:stretch>
        </p:blipFill>
        <p:spPr bwMode="auto">
          <a:xfrm>
            <a:off x="6660000" y="5508000"/>
            <a:ext cx="1800000" cy="1215472"/>
          </a:xfrm>
          <a:prstGeom prst="rect">
            <a:avLst/>
          </a:prstGeom>
          <a:noFill/>
        </p:spPr>
      </p:pic>
      <p:pic>
        <p:nvPicPr>
          <p:cNvPr id="25" name="Picture 32" descr="D:\Sync\Work\Project\NCEP_EMC\OA\figure\H215-H15Z\imrove_abserrdist_track_H215-H15Z_EP_024.png"/>
          <p:cNvPicPr>
            <a:picLocks noChangeAspect="1" noChangeArrowheads="1"/>
          </p:cNvPicPr>
          <p:nvPr/>
        </p:nvPicPr>
        <p:blipFill>
          <a:blip r:embed="rId12"/>
          <a:srcRect l="9449" t="24803" r="14173" b="23622"/>
          <a:stretch>
            <a:fillRect/>
          </a:stretch>
        </p:blipFill>
        <p:spPr bwMode="auto">
          <a:xfrm>
            <a:off x="4500000" y="1080000"/>
            <a:ext cx="1800000" cy="1215472"/>
          </a:xfrm>
          <a:prstGeom prst="rect">
            <a:avLst/>
          </a:prstGeom>
          <a:noFill/>
        </p:spPr>
      </p:pic>
      <p:pic>
        <p:nvPicPr>
          <p:cNvPr id="26" name="Picture 33" descr="D:\Sync\Work\Project\NCEP_EMC\OA\figure\H215-H15Z\imrove_abserrdist_track_H215-H15Z_EP_048.png"/>
          <p:cNvPicPr>
            <a:picLocks noChangeAspect="1" noChangeArrowheads="1"/>
          </p:cNvPicPr>
          <p:nvPr/>
        </p:nvPicPr>
        <p:blipFill>
          <a:blip r:embed="rId13"/>
          <a:srcRect l="9449" t="24803" r="14173" b="23622"/>
          <a:stretch>
            <a:fillRect/>
          </a:stretch>
        </p:blipFill>
        <p:spPr bwMode="auto">
          <a:xfrm>
            <a:off x="4500000" y="2556000"/>
            <a:ext cx="1800000" cy="1215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24h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33" y="298926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48h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894" y="447052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72h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027" y="592947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96h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52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Improvement/Degradation of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H215 over H15Z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Intensity error (EP)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2339" y="762000"/>
            <a:ext cx="2358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Improvement (&lt; 25</a:t>
            </a:r>
            <a:r>
              <a:rPr lang="en-US" altLang="ko-KR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PCTL)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8377" y="762000"/>
            <a:ext cx="2239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Degradation (&gt;75</a:t>
            </a:r>
            <a:r>
              <a:rPr lang="en-US" altLang="ko-KR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PCTL)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219200" y="685800"/>
            <a:ext cx="2819400" cy="246221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H215 Total #Case=1640, #TC=107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28725" y="1421387"/>
            <a:ext cx="576000" cy="246221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25</a:t>
            </a:r>
            <a:r>
              <a:rPr lang="en-US" altLang="ko-KR" sz="1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PCTL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453075" y="1685192"/>
            <a:ext cx="576000" cy="246221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r"/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75</a:t>
            </a:r>
            <a:r>
              <a:rPr lang="en-US" altLang="ko-KR" sz="1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PCTL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8" descr="D:\Sync\Work\Project\NCEP_EMC\OA\figure\H215-H15Z\abserrmws_icM_H215-H15Z_EP_024.png"/>
          <p:cNvPicPr>
            <a:picLocks noChangeAspect="1" noChangeArrowheads="1"/>
          </p:cNvPicPr>
          <p:nvPr/>
        </p:nvPicPr>
        <p:blipFill>
          <a:blip r:embed="rId2"/>
          <a:srcRect l="4724" t="18898" r="2362" b="23622"/>
          <a:stretch>
            <a:fillRect/>
          </a:stretch>
        </p:blipFill>
        <p:spPr bwMode="auto">
          <a:xfrm>
            <a:off x="874800" y="936000"/>
            <a:ext cx="3240000" cy="2004410"/>
          </a:xfrm>
          <a:prstGeom prst="rect">
            <a:avLst/>
          </a:prstGeom>
          <a:noFill/>
        </p:spPr>
      </p:pic>
      <p:pic>
        <p:nvPicPr>
          <p:cNvPr id="14" name="Picture 9" descr="D:\Sync\Work\Project\NCEP_EMC\OA\figure\H215-H15Z\abserrmws_icM_H215-H15Z_EP_048.png"/>
          <p:cNvPicPr>
            <a:picLocks noChangeAspect="1" noChangeArrowheads="1"/>
          </p:cNvPicPr>
          <p:nvPr/>
        </p:nvPicPr>
        <p:blipFill>
          <a:blip r:embed="rId3"/>
          <a:srcRect l="4724" t="18898" r="2362" b="23622"/>
          <a:stretch>
            <a:fillRect/>
          </a:stretch>
        </p:blipFill>
        <p:spPr bwMode="auto">
          <a:xfrm>
            <a:off x="874800" y="2412000"/>
            <a:ext cx="3240000" cy="2004410"/>
          </a:xfrm>
          <a:prstGeom prst="rect">
            <a:avLst/>
          </a:prstGeom>
          <a:noFill/>
        </p:spPr>
      </p:pic>
      <p:pic>
        <p:nvPicPr>
          <p:cNvPr id="15" name="Picture 6" descr="D:\Sync\Work\Project\NCEP_EMC\OA\figure\H215-H15Z\abserrmws_icM_H215-H15Z_EP_072.png"/>
          <p:cNvPicPr>
            <a:picLocks noChangeAspect="1" noChangeArrowheads="1"/>
          </p:cNvPicPr>
          <p:nvPr/>
        </p:nvPicPr>
        <p:blipFill>
          <a:blip r:embed="rId4"/>
          <a:srcRect l="4724" t="18898" r="2362" b="23622"/>
          <a:stretch>
            <a:fillRect/>
          </a:stretch>
        </p:blipFill>
        <p:spPr bwMode="auto">
          <a:xfrm>
            <a:off x="874800" y="3888000"/>
            <a:ext cx="3240000" cy="2004410"/>
          </a:xfrm>
          <a:prstGeom prst="rect">
            <a:avLst/>
          </a:prstGeom>
          <a:noFill/>
        </p:spPr>
      </p:pic>
      <p:pic>
        <p:nvPicPr>
          <p:cNvPr id="16" name="Picture 7" descr="D:\Sync\Work\Project\NCEP_EMC\OA\figure\H215-H15Z\abserrmws_icM_H215-H15Z_EP_096.png"/>
          <p:cNvPicPr>
            <a:picLocks noChangeAspect="1" noChangeArrowheads="1"/>
          </p:cNvPicPr>
          <p:nvPr/>
        </p:nvPicPr>
        <p:blipFill>
          <a:blip r:embed="rId5"/>
          <a:srcRect l="4724" t="18898" r="2362" b="23622"/>
          <a:stretch>
            <a:fillRect/>
          </a:stretch>
        </p:blipFill>
        <p:spPr bwMode="auto">
          <a:xfrm>
            <a:off x="874800" y="5364000"/>
            <a:ext cx="3240000" cy="2004410"/>
          </a:xfrm>
          <a:prstGeom prst="rect">
            <a:avLst/>
          </a:prstGeom>
          <a:noFill/>
        </p:spPr>
      </p:pic>
      <p:pic>
        <p:nvPicPr>
          <p:cNvPr id="17" name="Picture 34" descr="D:\Sync\Work\Project\NCEP_EMC\OA\figure\H215-H15Z\imrove_abserrmws_track_H215-H15Z_EP_048.png"/>
          <p:cNvPicPr>
            <a:picLocks noChangeAspect="1" noChangeArrowheads="1"/>
          </p:cNvPicPr>
          <p:nvPr/>
        </p:nvPicPr>
        <p:blipFill>
          <a:blip r:embed="rId6"/>
          <a:srcRect l="9449" t="24803" r="14173" b="23622"/>
          <a:stretch>
            <a:fillRect/>
          </a:stretch>
        </p:blipFill>
        <p:spPr bwMode="auto">
          <a:xfrm>
            <a:off x="4500000" y="2556000"/>
            <a:ext cx="1800000" cy="1215472"/>
          </a:xfrm>
          <a:prstGeom prst="rect">
            <a:avLst/>
          </a:prstGeom>
          <a:noFill/>
        </p:spPr>
      </p:pic>
      <p:pic>
        <p:nvPicPr>
          <p:cNvPr id="18" name="Picture 35" descr="D:\Sync\Work\Project\NCEP_EMC\OA\figure\H215-H15Z\imrove_abserrmws_track_H215-H15Z_EP_072.png"/>
          <p:cNvPicPr>
            <a:picLocks noChangeAspect="1" noChangeArrowheads="1"/>
          </p:cNvPicPr>
          <p:nvPr/>
        </p:nvPicPr>
        <p:blipFill>
          <a:blip r:embed="rId7"/>
          <a:srcRect l="9449" t="24803" r="14173" b="23622"/>
          <a:stretch>
            <a:fillRect/>
          </a:stretch>
        </p:blipFill>
        <p:spPr bwMode="auto">
          <a:xfrm>
            <a:off x="4500000" y="4032000"/>
            <a:ext cx="1800000" cy="1215472"/>
          </a:xfrm>
          <a:prstGeom prst="rect">
            <a:avLst/>
          </a:prstGeom>
          <a:noFill/>
        </p:spPr>
      </p:pic>
      <p:pic>
        <p:nvPicPr>
          <p:cNvPr id="19" name="Picture 36" descr="D:\Sync\Work\Project\NCEP_EMC\OA\figure\H215-H15Z\imrove_abserrmws_track_H215-H15Z_EP_096.png"/>
          <p:cNvPicPr>
            <a:picLocks noChangeAspect="1" noChangeArrowheads="1"/>
          </p:cNvPicPr>
          <p:nvPr/>
        </p:nvPicPr>
        <p:blipFill>
          <a:blip r:embed="rId8"/>
          <a:srcRect l="9449" t="24803" r="14173" b="23622"/>
          <a:stretch>
            <a:fillRect/>
          </a:stretch>
        </p:blipFill>
        <p:spPr bwMode="auto">
          <a:xfrm>
            <a:off x="4500000" y="5508000"/>
            <a:ext cx="1800000" cy="1215472"/>
          </a:xfrm>
          <a:prstGeom prst="rect">
            <a:avLst/>
          </a:prstGeom>
          <a:noFill/>
        </p:spPr>
      </p:pic>
      <p:pic>
        <p:nvPicPr>
          <p:cNvPr id="20" name="Picture 37" descr="D:\Sync\Work\Project\NCEP_EMC\OA\figure\H215-H15Z\degrad_abserrmws_track_H215-H15Z_EP_024.png"/>
          <p:cNvPicPr>
            <a:picLocks noChangeAspect="1" noChangeArrowheads="1"/>
          </p:cNvPicPr>
          <p:nvPr/>
        </p:nvPicPr>
        <p:blipFill>
          <a:blip r:embed="rId9"/>
          <a:srcRect l="9449" t="24803" r="14173" b="23622"/>
          <a:stretch>
            <a:fillRect/>
          </a:stretch>
        </p:blipFill>
        <p:spPr bwMode="auto">
          <a:xfrm>
            <a:off x="6660000" y="1080000"/>
            <a:ext cx="1800000" cy="1215472"/>
          </a:xfrm>
          <a:prstGeom prst="rect">
            <a:avLst/>
          </a:prstGeom>
          <a:noFill/>
        </p:spPr>
      </p:pic>
      <p:pic>
        <p:nvPicPr>
          <p:cNvPr id="21" name="Picture 38" descr="D:\Sync\Work\Project\NCEP_EMC\OA\figure\H215-H15Z\degrad_abserrmws_track_H215-H15Z_EP_048.png"/>
          <p:cNvPicPr>
            <a:picLocks noChangeAspect="1" noChangeArrowheads="1"/>
          </p:cNvPicPr>
          <p:nvPr/>
        </p:nvPicPr>
        <p:blipFill>
          <a:blip r:embed="rId10"/>
          <a:srcRect l="9449" t="24803" r="14173" b="23622"/>
          <a:stretch>
            <a:fillRect/>
          </a:stretch>
        </p:blipFill>
        <p:spPr bwMode="auto">
          <a:xfrm>
            <a:off x="6660000" y="2556000"/>
            <a:ext cx="1800000" cy="1215472"/>
          </a:xfrm>
          <a:prstGeom prst="rect">
            <a:avLst/>
          </a:prstGeom>
          <a:noFill/>
        </p:spPr>
      </p:pic>
      <p:pic>
        <p:nvPicPr>
          <p:cNvPr id="24" name="Picture 39" descr="D:\Sync\Work\Project\NCEP_EMC\OA\figure\H215-H15Z\degrad_abserrmws_track_H215-H15Z_EP_072.png"/>
          <p:cNvPicPr>
            <a:picLocks noChangeAspect="1" noChangeArrowheads="1"/>
          </p:cNvPicPr>
          <p:nvPr/>
        </p:nvPicPr>
        <p:blipFill>
          <a:blip r:embed="rId11"/>
          <a:srcRect l="9449" t="24803" r="14173" b="23622"/>
          <a:stretch>
            <a:fillRect/>
          </a:stretch>
        </p:blipFill>
        <p:spPr bwMode="auto">
          <a:xfrm>
            <a:off x="6660000" y="4032000"/>
            <a:ext cx="1800000" cy="1215472"/>
          </a:xfrm>
          <a:prstGeom prst="rect">
            <a:avLst/>
          </a:prstGeom>
          <a:noFill/>
        </p:spPr>
      </p:pic>
      <p:pic>
        <p:nvPicPr>
          <p:cNvPr id="25" name="Picture 40" descr="D:\Sync\Work\Project\NCEP_EMC\OA\figure\H215-H15Z\degrad_abserrmws_track_H215-H15Z_EP_096.png"/>
          <p:cNvPicPr>
            <a:picLocks noChangeAspect="1" noChangeArrowheads="1"/>
          </p:cNvPicPr>
          <p:nvPr/>
        </p:nvPicPr>
        <p:blipFill>
          <a:blip r:embed="rId12"/>
          <a:srcRect l="9449" t="24803" r="14173" b="23622"/>
          <a:stretch>
            <a:fillRect/>
          </a:stretch>
        </p:blipFill>
        <p:spPr bwMode="auto">
          <a:xfrm>
            <a:off x="6660000" y="5508000"/>
            <a:ext cx="1800000" cy="1215472"/>
          </a:xfrm>
          <a:prstGeom prst="rect">
            <a:avLst/>
          </a:prstGeom>
          <a:noFill/>
        </p:spPr>
      </p:pic>
      <p:pic>
        <p:nvPicPr>
          <p:cNvPr id="26" name="Picture 41" descr="D:\Sync\Work\Project\NCEP_EMC\OA\figure\H215-H15Z\imrove_abserrmws_track_H215-H15Z_EP_024.png"/>
          <p:cNvPicPr>
            <a:picLocks noChangeAspect="1" noChangeArrowheads="1"/>
          </p:cNvPicPr>
          <p:nvPr/>
        </p:nvPicPr>
        <p:blipFill>
          <a:blip r:embed="rId13"/>
          <a:srcRect l="9449" t="24803" r="14173" b="23622"/>
          <a:stretch>
            <a:fillRect/>
          </a:stretch>
        </p:blipFill>
        <p:spPr bwMode="auto">
          <a:xfrm>
            <a:off x="4500000" y="1080000"/>
            <a:ext cx="1800000" cy="1215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152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Case: 201401 ARTHUR (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H214, H15Z and H215)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6172200"/>
            <a:ext cx="4527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Improved track error (24h) of H215 over H15Z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2" name="Picture 10" descr="D:\Sync\Work\Project\NCEP_EMC\OA\figure\H215-H15Z\trk_H214-BEST_AL_201401.png"/>
          <p:cNvPicPr>
            <a:picLocks noChangeAspect="1" noChangeArrowheads="1"/>
          </p:cNvPicPr>
          <p:nvPr/>
        </p:nvPicPr>
        <p:blipFill>
          <a:blip r:embed="rId2"/>
          <a:srcRect l="14173" t="14764" r="27165" b="17717"/>
          <a:stretch>
            <a:fillRect/>
          </a:stretch>
        </p:blipFill>
        <p:spPr bwMode="auto">
          <a:xfrm>
            <a:off x="762000" y="1323875"/>
            <a:ext cx="2160000" cy="2486125"/>
          </a:xfrm>
          <a:prstGeom prst="rect">
            <a:avLst/>
          </a:prstGeom>
          <a:noFill/>
        </p:spPr>
      </p:pic>
      <p:pic>
        <p:nvPicPr>
          <p:cNvPr id="3083" name="Picture 11" descr="D:\Sync\Work\Project\NCEP_EMC\OA\figure\H215-H15Z\trk_H215-BEST_AL_201401.png"/>
          <p:cNvPicPr>
            <a:picLocks noChangeAspect="1" noChangeArrowheads="1"/>
          </p:cNvPicPr>
          <p:nvPr/>
        </p:nvPicPr>
        <p:blipFill>
          <a:blip r:embed="rId3"/>
          <a:srcRect l="14173" t="14764" r="27165" b="17717"/>
          <a:stretch>
            <a:fillRect/>
          </a:stretch>
        </p:blipFill>
        <p:spPr bwMode="auto">
          <a:xfrm>
            <a:off x="6222000" y="1323875"/>
            <a:ext cx="2160000" cy="2486125"/>
          </a:xfrm>
          <a:prstGeom prst="rect">
            <a:avLst/>
          </a:prstGeom>
          <a:noFill/>
        </p:spPr>
      </p:pic>
      <p:pic>
        <p:nvPicPr>
          <p:cNvPr id="3084" name="Picture 12" descr="D:\Sync\Work\Project\NCEP_EMC\OA\figure\H215-H15Z\int_H15Z-BEST_AL_201401.png"/>
          <p:cNvPicPr>
            <a:picLocks noChangeAspect="1" noChangeArrowheads="1"/>
          </p:cNvPicPr>
          <p:nvPr/>
        </p:nvPicPr>
        <p:blipFill>
          <a:blip r:embed="rId4"/>
          <a:srcRect l="12402" t="18898" r="18898" b="41339"/>
          <a:stretch>
            <a:fillRect/>
          </a:stretch>
        </p:blipFill>
        <p:spPr bwMode="auto">
          <a:xfrm>
            <a:off x="3276600" y="3962239"/>
            <a:ext cx="2529728" cy="1464110"/>
          </a:xfrm>
          <a:prstGeom prst="rect">
            <a:avLst/>
          </a:prstGeom>
          <a:noFill/>
        </p:spPr>
      </p:pic>
      <p:pic>
        <p:nvPicPr>
          <p:cNvPr id="3085" name="Picture 13" descr="D:\Sync\Work\Project\NCEP_EMC\OA\figure\H215-H15Z\int_H214-BEST_AL_201401.png"/>
          <p:cNvPicPr>
            <a:picLocks noChangeAspect="1" noChangeArrowheads="1"/>
          </p:cNvPicPr>
          <p:nvPr/>
        </p:nvPicPr>
        <p:blipFill>
          <a:blip r:embed="rId5"/>
          <a:srcRect l="12402" t="18898" r="18898" b="41339"/>
          <a:stretch>
            <a:fillRect/>
          </a:stretch>
        </p:blipFill>
        <p:spPr bwMode="auto">
          <a:xfrm>
            <a:off x="533400" y="3962400"/>
            <a:ext cx="2529728" cy="1464110"/>
          </a:xfrm>
          <a:prstGeom prst="rect">
            <a:avLst/>
          </a:prstGeom>
          <a:noFill/>
        </p:spPr>
      </p:pic>
      <p:pic>
        <p:nvPicPr>
          <p:cNvPr id="3086" name="Picture 14" descr="D:\Sync\Work\Project\NCEP_EMC\OA\figure\H215-H15Z\int_H215-BEST_AL_201401.png"/>
          <p:cNvPicPr>
            <a:picLocks noChangeAspect="1" noChangeArrowheads="1"/>
          </p:cNvPicPr>
          <p:nvPr/>
        </p:nvPicPr>
        <p:blipFill>
          <a:blip r:embed="rId6"/>
          <a:srcRect l="12402" t="18898" r="18898" b="41339"/>
          <a:stretch>
            <a:fillRect/>
          </a:stretch>
        </p:blipFill>
        <p:spPr bwMode="auto">
          <a:xfrm>
            <a:off x="6004672" y="3946090"/>
            <a:ext cx="2529728" cy="1464110"/>
          </a:xfrm>
          <a:prstGeom prst="rect">
            <a:avLst/>
          </a:prstGeom>
          <a:noFill/>
        </p:spPr>
      </p:pic>
      <p:pic>
        <p:nvPicPr>
          <p:cNvPr id="3087" name="Picture 15" descr="D:\Sync\Work\Project\NCEP_EMC\OA\figure\H215-H15Z\trk_H15Z-BEST_AL_201401.png"/>
          <p:cNvPicPr>
            <a:picLocks noChangeAspect="1" noChangeArrowheads="1"/>
          </p:cNvPicPr>
          <p:nvPr/>
        </p:nvPicPr>
        <p:blipFill>
          <a:blip r:embed="rId7"/>
          <a:srcRect l="14173" t="14764" r="27165" b="17717"/>
          <a:stretch>
            <a:fillRect/>
          </a:stretch>
        </p:blipFill>
        <p:spPr bwMode="auto">
          <a:xfrm>
            <a:off x="3478800" y="1323875"/>
            <a:ext cx="2160000" cy="2486125"/>
          </a:xfrm>
          <a:prstGeom prst="rect">
            <a:avLst/>
          </a:prstGeom>
          <a:noFill/>
        </p:spPr>
      </p:pic>
      <p:pic>
        <p:nvPicPr>
          <p:cNvPr id="20" name="Picture 11" descr="D:\Sync\Work\Project\NCEP_EMC\OA\figure\H215-H15Z\trk_H215-BEST_AL_201401.png"/>
          <p:cNvPicPr>
            <a:picLocks noChangeAspect="1" noChangeArrowheads="1"/>
          </p:cNvPicPr>
          <p:nvPr/>
        </p:nvPicPr>
        <p:blipFill>
          <a:blip r:embed="rId3"/>
          <a:srcRect l="79724" t="14764" b="47244"/>
          <a:stretch>
            <a:fillRect/>
          </a:stretch>
        </p:blipFill>
        <p:spPr bwMode="auto">
          <a:xfrm>
            <a:off x="8397423" y="1905000"/>
            <a:ext cx="746577" cy="1398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ync\Work\Project\NCEP_EMC\OA\figure\H215-H15Z\trk_H215-BEST_AL_201218.png"/>
          <p:cNvPicPr>
            <a:picLocks noChangeAspect="1" noChangeArrowheads="1"/>
          </p:cNvPicPr>
          <p:nvPr/>
        </p:nvPicPr>
        <p:blipFill>
          <a:blip r:embed="rId2"/>
          <a:srcRect l="23622" t="14173" r="36024" b="17717"/>
          <a:stretch>
            <a:fillRect/>
          </a:stretch>
        </p:blipFill>
        <p:spPr bwMode="auto">
          <a:xfrm>
            <a:off x="6264000" y="990600"/>
            <a:ext cx="1800000" cy="3038000"/>
          </a:xfrm>
          <a:prstGeom prst="rect">
            <a:avLst/>
          </a:prstGeom>
          <a:noFill/>
        </p:spPr>
      </p:pic>
      <p:pic>
        <p:nvPicPr>
          <p:cNvPr id="4101" name="Picture 5" descr="D:\Sync\Work\Project\NCEP_EMC\OA\figure\H215-H15Z\int_H15Z-BEST_AL_201218.png"/>
          <p:cNvPicPr>
            <a:picLocks noChangeAspect="1" noChangeArrowheads="1"/>
          </p:cNvPicPr>
          <p:nvPr/>
        </p:nvPicPr>
        <p:blipFill>
          <a:blip r:embed="rId3"/>
          <a:srcRect l="10039" t="18898" r="18307" b="41339"/>
          <a:stretch>
            <a:fillRect/>
          </a:stretch>
        </p:blipFill>
        <p:spPr bwMode="auto">
          <a:xfrm>
            <a:off x="3282000" y="4377948"/>
            <a:ext cx="2520000" cy="1398432"/>
          </a:xfrm>
          <a:prstGeom prst="rect">
            <a:avLst/>
          </a:prstGeom>
          <a:noFill/>
        </p:spPr>
      </p:pic>
      <p:pic>
        <p:nvPicPr>
          <p:cNvPr id="4102" name="Picture 6" descr="D:\Sync\Work\Project\NCEP_EMC\OA\figure\H215-H15Z\int_H215-BEST_AL_201218.png"/>
          <p:cNvPicPr>
            <a:picLocks noChangeAspect="1" noChangeArrowheads="1"/>
          </p:cNvPicPr>
          <p:nvPr/>
        </p:nvPicPr>
        <p:blipFill>
          <a:blip r:embed="rId4"/>
          <a:srcRect l="10039" t="18898" r="18307" b="41339"/>
          <a:stretch>
            <a:fillRect/>
          </a:stretch>
        </p:blipFill>
        <p:spPr bwMode="auto">
          <a:xfrm>
            <a:off x="5802000" y="4377948"/>
            <a:ext cx="2520000" cy="1398432"/>
          </a:xfrm>
          <a:prstGeom prst="rect">
            <a:avLst/>
          </a:prstGeom>
          <a:noFill/>
        </p:spPr>
      </p:pic>
      <p:pic>
        <p:nvPicPr>
          <p:cNvPr id="4103" name="Picture 7" descr="D:\Sync\Work\Project\NCEP_EMC\OA\figure\H215-H15Z\trk_H15Z-BEST_AL_201218.png"/>
          <p:cNvPicPr>
            <a:picLocks noChangeAspect="1" noChangeArrowheads="1"/>
          </p:cNvPicPr>
          <p:nvPr/>
        </p:nvPicPr>
        <p:blipFill>
          <a:blip r:embed="rId5"/>
          <a:srcRect l="23622" t="14173" r="36024" b="17717"/>
          <a:stretch>
            <a:fillRect/>
          </a:stretch>
        </p:blipFill>
        <p:spPr bwMode="auto">
          <a:xfrm>
            <a:off x="3744000" y="990600"/>
            <a:ext cx="1800000" cy="303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152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Case: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201218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SANDY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H214, H15Z and H215)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8" descr="D:\Sync\Work\Project\NCEP_EMC\OA\figure\H215-H15Z\trk_H214-BEST_AL_201218.png"/>
          <p:cNvPicPr>
            <a:picLocks noChangeAspect="1" noChangeArrowheads="1"/>
          </p:cNvPicPr>
          <p:nvPr/>
        </p:nvPicPr>
        <p:blipFill>
          <a:blip r:embed="rId6"/>
          <a:srcRect l="23622" t="14173" r="36024" b="17717"/>
          <a:stretch>
            <a:fillRect/>
          </a:stretch>
        </p:blipFill>
        <p:spPr bwMode="auto">
          <a:xfrm>
            <a:off x="1224000" y="990575"/>
            <a:ext cx="1800000" cy="3038050"/>
          </a:xfrm>
          <a:prstGeom prst="rect">
            <a:avLst/>
          </a:prstGeom>
          <a:noFill/>
        </p:spPr>
      </p:pic>
      <p:pic>
        <p:nvPicPr>
          <p:cNvPr id="4105" name="Picture 9" descr="D:\Sync\Work\Project\NCEP_EMC\OA\figure\H215-H15Z\int_H214-BEST_AL_201218.png"/>
          <p:cNvPicPr>
            <a:picLocks noChangeAspect="1" noChangeArrowheads="1"/>
          </p:cNvPicPr>
          <p:nvPr/>
        </p:nvPicPr>
        <p:blipFill>
          <a:blip r:embed="rId7"/>
          <a:srcRect l="10039" t="18898" r="18307" b="41339"/>
          <a:stretch>
            <a:fillRect/>
          </a:stretch>
        </p:blipFill>
        <p:spPr bwMode="auto">
          <a:xfrm>
            <a:off x="762000" y="4377955"/>
            <a:ext cx="2520000" cy="1398466"/>
          </a:xfrm>
          <a:prstGeom prst="rect">
            <a:avLst/>
          </a:prstGeom>
          <a:noFill/>
        </p:spPr>
      </p:pic>
      <p:pic>
        <p:nvPicPr>
          <p:cNvPr id="11" name="Picture 8" descr="D:\Sync\Work\Project\NCEP_EMC\OA\figure\H215-H15Z\trk_H214-BEST_AL_201218.png"/>
          <p:cNvPicPr>
            <a:picLocks noChangeAspect="1" noChangeArrowheads="1"/>
          </p:cNvPicPr>
          <p:nvPr/>
        </p:nvPicPr>
        <p:blipFill>
          <a:blip r:embed="rId6"/>
          <a:srcRect l="80906" t="14173" b="17717"/>
          <a:stretch>
            <a:fillRect/>
          </a:stretch>
        </p:blipFill>
        <p:spPr bwMode="auto">
          <a:xfrm>
            <a:off x="8292361" y="1219200"/>
            <a:ext cx="851639" cy="30380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90600" y="6172200"/>
            <a:ext cx="4913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Degraded track error (24, 48h)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of H215 over H15Z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9480</TotalTime>
  <Words>287</Words>
  <Application>Microsoft Office PowerPoint</Application>
  <PresentationFormat>화면 슬라이드 쇼(4:3)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Theme</vt:lpstr>
      <vt:lpstr>Outlier analysis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Chun-Sil Jin</cp:lastModifiedBy>
  <cp:revision>101</cp:revision>
  <dcterms:created xsi:type="dcterms:W3CDTF">2015-01-02T16:09:30Z</dcterms:created>
  <dcterms:modified xsi:type="dcterms:W3CDTF">2015-04-09T16:35:07Z</dcterms:modified>
</cp:coreProperties>
</file>