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84" r:id="rId2"/>
    <p:sldId id="332" r:id="rId3"/>
    <p:sldId id="368" r:id="rId4"/>
    <p:sldId id="330" r:id="rId5"/>
    <p:sldId id="353" r:id="rId6"/>
    <p:sldId id="315" r:id="rId7"/>
    <p:sldId id="371" r:id="rId8"/>
    <p:sldId id="364" r:id="rId9"/>
    <p:sldId id="314" r:id="rId10"/>
    <p:sldId id="312" r:id="rId11"/>
    <p:sldId id="365" r:id="rId12"/>
    <p:sldId id="366" r:id="rId13"/>
    <p:sldId id="37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0FC"/>
    <a:srgbClr val="FFACAC"/>
    <a:srgbClr val="ACA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밝은 스타일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98" autoAdjust="0"/>
    <p:restoredTop sz="81449" autoAdjust="0"/>
  </p:normalViewPr>
  <p:slideViewPr>
    <p:cSldViewPr>
      <p:cViewPr varScale="1">
        <p:scale>
          <a:sx n="81" d="100"/>
          <a:sy n="81" d="100"/>
        </p:scale>
        <p:origin x="-950" y="-7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ko-KR"/>
  <c:clrMapOvr bg1="lt1" tx1="dk1" bg2="lt2" tx2="dk2" accent1="accent1" accent2="accent2" accent3="accent3" accent4="accent4" accent5="accent5" accent6="accent6" hlink="hlink" folHlink="folHlink"/>
  <c:chart>
    <c:plotArea>
      <c:layout/>
      <c:barChart>
        <c:barDir val="col"/>
        <c:grouping val="clustered"/>
        <c:ser>
          <c:idx val="0"/>
          <c:order val="0"/>
          <c:cat>
            <c:strRef>
              <c:f>Sheet1!$A$1:$A$32</c:f>
              <c:strCache>
                <c:ptCount val="32"/>
                <c:pt idx="0">
                  <c:v>2012/07l/N14</c:v>
                </c:pt>
                <c:pt idx="1">
                  <c:v>2014/07l/N14</c:v>
                </c:pt>
                <c:pt idx="2">
                  <c:v>2012/14l/N88</c:v>
                </c:pt>
                <c:pt idx="3">
                  <c:v>2012/17l/N28</c:v>
                </c:pt>
                <c:pt idx="4">
                  <c:v>2012/11l/N14</c:v>
                </c:pt>
                <c:pt idx="5">
                  <c:v>2011/16l/N47</c:v>
                </c:pt>
                <c:pt idx="6">
                  <c:v>2013/07l/N23</c:v>
                </c:pt>
                <c:pt idx="7">
                  <c:v>2011/07l/N8</c:v>
                </c:pt>
                <c:pt idx="8">
                  <c:v>2012/05l/N29</c:v>
                </c:pt>
                <c:pt idx="9">
                  <c:v>2014/06l/N27</c:v>
                </c:pt>
                <c:pt idx="10">
                  <c:v>2011/08l/N7</c:v>
                </c:pt>
                <c:pt idx="11">
                  <c:v>2012/08l/N14</c:v>
                </c:pt>
                <c:pt idx="12">
                  <c:v>2012/13l/N28</c:v>
                </c:pt>
                <c:pt idx="13">
                  <c:v>2011/09l/N30</c:v>
                </c:pt>
                <c:pt idx="14">
                  <c:v>2011/04l/N3</c:v>
                </c:pt>
                <c:pt idx="15">
                  <c:v>2011/15l/N10</c:v>
                </c:pt>
                <c:pt idx="16">
                  <c:v>2014/08l/N12</c:v>
                </c:pt>
                <c:pt idx="17">
                  <c:v>2012/09l/N36</c:v>
                </c:pt>
                <c:pt idx="18">
                  <c:v>2011/02l/N15</c:v>
                </c:pt>
                <c:pt idx="19">
                  <c:v>2013/13l/N3</c:v>
                </c:pt>
                <c:pt idx="20">
                  <c:v>2013/04l/N15</c:v>
                </c:pt>
                <c:pt idx="21">
                  <c:v>2012/18l/N30</c:v>
                </c:pt>
                <c:pt idx="22">
                  <c:v>2013/09l/N38</c:v>
                </c:pt>
                <c:pt idx="23">
                  <c:v>2011/01l/N2</c:v>
                </c:pt>
                <c:pt idx="24">
                  <c:v>2012/12l/N37</c:v>
                </c:pt>
                <c:pt idx="25">
                  <c:v>2013/03l/N10</c:v>
                </c:pt>
                <c:pt idx="26">
                  <c:v>2011/12l/N49</c:v>
                </c:pt>
                <c:pt idx="27">
                  <c:v>2013/11l/N14</c:v>
                </c:pt>
                <c:pt idx="28">
                  <c:v>2012/04l/N12</c:v>
                </c:pt>
                <c:pt idx="29">
                  <c:v>2011/05l/N14</c:v>
                </c:pt>
                <c:pt idx="30">
                  <c:v>2011/14l/N32</c:v>
                </c:pt>
                <c:pt idx="31">
                  <c:v>2012/06l/N12</c:v>
                </c:pt>
              </c:strCache>
            </c:strRef>
          </c:cat>
          <c:val>
            <c:numRef>
              <c:f>Sheet1!$B$1:$B$32</c:f>
              <c:numCache>
                <c:formatCode>General</c:formatCode>
                <c:ptCount val="32"/>
                <c:pt idx="0">
                  <c:v>-1.3101</c:v>
                </c:pt>
                <c:pt idx="1">
                  <c:v>-1.0713999999999968</c:v>
                </c:pt>
                <c:pt idx="2">
                  <c:v>-1.0292299999999968</c:v>
                </c:pt>
                <c:pt idx="3">
                  <c:v>-0.84069300000000191</c:v>
                </c:pt>
                <c:pt idx="4">
                  <c:v>-0.76127699999999998</c:v>
                </c:pt>
                <c:pt idx="5">
                  <c:v>-0.53788400000000003</c:v>
                </c:pt>
                <c:pt idx="6">
                  <c:v>-0.51675400000000005</c:v>
                </c:pt>
                <c:pt idx="7">
                  <c:v>-0.48536800000000097</c:v>
                </c:pt>
                <c:pt idx="8">
                  <c:v>-0.36044000000000032</c:v>
                </c:pt>
                <c:pt idx="9">
                  <c:v>-0.3088230000000009</c:v>
                </c:pt>
                <c:pt idx="10">
                  <c:v>-0.26956000000000002</c:v>
                </c:pt>
                <c:pt idx="11">
                  <c:v>-0.252662</c:v>
                </c:pt>
                <c:pt idx="12">
                  <c:v>-0.20948700000000045</c:v>
                </c:pt>
                <c:pt idx="13">
                  <c:v>-0.19337199999999988</c:v>
                </c:pt>
                <c:pt idx="14">
                  <c:v>-0.14963599999999999</c:v>
                </c:pt>
                <c:pt idx="15">
                  <c:v>-0.13698199999999999</c:v>
                </c:pt>
                <c:pt idx="16">
                  <c:v>-0.125886</c:v>
                </c:pt>
                <c:pt idx="17">
                  <c:v>-9.4370300000000046E-2</c:v>
                </c:pt>
                <c:pt idx="18">
                  <c:v>-5.9914000000000134E-2</c:v>
                </c:pt>
                <c:pt idx="19">
                  <c:v>-4.9979599999999999E-2</c:v>
                </c:pt>
                <c:pt idx="20">
                  <c:v>-4.1588799999999995E-2</c:v>
                </c:pt>
                <c:pt idx="21">
                  <c:v>-3.8181800000000009E-2</c:v>
                </c:pt>
                <c:pt idx="22">
                  <c:v>2.1450100000000052E-2</c:v>
                </c:pt>
                <c:pt idx="23">
                  <c:v>7.0082200000000164E-2</c:v>
                </c:pt>
                <c:pt idx="24">
                  <c:v>0.18326100000000045</c:v>
                </c:pt>
                <c:pt idx="25">
                  <c:v>0.21089500000000039</c:v>
                </c:pt>
                <c:pt idx="26">
                  <c:v>0.21396900000000058</c:v>
                </c:pt>
                <c:pt idx="27">
                  <c:v>0.28516900000000001</c:v>
                </c:pt>
                <c:pt idx="28">
                  <c:v>0.30608100000000038</c:v>
                </c:pt>
                <c:pt idx="29">
                  <c:v>0.43715200000000032</c:v>
                </c:pt>
                <c:pt idx="30">
                  <c:v>0.8702210000000018</c:v>
                </c:pt>
                <c:pt idx="31">
                  <c:v>1.19889</c:v>
                </c:pt>
              </c:numCache>
            </c:numRef>
          </c:val>
        </c:ser>
        <c:axId val="66115840"/>
        <c:axId val="87964288"/>
      </c:barChart>
      <c:catAx>
        <c:axId val="66115840"/>
        <c:scaling>
          <c:orientation val="minMax"/>
        </c:scaling>
        <c:axPos val="b"/>
        <c:numFmt formatCode="General" sourceLinked="0"/>
        <c:tickLblPos val="low"/>
        <c:spPr>
          <a:noFill/>
        </c:spPr>
        <c:txPr>
          <a:bodyPr rot="-5400000" vert="horz"/>
          <a:lstStyle/>
          <a:p>
            <a:pPr>
              <a:defRPr sz="500"/>
            </a:pPr>
            <a:endParaRPr lang="ko-KR"/>
          </a:p>
        </c:txPr>
        <c:crossAx val="87964288"/>
        <c:crosses val="autoZero"/>
        <c:auto val="1"/>
        <c:lblAlgn val="ctr"/>
        <c:lblOffset val="100"/>
        <c:tickLblSkip val="1"/>
      </c:catAx>
      <c:valAx>
        <c:axId val="87964288"/>
        <c:scaling>
          <c:orientation val="minMax"/>
        </c:scaling>
        <c:axPos val="l"/>
        <c:majorGridlines/>
        <c:numFmt formatCode="General" sourceLinked="1"/>
        <c:tickLblPos val="nextTo"/>
        <c:txPr>
          <a:bodyPr/>
          <a:lstStyle/>
          <a:p>
            <a:pPr>
              <a:defRPr sz="600"/>
            </a:pPr>
            <a:endParaRPr lang="ko-KR"/>
          </a:p>
        </c:txPr>
        <c:crossAx val="66115840"/>
        <c:crosses val="autoZero"/>
        <c:crossBetween val="between"/>
      </c:valAx>
    </c:plotArea>
    <c:plotVisOnly val="1"/>
    <c:dispBlanksAs val="gap"/>
  </c:chart>
  <c:txPr>
    <a:bodyPr/>
    <a:lstStyle/>
    <a:p>
      <a:pPr>
        <a:defRPr sz="500"/>
      </a:pPr>
      <a:endParaRPr lang="ko-KR"/>
    </a:p>
  </c:tx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7281C7-4D75-49DF-8AFA-AFAB0B843CA2}" type="datetimeFigureOut">
              <a:rPr lang="ko-KR" altLang="en-US" smtClean="0"/>
              <a:pPr/>
              <a:t>2015-04-30</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F6ADA4-30B6-44CC-869B-00B6ADA10CB5}" type="slidenum">
              <a:rPr lang="ko-KR" altLang="en-US" smtClean="0"/>
              <a:pPr/>
              <a:t>‹#›</a:t>
            </a:fld>
            <a:endParaRPr lang="ko-KR" altLang="en-US"/>
          </a:p>
        </p:txBody>
      </p:sp>
    </p:spTree>
    <p:extLst>
      <p:ext uri="{BB962C8B-B14F-4D97-AF65-F5344CB8AC3E}">
        <p14:creationId xmlns="" xmlns:p14="http://schemas.microsoft.com/office/powerpoint/2010/main" val="387776736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직사각형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a:xfrm>
            <a:off x="685800" y="2130425"/>
            <a:ext cx="7772400" cy="1470025"/>
          </a:xfrm>
        </p:spPr>
        <p:txBody>
          <a:bodyPr>
            <a:normAutofit/>
          </a:bodyPr>
          <a:lstStyle>
            <a:lvl1pPr algn="ctr">
              <a:defRPr sz="4000" b="1">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3BF6914-80F5-475C-B6A8-B788A32A4575}" type="datetime1">
              <a:rPr lang="en-US" altLang="ko-KR" smtClean="0"/>
              <a:pPr/>
              <a:t>2015-04-30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A4578-7824-4D68-BF6B-D3351EF6A15D}" type="slidenum">
              <a:rPr lang="en-US" smtClean="0"/>
              <a:pPr/>
              <a:t>‹#›</a:t>
            </a:fld>
            <a:endParaRPr lang="en-US"/>
          </a:p>
        </p:txBody>
      </p:sp>
    </p:spTree>
    <p:extLst>
      <p:ext uri="{BB962C8B-B14F-4D97-AF65-F5344CB8AC3E}">
        <p14:creationId xmlns="" xmlns:p14="http://schemas.microsoft.com/office/powerpoint/2010/main" val="405406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F57B167-924E-40BD-AABF-4F0E49C903A8}" type="datetime1">
              <a:rPr lang="en-US" altLang="ko-KR" smtClean="0"/>
              <a:pPr/>
              <a:t>2015-04-30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A4578-7824-4D68-BF6B-D3351EF6A15D}" type="slidenum">
              <a:rPr lang="en-US" smtClean="0"/>
              <a:pPr/>
              <a:t>‹#›</a:t>
            </a:fld>
            <a:endParaRPr lang="en-US"/>
          </a:p>
        </p:txBody>
      </p:sp>
    </p:spTree>
    <p:extLst>
      <p:ext uri="{BB962C8B-B14F-4D97-AF65-F5344CB8AC3E}">
        <p14:creationId xmlns="" xmlns:p14="http://schemas.microsoft.com/office/powerpoint/2010/main" val="294230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23297-5C56-4F93-8CED-2A1036ACF1A3}" type="datetime1">
              <a:rPr lang="en-US" altLang="ko-KR" smtClean="0"/>
              <a:pPr/>
              <a:t>2015-04-30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A4578-7824-4D68-BF6B-D3351EF6A15D}" type="slidenum">
              <a:rPr lang="en-US" smtClean="0"/>
              <a:pPr/>
              <a:t>‹#›</a:t>
            </a:fld>
            <a:endParaRPr lang="en-US"/>
          </a:p>
        </p:txBody>
      </p:sp>
    </p:spTree>
    <p:extLst>
      <p:ext uri="{BB962C8B-B14F-4D97-AF65-F5344CB8AC3E}">
        <p14:creationId xmlns="" xmlns:p14="http://schemas.microsoft.com/office/powerpoint/2010/main" val="3034410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238"/>
            <a:ext cx="8229600" cy="5635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600"/>
            <a:ext cx="8229600" cy="381000"/>
          </a:xfrm>
          <a:prstGeom prst="rect">
            <a:avLst/>
          </a:prstGeom>
        </p:spPr>
        <p:txBody>
          <a:bodyPr vert="horz" lIns="91440" tIns="45720" rIns="91440" bIns="45720" rtlCol="0" anchor="ctr" anchorCtr="0">
            <a:normAutofit/>
          </a:bodyPr>
          <a:lstStyle/>
          <a:p>
            <a:pPr lvl="0"/>
            <a:r>
              <a:rPr lang="en-US" dirty="0" smtClean="0"/>
              <a:t>Click to edit Master text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A372D-9AEB-4D8D-B1A9-522E848F2BD5}" type="datetime1">
              <a:rPr lang="en-US" altLang="ko-KR" smtClean="0"/>
              <a:pPr/>
              <a:t>2015-04-30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A4578-7824-4D68-BF6B-D3351EF6A15D}" type="slidenum">
              <a:rPr lang="en-US" smtClean="0"/>
              <a:pPr/>
              <a:t>‹#›</a:t>
            </a:fld>
            <a:endParaRPr lang="en-US"/>
          </a:p>
        </p:txBody>
      </p:sp>
      <p:cxnSp>
        <p:nvCxnSpPr>
          <p:cNvPr id="8" name="직선 연결선 7"/>
          <p:cNvCxnSpPr/>
          <p:nvPr userDrawn="1"/>
        </p:nvCxnSpPr>
        <p:spPr>
          <a:xfrm>
            <a:off x="0" y="838200"/>
            <a:ext cx="9144000" cy="0"/>
          </a:xfrm>
          <a:prstGeom prst="line">
            <a:avLst/>
          </a:prstGeom>
          <a:ln w="127000">
            <a:gradFill flip="none" rotWithShape="1">
              <a:gsLst>
                <a:gs pos="0">
                  <a:schemeClr val="tx1"/>
                </a:gs>
                <a:gs pos="33000">
                  <a:schemeClr val="bg1">
                    <a:lumMod val="50000"/>
                    <a:alpha val="94000"/>
                  </a:schemeClr>
                </a:gs>
                <a:gs pos="91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0142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hdr="0" ftr="0" dt="0"/>
  <p:txStyles>
    <p:title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None/>
        <a:defRPr sz="18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3.png"/><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2.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hart" Target="../charts/char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8.png"/><Relationship Id="rId17" Type="http://schemas.openxmlformats.org/officeDocument/2006/relationships/image" Target="../media/image23.png"/><Relationship Id="rId2" Type="http://schemas.openxmlformats.org/officeDocument/2006/relationships/image" Target="../media/image6.png"/><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5.png"/><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a:bodyPr>
          <a:lstStyle/>
          <a:p>
            <a:r>
              <a:rPr lang="en-US" altLang="ko-KR" dirty="0" smtClean="0"/>
              <a:t>Outlier analysis</a:t>
            </a:r>
            <a:endParaRPr lang="ko-KR" altLang="en-US" dirty="0"/>
          </a:p>
        </p:txBody>
      </p:sp>
      <p:sp>
        <p:nvSpPr>
          <p:cNvPr id="3" name="부제목 2"/>
          <p:cNvSpPr>
            <a:spLocks noGrp="1"/>
          </p:cNvSpPr>
          <p:nvPr>
            <p:ph type="subTitle" idx="1"/>
          </p:nvPr>
        </p:nvSpPr>
        <p:spPr>
          <a:xfrm>
            <a:off x="0" y="3886200"/>
            <a:ext cx="9144000" cy="1752600"/>
          </a:xfrm>
        </p:spPr>
        <p:txBody>
          <a:bodyPr>
            <a:normAutofit/>
          </a:bodyPr>
          <a:lstStyle/>
          <a:p>
            <a:pPr marL="514350" indent="-514350"/>
            <a:r>
              <a:rPr lang="en-US" altLang="ko-KR" sz="2400" dirty="0" smtClean="0"/>
              <a:t>Chun-</a:t>
            </a:r>
            <a:r>
              <a:rPr lang="en-US" altLang="ko-KR" sz="2400" dirty="0" err="1" smtClean="0"/>
              <a:t>Sil</a:t>
            </a:r>
            <a:r>
              <a:rPr lang="en-US" altLang="ko-KR" sz="2400" dirty="0" smtClean="0"/>
              <a:t> Jin</a:t>
            </a:r>
            <a:endParaRPr lang="en-US" altLang="ko-KR" sz="2400" dirty="0"/>
          </a:p>
        </p:txBody>
      </p:sp>
      <p:sp>
        <p:nvSpPr>
          <p:cNvPr id="4" name="직사각형 3"/>
          <p:cNvSpPr/>
          <p:nvPr/>
        </p:nvSpPr>
        <p:spPr>
          <a:xfrm>
            <a:off x="1105292" y="3352800"/>
            <a:ext cx="6934200" cy="369332"/>
          </a:xfrm>
          <a:prstGeom prst="rect">
            <a:avLst/>
          </a:prstGeom>
        </p:spPr>
        <p:txBody>
          <a:bodyPr wrap="square">
            <a:spAutoFit/>
          </a:bodyPr>
          <a:lstStyle/>
          <a:p>
            <a:pPr marL="514350" indent="-514350" algn="ctr"/>
            <a:r>
              <a:rPr lang="en-US" altLang="ko-KR" dirty="0" smtClean="0"/>
              <a:t>H214 vs. H215: Impact of New GFS, Physics, and Resolution</a:t>
            </a:r>
          </a:p>
        </p:txBody>
      </p:sp>
    </p:spTree>
    <p:extLst>
      <p:ext uri="{BB962C8B-B14F-4D97-AF65-F5344CB8AC3E}">
        <p14:creationId xmlns="" xmlns:p14="http://schemas.microsoft.com/office/powerpoint/2010/main" val="3265646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ync\Work\Project\NCEP_EMC\OA\figure\H215-H15Z\trk_H215-BEST_AL_201218.png"/>
          <p:cNvPicPr>
            <a:picLocks noChangeAspect="1" noChangeArrowheads="1"/>
          </p:cNvPicPr>
          <p:nvPr/>
        </p:nvPicPr>
        <p:blipFill>
          <a:blip r:embed="rId2"/>
          <a:srcRect l="23622" t="14173" r="36024" b="17717"/>
          <a:stretch>
            <a:fillRect/>
          </a:stretch>
        </p:blipFill>
        <p:spPr bwMode="auto">
          <a:xfrm>
            <a:off x="6264000" y="990600"/>
            <a:ext cx="1800000" cy="3038000"/>
          </a:xfrm>
          <a:prstGeom prst="rect">
            <a:avLst/>
          </a:prstGeom>
          <a:noFill/>
        </p:spPr>
      </p:pic>
      <p:pic>
        <p:nvPicPr>
          <p:cNvPr id="4101" name="Picture 5" descr="D:\Sync\Work\Project\NCEP_EMC\OA\figure\H215-H15Z\int_H15Z-BEST_AL_201218.png"/>
          <p:cNvPicPr>
            <a:picLocks noChangeAspect="1" noChangeArrowheads="1"/>
          </p:cNvPicPr>
          <p:nvPr/>
        </p:nvPicPr>
        <p:blipFill>
          <a:blip r:embed="rId3"/>
          <a:srcRect l="10039" t="18898" r="18307" b="41339"/>
          <a:stretch>
            <a:fillRect/>
          </a:stretch>
        </p:blipFill>
        <p:spPr bwMode="auto">
          <a:xfrm>
            <a:off x="3282000" y="4377948"/>
            <a:ext cx="2520000" cy="1398432"/>
          </a:xfrm>
          <a:prstGeom prst="rect">
            <a:avLst/>
          </a:prstGeom>
          <a:noFill/>
        </p:spPr>
      </p:pic>
      <p:pic>
        <p:nvPicPr>
          <p:cNvPr id="4102" name="Picture 6" descr="D:\Sync\Work\Project\NCEP_EMC\OA\figure\H215-H15Z\int_H215-BEST_AL_201218.png"/>
          <p:cNvPicPr>
            <a:picLocks noChangeAspect="1" noChangeArrowheads="1"/>
          </p:cNvPicPr>
          <p:nvPr/>
        </p:nvPicPr>
        <p:blipFill>
          <a:blip r:embed="rId4"/>
          <a:srcRect l="10039" t="18898" r="18307" b="41339"/>
          <a:stretch>
            <a:fillRect/>
          </a:stretch>
        </p:blipFill>
        <p:spPr bwMode="auto">
          <a:xfrm>
            <a:off x="5802000" y="4377948"/>
            <a:ext cx="2520000" cy="1398432"/>
          </a:xfrm>
          <a:prstGeom prst="rect">
            <a:avLst/>
          </a:prstGeom>
          <a:noFill/>
        </p:spPr>
      </p:pic>
      <p:pic>
        <p:nvPicPr>
          <p:cNvPr id="4103" name="Picture 7" descr="D:\Sync\Work\Project\NCEP_EMC\OA\figure\H215-H15Z\trk_H15Z-BEST_AL_201218.png"/>
          <p:cNvPicPr>
            <a:picLocks noChangeAspect="1" noChangeArrowheads="1"/>
          </p:cNvPicPr>
          <p:nvPr/>
        </p:nvPicPr>
        <p:blipFill>
          <a:blip r:embed="rId5"/>
          <a:srcRect l="23622" t="14173" r="36024" b="17717"/>
          <a:stretch>
            <a:fillRect/>
          </a:stretch>
        </p:blipFill>
        <p:spPr bwMode="auto">
          <a:xfrm>
            <a:off x="3744000" y="990600"/>
            <a:ext cx="1800000" cy="3038000"/>
          </a:xfrm>
          <a:prstGeom prst="rect">
            <a:avLst/>
          </a:prstGeom>
          <a:noFill/>
        </p:spPr>
      </p:pic>
      <p:sp>
        <p:nvSpPr>
          <p:cNvPr id="8" name="TextBox 7"/>
          <p:cNvSpPr txBox="1"/>
          <p:nvPr/>
        </p:nvSpPr>
        <p:spPr>
          <a:xfrm>
            <a:off x="228600" y="152400"/>
            <a:ext cx="8686800" cy="369332"/>
          </a:xfrm>
          <a:prstGeom prst="rect">
            <a:avLst/>
          </a:prstGeom>
          <a:noFill/>
        </p:spPr>
        <p:txBody>
          <a:bodyPr wrap="square" rtlCol="0">
            <a:spAutoFit/>
          </a:bodyPr>
          <a:lstStyle/>
          <a:p>
            <a:r>
              <a:rPr lang="en-US" altLang="ko-KR" b="1" dirty="0" smtClean="0">
                <a:latin typeface="Arial" pitchFamily="34" charset="0"/>
                <a:cs typeface="Arial" pitchFamily="34" charset="0"/>
              </a:rPr>
              <a:t>Case: 201218 SANDY (H214, H15Z and H215)</a:t>
            </a:r>
            <a:endParaRPr lang="ko-KR" altLang="en-US" b="1" dirty="0">
              <a:latin typeface="Arial" pitchFamily="34" charset="0"/>
              <a:cs typeface="Arial" pitchFamily="34" charset="0"/>
            </a:endParaRPr>
          </a:p>
        </p:txBody>
      </p:sp>
      <p:pic>
        <p:nvPicPr>
          <p:cNvPr id="4104" name="Picture 8" descr="D:\Sync\Work\Project\NCEP_EMC\OA\figure\H215-H15Z\trk_H214-BEST_AL_201218.png"/>
          <p:cNvPicPr>
            <a:picLocks noChangeAspect="1" noChangeArrowheads="1"/>
          </p:cNvPicPr>
          <p:nvPr/>
        </p:nvPicPr>
        <p:blipFill>
          <a:blip r:embed="rId6"/>
          <a:srcRect l="23622" t="14173" r="36024" b="17717"/>
          <a:stretch>
            <a:fillRect/>
          </a:stretch>
        </p:blipFill>
        <p:spPr bwMode="auto">
          <a:xfrm>
            <a:off x="1224000" y="990575"/>
            <a:ext cx="1800000" cy="3038050"/>
          </a:xfrm>
          <a:prstGeom prst="rect">
            <a:avLst/>
          </a:prstGeom>
          <a:noFill/>
        </p:spPr>
      </p:pic>
      <p:pic>
        <p:nvPicPr>
          <p:cNvPr id="4105" name="Picture 9" descr="D:\Sync\Work\Project\NCEP_EMC\OA\figure\H215-H15Z\int_H214-BEST_AL_201218.png"/>
          <p:cNvPicPr>
            <a:picLocks noChangeAspect="1" noChangeArrowheads="1"/>
          </p:cNvPicPr>
          <p:nvPr/>
        </p:nvPicPr>
        <p:blipFill>
          <a:blip r:embed="rId7"/>
          <a:srcRect l="10039" t="18898" r="18307" b="41339"/>
          <a:stretch>
            <a:fillRect/>
          </a:stretch>
        </p:blipFill>
        <p:spPr bwMode="auto">
          <a:xfrm>
            <a:off x="762000" y="4377955"/>
            <a:ext cx="2520000" cy="1398466"/>
          </a:xfrm>
          <a:prstGeom prst="rect">
            <a:avLst/>
          </a:prstGeom>
          <a:noFill/>
        </p:spPr>
      </p:pic>
      <p:pic>
        <p:nvPicPr>
          <p:cNvPr id="11" name="Picture 8" descr="D:\Sync\Work\Project\NCEP_EMC\OA\figure\H215-H15Z\trk_H214-BEST_AL_201218.png"/>
          <p:cNvPicPr>
            <a:picLocks noChangeAspect="1" noChangeArrowheads="1"/>
          </p:cNvPicPr>
          <p:nvPr/>
        </p:nvPicPr>
        <p:blipFill>
          <a:blip r:embed="rId6"/>
          <a:srcRect l="80906" t="14173" b="17717"/>
          <a:stretch>
            <a:fillRect/>
          </a:stretch>
        </p:blipFill>
        <p:spPr bwMode="auto">
          <a:xfrm>
            <a:off x="8292361" y="1219200"/>
            <a:ext cx="851639" cy="3038050"/>
          </a:xfrm>
          <a:prstGeom prst="rect">
            <a:avLst/>
          </a:prstGeom>
          <a:noFill/>
        </p:spPr>
      </p:pic>
      <p:sp>
        <p:nvSpPr>
          <p:cNvPr id="13" name="TextBox 12"/>
          <p:cNvSpPr txBox="1"/>
          <p:nvPr/>
        </p:nvSpPr>
        <p:spPr>
          <a:xfrm>
            <a:off x="615360" y="6096000"/>
            <a:ext cx="8071440" cy="307777"/>
          </a:xfrm>
          <a:prstGeom prst="rect">
            <a:avLst/>
          </a:prstGeom>
          <a:noFill/>
        </p:spPr>
        <p:txBody>
          <a:bodyPr wrap="none" rtlCol="0">
            <a:spAutoFit/>
          </a:bodyPr>
          <a:lstStyle/>
          <a:p>
            <a:pPr>
              <a:buFont typeface="Wingdings" pitchFamily="2" charset="2"/>
              <a:buChar char="Ø"/>
            </a:pPr>
            <a:r>
              <a:rPr lang="en-US" altLang="ko-KR" sz="1400" dirty="0" smtClean="0">
                <a:latin typeface="Arial" pitchFamily="34" charset="0"/>
                <a:cs typeface="Arial" pitchFamily="34" charset="0"/>
              </a:rPr>
              <a:t>Degraded track error (</a:t>
            </a:r>
            <a:r>
              <a:rPr lang="en-US" altLang="ko-KR" sz="1400" dirty="0" smtClean="0">
                <a:latin typeface="Arial" pitchFamily="34" charset="0"/>
                <a:cs typeface="Arial" pitchFamily="34" charset="0"/>
              </a:rPr>
              <a:t>24h</a:t>
            </a:r>
            <a:r>
              <a:rPr lang="en-US" altLang="ko-KR" sz="1400" dirty="0" smtClean="0">
                <a:latin typeface="Arial" pitchFamily="34" charset="0"/>
                <a:cs typeface="Arial" pitchFamily="34" charset="0"/>
              </a:rPr>
              <a:t>) </a:t>
            </a:r>
            <a:r>
              <a:rPr lang="en-US" altLang="ko-KR" sz="1400" dirty="0" smtClean="0">
                <a:latin typeface="Arial" pitchFamily="34" charset="0"/>
                <a:cs typeface="Arial" pitchFamily="34" charset="0"/>
              </a:rPr>
              <a:t>and slightly improved intensity </a:t>
            </a:r>
            <a:r>
              <a:rPr lang="en-US" altLang="ko-KR" sz="1400" dirty="0" smtClean="0">
                <a:latin typeface="Arial" pitchFamily="34" charset="0"/>
                <a:cs typeface="Arial" pitchFamily="34" charset="0"/>
              </a:rPr>
              <a:t>error (24, 48, 72 hrs) </a:t>
            </a:r>
            <a:r>
              <a:rPr lang="en-US" altLang="ko-KR" sz="1400" dirty="0" smtClean="0">
                <a:latin typeface="Arial" pitchFamily="34" charset="0"/>
                <a:cs typeface="Arial" pitchFamily="34" charset="0"/>
              </a:rPr>
              <a:t>of </a:t>
            </a:r>
            <a:r>
              <a:rPr lang="en-US" altLang="ko-KR" sz="1400" dirty="0" smtClean="0">
                <a:latin typeface="Arial" pitchFamily="34" charset="0"/>
                <a:cs typeface="Arial" pitchFamily="34" charset="0"/>
              </a:rPr>
              <a:t>H215 over </a:t>
            </a:r>
            <a:r>
              <a:rPr lang="en-US" altLang="ko-KR" sz="1400" dirty="0" smtClean="0">
                <a:latin typeface="Arial" pitchFamily="34" charset="0"/>
                <a:cs typeface="Arial" pitchFamily="34" charset="0"/>
              </a:rPr>
              <a:t>H214</a:t>
            </a:r>
            <a:endParaRPr lang="ko-KR" altLang="en-US" sz="1400" dirty="0">
              <a:latin typeface="Arial" pitchFamily="34" charset="0"/>
              <a:cs typeface="Arial" pitchFamily="34" charset="0"/>
            </a:endParaRPr>
          </a:p>
        </p:txBody>
      </p:sp>
      <p:sp>
        <p:nvSpPr>
          <p:cNvPr id="12" name="슬라이드 번호 개체 틀 11"/>
          <p:cNvSpPr>
            <a:spLocks noGrp="1"/>
          </p:cNvSpPr>
          <p:nvPr>
            <p:ph type="sldNum" sz="quarter" idx="12"/>
          </p:nvPr>
        </p:nvSpPr>
        <p:spPr/>
        <p:txBody>
          <a:bodyPr/>
          <a:lstStyle/>
          <a:p>
            <a:fld id="{206A4578-7824-4D68-BF6B-D3351EF6A15D}"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28800" y="122238"/>
            <a:ext cx="7315200" cy="563562"/>
          </a:xfrm>
        </p:spPr>
        <p:txBody>
          <a:bodyPr>
            <a:noAutofit/>
          </a:bodyPr>
          <a:lstStyle/>
          <a:p>
            <a:r>
              <a:rPr lang="en-US" altLang="ko-KR" sz="2000" dirty="0" smtClean="0"/>
              <a:t>Improve/Degrade </a:t>
            </a:r>
            <a:r>
              <a:rPr lang="en-US" altLang="ko-KR" sz="2000" dirty="0" smtClean="0"/>
              <a:t>of H215 over </a:t>
            </a:r>
            <a:r>
              <a:rPr lang="en-US" altLang="ko-KR" sz="2000" dirty="0" smtClean="0"/>
              <a:t>H</a:t>
            </a:r>
            <a:r>
              <a:rPr lang="en-US" altLang="ko-KR" sz="2000" dirty="0" smtClean="0"/>
              <a:t>214</a:t>
            </a:r>
            <a:r>
              <a:rPr lang="en-US" altLang="ko-KR" sz="2000" dirty="0" smtClean="0"/>
              <a:t> </a:t>
            </a:r>
            <a:r>
              <a:rPr lang="en-US" altLang="ko-KR" sz="2000" dirty="0" smtClean="0"/>
              <a:t>: </a:t>
            </a:r>
            <a:r>
              <a:rPr lang="en-US" altLang="ko-KR" sz="2000" dirty="0" smtClean="0"/>
              <a:t>Track error (EP)</a:t>
            </a:r>
            <a:endParaRPr lang="en-US" altLang="ko-KR" sz="2000" dirty="0" smtClean="0"/>
          </a:p>
        </p:txBody>
      </p:sp>
      <p:sp>
        <p:nvSpPr>
          <p:cNvPr id="4" name="슬라이드 번호 개체 틀 3"/>
          <p:cNvSpPr>
            <a:spLocks noGrp="1"/>
          </p:cNvSpPr>
          <p:nvPr>
            <p:ph type="sldNum" sz="quarter" idx="12"/>
          </p:nvPr>
        </p:nvSpPr>
        <p:spPr/>
        <p:txBody>
          <a:bodyPr/>
          <a:lstStyle/>
          <a:p>
            <a:fld id="{206A4578-7824-4D68-BF6B-D3351EF6A15D}" type="slidenum">
              <a:rPr lang="en-US" smtClean="0"/>
              <a:pPr/>
              <a:t>11</a:t>
            </a:fld>
            <a:endParaRPr lang="en-US"/>
          </a:p>
        </p:txBody>
      </p:sp>
      <p:sp>
        <p:nvSpPr>
          <p:cNvPr id="31" name="TextBox 30"/>
          <p:cNvSpPr txBox="1"/>
          <p:nvPr/>
        </p:nvSpPr>
        <p:spPr>
          <a:xfrm>
            <a:off x="228600" y="1818698"/>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32" name="TextBox 31"/>
          <p:cNvSpPr txBox="1"/>
          <p:nvPr/>
        </p:nvSpPr>
        <p:spPr>
          <a:xfrm>
            <a:off x="228600" y="2885498"/>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33" name="TextBox 32"/>
          <p:cNvSpPr txBox="1"/>
          <p:nvPr/>
        </p:nvSpPr>
        <p:spPr>
          <a:xfrm>
            <a:off x="228600" y="3995449"/>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34" name="TextBox 33"/>
          <p:cNvSpPr txBox="1"/>
          <p:nvPr/>
        </p:nvSpPr>
        <p:spPr>
          <a:xfrm>
            <a:off x="228600" y="5062249"/>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grpSp>
        <p:nvGrpSpPr>
          <p:cNvPr id="35" name="그룹 34"/>
          <p:cNvGrpSpPr/>
          <p:nvPr/>
        </p:nvGrpSpPr>
        <p:grpSpPr>
          <a:xfrm>
            <a:off x="0" y="0"/>
            <a:ext cx="1892491" cy="1265817"/>
            <a:chOff x="4994485" y="2133600"/>
            <a:chExt cx="1892491" cy="1265817"/>
          </a:xfrm>
        </p:grpSpPr>
        <p:pic>
          <p:nvPicPr>
            <p:cNvPr id="37" name="Picture 5" descr="C:\Users\vijay.t.tallapragada\Desktop\FY15_HWRF\3-way\fig_EPAL1114_tker.png"/>
            <p:cNvPicPr>
              <a:picLocks noChangeAspect="1" noChangeArrowheads="1"/>
            </p:cNvPicPr>
            <p:nvPr/>
          </p:nvPicPr>
          <p:blipFill>
            <a:blip r:embed="rId2">
              <a:extLst>
                <a:ext uri="{28A0092B-C50C-407E-A947-70E740481C1C}">
                  <a14:useLocalDpi xmlns="" xmlns:lc="http://schemas.openxmlformats.org/drawingml/2006/lockedCanvas" xmlns:a14="http://schemas.microsoft.com/office/drawing/2010/main" val="0"/>
                </a:ext>
              </a:extLst>
            </a:blip>
            <a:srcRect t="7469"/>
            <a:stretch>
              <a:fillRect/>
            </a:stretch>
          </p:blipFill>
          <p:spPr bwMode="auto">
            <a:xfrm>
              <a:off x="4994485" y="2133600"/>
              <a:ext cx="1892491" cy="1265817"/>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42" name="위쪽 화살표 41"/>
            <p:cNvSpPr/>
            <p:nvPr/>
          </p:nvSpPr>
          <p:spPr>
            <a:xfrm>
              <a:off x="5724176" y="3022793"/>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10</a:t>
              </a:r>
              <a:endParaRPr lang="ko-KR" altLang="en-US" sz="800" b="1" dirty="0"/>
            </a:p>
          </p:txBody>
        </p:sp>
        <p:sp>
          <p:nvSpPr>
            <p:cNvPr id="43" name="위쪽 화살표 42"/>
            <p:cNvSpPr/>
            <p:nvPr/>
          </p:nvSpPr>
          <p:spPr>
            <a:xfrm>
              <a:off x="6053887" y="3022571"/>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10</a:t>
              </a:r>
              <a:endParaRPr lang="ko-KR" altLang="en-US" sz="800" b="1" dirty="0"/>
            </a:p>
          </p:txBody>
        </p:sp>
        <p:sp>
          <p:nvSpPr>
            <p:cNvPr id="44" name="위쪽 화살표 43"/>
            <p:cNvSpPr/>
            <p:nvPr/>
          </p:nvSpPr>
          <p:spPr>
            <a:xfrm>
              <a:off x="6386881" y="3022571"/>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5</a:t>
              </a:r>
              <a:endParaRPr lang="ko-KR" altLang="en-US" sz="800" b="1" dirty="0"/>
            </a:p>
          </p:txBody>
        </p:sp>
      </p:grpSp>
      <p:pic>
        <p:nvPicPr>
          <p:cNvPr id="67" name="Picture 6" descr="D:\Sync\Work\Project\NCEP_EMC\OA\figure2\H215-H214\abserrdist_den_H215-H214_EP_024.png"/>
          <p:cNvPicPr>
            <a:picLocks noChangeAspect="1" noChangeArrowheads="1"/>
          </p:cNvPicPr>
          <p:nvPr/>
        </p:nvPicPr>
        <p:blipFill>
          <a:blip r:embed="rId3"/>
          <a:srcRect l="10630" t="24803" r="14173" b="23622"/>
          <a:stretch>
            <a:fillRect/>
          </a:stretch>
        </p:blipFill>
        <p:spPr bwMode="auto">
          <a:xfrm>
            <a:off x="968783" y="1512000"/>
            <a:ext cx="1469617" cy="1008000"/>
          </a:xfrm>
          <a:prstGeom prst="rect">
            <a:avLst/>
          </a:prstGeom>
          <a:noFill/>
        </p:spPr>
      </p:pic>
      <p:pic>
        <p:nvPicPr>
          <p:cNvPr id="68" name="Picture 7" descr="D:\Sync\Work\Project\NCEP_EMC\OA\figure2\H215-H214\abserrdist_den_H215-H214_EP_048.png"/>
          <p:cNvPicPr>
            <a:picLocks noChangeAspect="1" noChangeArrowheads="1"/>
          </p:cNvPicPr>
          <p:nvPr/>
        </p:nvPicPr>
        <p:blipFill>
          <a:blip r:embed="rId4"/>
          <a:srcRect l="10630" t="24803" r="14173" b="23622"/>
          <a:stretch>
            <a:fillRect/>
          </a:stretch>
        </p:blipFill>
        <p:spPr bwMode="auto">
          <a:xfrm>
            <a:off x="968783" y="2592000"/>
            <a:ext cx="1469617" cy="1008000"/>
          </a:xfrm>
          <a:prstGeom prst="rect">
            <a:avLst/>
          </a:prstGeom>
          <a:noFill/>
        </p:spPr>
      </p:pic>
      <p:pic>
        <p:nvPicPr>
          <p:cNvPr id="69" name="Picture 8" descr="D:\Sync\Work\Project\NCEP_EMC\OA\figure2\H215-H214\abserrdist_den_H215-H214_EP_072.png"/>
          <p:cNvPicPr>
            <a:picLocks noChangeAspect="1" noChangeArrowheads="1"/>
          </p:cNvPicPr>
          <p:nvPr/>
        </p:nvPicPr>
        <p:blipFill>
          <a:blip r:embed="rId5"/>
          <a:srcRect l="10630" t="24803" r="14173" b="23622"/>
          <a:stretch>
            <a:fillRect/>
          </a:stretch>
        </p:blipFill>
        <p:spPr bwMode="auto">
          <a:xfrm>
            <a:off x="968783" y="3672000"/>
            <a:ext cx="1469617" cy="1008000"/>
          </a:xfrm>
          <a:prstGeom prst="rect">
            <a:avLst/>
          </a:prstGeom>
          <a:noFill/>
        </p:spPr>
      </p:pic>
      <p:pic>
        <p:nvPicPr>
          <p:cNvPr id="70" name="Picture 9" descr="D:\Sync\Work\Project\NCEP_EMC\OA\figure2\H215-H214\abserrdist_den_H215-H214_EP_096.png"/>
          <p:cNvPicPr>
            <a:picLocks noChangeAspect="1" noChangeArrowheads="1"/>
          </p:cNvPicPr>
          <p:nvPr/>
        </p:nvPicPr>
        <p:blipFill>
          <a:blip r:embed="rId6"/>
          <a:srcRect l="10630" t="24803" r="14173" b="23622"/>
          <a:stretch>
            <a:fillRect/>
          </a:stretch>
        </p:blipFill>
        <p:spPr bwMode="auto">
          <a:xfrm>
            <a:off x="968783" y="4752000"/>
            <a:ext cx="1469617" cy="1008000"/>
          </a:xfrm>
          <a:prstGeom prst="rect">
            <a:avLst/>
          </a:prstGeom>
          <a:noFill/>
        </p:spPr>
      </p:pic>
      <p:pic>
        <p:nvPicPr>
          <p:cNvPr id="71" name="Picture 6" descr="D:\Sync\Work\Project\NCEP_EMC\OA\figure2\H215-H214\abserrdist_icM_H215-H214_EP_024.png"/>
          <p:cNvPicPr>
            <a:picLocks noChangeAspect="1" noChangeArrowheads="1"/>
          </p:cNvPicPr>
          <p:nvPr/>
        </p:nvPicPr>
        <p:blipFill>
          <a:blip r:embed="rId7"/>
          <a:srcRect l="4724" t="18898" r="2362" b="38386"/>
          <a:stretch>
            <a:fillRect/>
          </a:stretch>
        </p:blipFill>
        <p:spPr bwMode="auto">
          <a:xfrm>
            <a:off x="2700000" y="1512000"/>
            <a:ext cx="2196000" cy="1009606"/>
          </a:xfrm>
          <a:prstGeom prst="rect">
            <a:avLst/>
          </a:prstGeom>
          <a:noFill/>
        </p:spPr>
      </p:pic>
      <p:pic>
        <p:nvPicPr>
          <p:cNvPr id="72" name="Picture 7" descr="D:\Sync\Work\Project\NCEP_EMC\OA\figure2\H215-H214\abserrdist_icM_H215-H214_EP_048.png"/>
          <p:cNvPicPr>
            <a:picLocks noChangeAspect="1" noChangeArrowheads="1"/>
          </p:cNvPicPr>
          <p:nvPr/>
        </p:nvPicPr>
        <p:blipFill>
          <a:blip r:embed="rId8"/>
          <a:srcRect l="4724" t="18898" r="2362" b="38386"/>
          <a:stretch>
            <a:fillRect/>
          </a:stretch>
        </p:blipFill>
        <p:spPr bwMode="auto">
          <a:xfrm>
            <a:off x="2700000" y="2592000"/>
            <a:ext cx="2196000" cy="1009606"/>
          </a:xfrm>
          <a:prstGeom prst="rect">
            <a:avLst/>
          </a:prstGeom>
          <a:noFill/>
        </p:spPr>
      </p:pic>
      <p:pic>
        <p:nvPicPr>
          <p:cNvPr id="73" name="Picture 8" descr="D:\Sync\Work\Project\NCEP_EMC\OA\figure2\H215-H214\abserrdist_icM_H215-H214_EP_072.png"/>
          <p:cNvPicPr>
            <a:picLocks noChangeAspect="1" noChangeArrowheads="1"/>
          </p:cNvPicPr>
          <p:nvPr/>
        </p:nvPicPr>
        <p:blipFill>
          <a:blip r:embed="rId9"/>
          <a:srcRect l="4724" t="18898" r="2362" b="38386"/>
          <a:stretch>
            <a:fillRect/>
          </a:stretch>
        </p:blipFill>
        <p:spPr bwMode="auto">
          <a:xfrm>
            <a:off x="2700000" y="3672000"/>
            <a:ext cx="2196000" cy="1009606"/>
          </a:xfrm>
          <a:prstGeom prst="rect">
            <a:avLst/>
          </a:prstGeom>
          <a:noFill/>
        </p:spPr>
      </p:pic>
      <p:pic>
        <p:nvPicPr>
          <p:cNvPr id="74" name="Picture 9" descr="D:\Sync\Work\Project\NCEP_EMC\OA\figure2\H215-H214\abserrdist_icM_H215-H214_EP_096.png"/>
          <p:cNvPicPr>
            <a:picLocks noChangeAspect="1" noChangeArrowheads="1"/>
          </p:cNvPicPr>
          <p:nvPr/>
        </p:nvPicPr>
        <p:blipFill>
          <a:blip r:embed="rId10"/>
          <a:srcRect l="4724" t="18898" r="2362" b="38386"/>
          <a:stretch>
            <a:fillRect/>
          </a:stretch>
        </p:blipFill>
        <p:spPr bwMode="auto">
          <a:xfrm>
            <a:off x="2700000" y="4752000"/>
            <a:ext cx="2196000" cy="1009606"/>
          </a:xfrm>
          <a:prstGeom prst="rect">
            <a:avLst/>
          </a:prstGeom>
          <a:noFill/>
        </p:spPr>
      </p:pic>
      <p:pic>
        <p:nvPicPr>
          <p:cNvPr id="75" name="Picture 2" descr="D:\Sync\Work\Project\NCEP_EMC\OA\figure2\H215-H214\imrove_abserrdist_track_H215-H214_EP_096.png"/>
          <p:cNvPicPr>
            <a:picLocks noChangeAspect="1" noChangeArrowheads="1"/>
          </p:cNvPicPr>
          <p:nvPr/>
        </p:nvPicPr>
        <p:blipFill>
          <a:blip r:embed="rId11"/>
          <a:srcRect l="10630" t="24803" r="14173" b="23622"/>
          <a:stretch>
            <a:fillRect/>
          </a:stretch>
        </p:blipFill>
        <p:spPr bwMode="auto">
          <a:xfrm>
            <a:off x="5188513" y="4752000"/>
            <a:ext cx="1469687" cy="1008000"/>
          </a:xfrm>
          <a:prstGeom prst="rect">
            <a:avLst/>
          </a:prstGeom>
          <a:noFill/>
        </p:spPr>
      </p:pic>
      <p:pic>
        <p:nvPicPr>
          <p:cNvPr id="76" name="Picture 7" descr="D:\Sync\Work\Project\NCEP_EMC\OA\figure2\H215-H214\degrad_abserrdist_track_H215-H214_EP_024.png"/>
          <p:cNvPicPr>
            <a:picLocks noChangeAspect="1" noChangeArrowheads="1"/>
          </p:cNvPicPr>
          <p:nvPr/>
        </p:nvPicPr>
        <p:blipFill>
          <a:blip r:embed="rId12"/>
          <a:srcRect l="10630" t="24803" r="14173" b="23622"/>
          <a:stretch>
            <a:fillRect/>
          </a:stretch>
        </p:blipFill>
        <p:spPr bwMode="auto">
          <a:xfrm>
            <a:off x="7064713" y="1512000"/>
            <a:ext cx="1469687" cy="1008000"/>
          </a:xfrm>
          <a:prstGeom prst="rect">
            <a:avLst/>
          </a:prstGeom>
          <a:noFill/>
        </p:spPr>
      </p:pic>
      <p:pic>
        <p:nvPicPr>
          <p:cNvPr id="77" name="Picture 8" descr="D:\Sync\Work\Project\NCEP_EMC\OA\figure2\H215-H214\degrad_abserrdist_track_H215-H214_EP_048.png"/>
          <p:cNvPicPr>
            <a:picLocks noChangeAspect="1" noChangeArrowheads="1"/>
          </p:cNvPicPr>
          <p:nvPr/>
        </p:nvPicPr>
        <p:blipFill>
          <a:blip r:embed="rId13"/>
          <a:srcRect l="10630" t="24803" r="14173" b="23622"/>
          <a:stretch>
            <a:fillRect/>
          </a:stretch>
        </p:blipFill>
        <p:spPr bwMode="auto">
          <a:xfrm>
            <a:off x="7064713" y="2592000"/>
            <a:ext cx="1469687" cy="1008000"/>
          </a:xfrm>
          <a:prstGeom prst="rect">
            <a:avLst/>
          </a:prstGeom>
          <a:noFill/>
        </p:spPr>
      </p:pic>
      <p:pic>
        <p:nvPicPr>
          <p:cNvPr id="78" name="Picture 9" descr="D:\Sync\Work\Project\NCEP_EMC\OA\figure2\H215-H214\degrad_abserrdist_track_H215-H214_EP_072.png"/>
          <p:cNvPicPr>
            <a:picLocks noChangeAspect="1" noChangeArrowheads="1"/>
          </p:cNvPicPr>
          <p:nvPr/>
        </p:nvPicPr>
        <p:blipFill>
          <a:blip r:embed="rId14"/>
          <a:srcRect l="10630" t="24803" r="14173" b="23622"/>
          <a:stretch>
            <a:fillRect/>
          </a:stretch>
        </p:blipFill>
        <p:spPr bwMode="auto">
          <a:xfrm>
            <a:off x="7064713" y="3672000"/>
            <a:ext cx="1469687" cy="1008000"/>
          </a:xfrm>
          <a:prstGeom prst="rect">
            <a:avLst/>
          </a:prstGeom>
          <a:noFill/>
        </p:spPr>
      </p:pic>
      <p:pic>
        <p:nvPicPr>
          <p:cNvPr id="80" name="Picture 10" descr="D:\Sync\Work\Project\NCEP_EMC\OA\figure2\H215-H214\degrad_abserrdist_track_H215-H214_EP_096.png"/>
          <p:cNvPicPr>
            <a:picLocks noChangeAspect="1" noChangeArrowheads="1"/>
          </p:cNvPicPr>
          <p:nvPr/>
        </p:nvPicPr>
        <p:blipFill>
          <a:blip r:embed="rId15"/>
          <a:srcRect l="10630" t="24803" r="14173" b="23622"/>
          <a:stretch>
            <a:fillRect/>
          </a:stretch>
        </p:blipFill>
        <p:spPr bwMode="auto">
          <a:xfrm>
            <a:off x="7064713" y="4752000"/>
            <a:ext cx="1469687" cy="1008000"/>
          </a:xfrm>
          <a:prstGeom prst="rect">
            <a:avLst/>
          </a:prstGeom>
          <a:noFill/>
        </p:spPr>
      </p:pic>
      <p:pic>
        <p:nvPicPr>
          <p:cNvPr id="81" name="Picture 15" descr="D:\Sync\Work\Project\NCEP_EMC\OA\figure2\H215-H214\imrove_abserrdist_track_H215-H214_EP_024.png"/>
          <p:cNvPicPr>
            <a:picLocks noChangeAspect="1" noChangeArrowheads="1"/>
          </p:cNvPicPr>
          <p:nvPr/>
        </p:nvPicPr>
        <p:blipFill>
          <a:blip r:embed="rId16"/>
          <a:srcRect l="10630" t="24803" r="14173" b="23622"/>
          <a:stretch>
            <a:fillRect/>
          </a:stretch>
        </p:blipFill>
        <p:spPr bwMode="auto">
          <a:xfrm>
            <a:off x="5188513" y="1512000"/>
            <a:ext cx="1469687" cy="1008000"/>
          </a:xfrm>
          <a:prstGeom prst="rect">
            <a:avLst/>
          </a:prstGeom>
          <a:noFill/>
        </p:spPr>
      </p:pic>
      <p:pic>
        <p:nvPicPr>
          <p:cNvPr id="82" name="Picture 16" descr="D:\Sync\Work\Project\NCEP_EMC\OA\figure2\H215-H214\imrove_abserrdist_track_H215-H214_EP_048.png"/>
          <p:cNvPicPr>
            <a:picLocks noChangeAspect="1" noChangeArrowheads="1"/>
          </p:cNvPicPr>
          <p:nvPr/>
        </p:nvPicPr>
        <p:blipFill>
          <a:blip r:embed="rId17"/>
          <a:srcRect l="10630" t="24803" r="14173" b="23622"/>
          <a:stretch>
            <a:fillRect/>
          </a:stretch>
        </p:blipFill>
        <p:spPr bwMode="auto">
          <a:xfrm>
            <a:off x="5188513" y="2592000"/>
            <a:ext cx="1469687" cy="1008000"/>
          </a:xfrm>
          <a:prstGeom prst="rect">
            <a:avLst/>
          </a:prstGeom>
          <a:noFill/>
        </p:spPr>
      </p:pic>
      <p:pic>
        <p:nvPicPr>
          <p:cNvPr id="83" name="Picture 17" descr="D:\Sync\Work\Project\NCEP_EMC\OA\figure2\H215-H214\imrove_abserrdist_track_H215-H214_EP_072.png"/>
          <p:cNvPicPr>
            <a:picLocks noChangeAspect="1" noChangeArrowheads="1"/>
          </p:cNvPicPr>
          <p:nvPr/>
        </p:nvPicPr>
        <p:blipFill>
          <a:blip r:embed="rId18"/>
          <a:srcRect l="10630" t="24803" r="14173" b="23622"/>
          <a:stretch>
            <a:fillRect/>
          </a:stretch>
        </p:blipFill>
        <p:spPr bwMode="auto">
          <a:xfrm>
            <a:off x="5188513" y="3672000"/>
            <a:ext cx="1469687" cy="1008000"/>
          </a:xfrm>
          <a:prstGeom prst="rect">
            <a:avLst/>
          </a:prstGeom>
          <a:noFill/>
        </p:spPr>
      </p:pic>
      <p:sp>
        <p:nvSpPr>
          <p:cNvPr id="86" name="TextBox 85"/>
          <p:cNvSpPr txBox="1"/>
          <p:nvPr/>
        </p:nvSpPr>
        <p:spPr>
          <a:xfrm>
            <a:off x="2894357" y="1236940"/>
            <a:ext cx="1981367"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Improvement/degradation </a:t>
            </a:r>
            <a:endParaRPr lang="en-US" altLang="ko-KR" sz="1050" dirty="0" smtClean="0">
              <a:latin typeface="Arial" pitchFamily="34" charset="0"/>
              <a:cs typeface="Arial" pitchFamily="34" charset="0"/>
            </a:endParaRPr>
          </a:p>
        </p:txBody>
      </p:sp>
      <p:sp>
        <p:nvSpPr>
          <p:cNvPr id="87" name="TextBox 86"/>
          <p:cNvSpPr txBox="1"/>
          <p:nvPr/>
        </p:nvSpPr>
        <p:spPr>
          <a:xfrm>
            <a:off x="914233" y="1235384"/>
            <a:ext cx="1676567"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Error density</a:t>
            </a:r>
            <a:endParaRPr lang="en-US" altLang="ko-KR" sz="1050" dirty="0" smtClean="0">
              <a:latin typeface="Arial" pitchFamily="34" charset="0"/>
              <a:cs typeface="Arial" pitchFamily="34" charset="0"/>
            </a:endParaRPr>
          </a:p>
        </p:txBody>
      </p:sp>
      <p:sp>
        <p:nvSpPr>
          <p:cNvPr id="89" name="타원 88"/>
          <p:cNvSpPr/>
          <p:nvPr/>
        </p:nvSpPr>
        <p:spPr>
          <a:xfrm>
            <a:off x="1243583" y="2971800"/>
            <a:ext cx="914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타원 89"/>
          <p:cNvSpPr/>
          <p:nvPr/>
        </p:nvSpPr>
        <p:spPr>
          <a:xfrm>
            <a:off x="1014983" y="4038600"/>
            <a:ext cx="1143000" cy="5334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 name="타원 90"/>
          <p:cNvSpPr/>
          <p:nvPr/>
        </p:nvSpPr>
        <p:spPr>
          <a:xfrm>
            <a:off x="1014983" y="5105400"/>
            <a:ext cx="1143000" cy="5334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직사각형 92"/>
          <p:cNvSpPr/>
          <p:nvPr/>
        </p:nvSpPr>
        <p:spPr>
          <a:xfrm>
            <a:off x="228600" y="6123801"/>
            <a:ext cx="7772400" cy="523220"/>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79388" indent="-179388">
              <a:spcAft>
                <a:spcPts val="600"/>
              </a:spcAft>
              <a:buFont typeface="Wingdings" panose="05000000000000000000" pitchFamily="2" charset="2"/>
              <a:buChar char="Ø"/>
            </a:pPr>
            <a:r>
              <a:rPr lang="en-US" altLang="ko-KR" sz="1400" dirty="0" smtClean="0"/>
              <a:t>Over the west coast of Mexico</a:t>
            </a:r>
            <a:r>
              <a:rPr lang="en-US" altLang="ko-KR" sz="1400" dirty="0" smtClean="0"/>
              <a:t>, </a:t>
            </a:r>
            <a:r>
              <a:rPr lang="en-US" altLang="ko-KR" sz="1400" dirty="0" smtClean="0"/>
              <a:t>track </a:t>
            </a:r>
            <a:r>
              <a:rPr lang="en-US" altLang="ko-KR" sz="1400" dirty="0" smtClean="0"/>
              <a:t>errors tend to be </a:t>
            </a:r>
            <a:r>
              <a:rPr lang="en-US" altLang="ko-KR" sz="1400" dirty="0" smtClean="0"/>
              <a:t>degraded at 48, </a:t>
            </a:r>
            <a:r>
              <a:rPr lang="en-US" altLang="ko-KR" sz="1400" dirty="0" smtClean="0"/>
              <a:t>72, and 96 hrs compared to H214.</a:t>
            </a:r>
            <a:endParaRPr lang="en-US" altLang="ko-KR" sz="1400" dirty="0"/>
          </a:p>
        </p:txBody>
      </p:sp>
      <p:sp>
        <p:nvSpPr>
          <p:cNvPr id="94" name="TextBox 93"/>
          <p:cNvSpPr txBox="1"/>
          <p:nvPr/>
        </p:nvSpPr>
        <p:spPr>
          <a:xfrm>
            <a:off x="5207880" y="1235791"/>
            <a:ext cx="1650120"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Improved (&lt; 25</a:t>
            </a:r>
            <a:r>
              <a:rPr lang="en-US" altLang="ko-KR" sz="1050" baseline="30000" dirty="0" smtClean="0">
                <a:latin typeface="Arial" pitchFamily="34" charset="0"/>
                <a:cs typeface="Arial" pitchFamily="34" charset="0"/>
              </a:rPr>
              <a:t>th</a:t>
            </a:r>
            <a:r>
              <a:rPr lang="en-US" altLang="ko-KR" sz="1050" dirty="0" smtClean="0">
                <a:latin typeface="Arial" pitchFamily="34" charset="0"/>
                <a:cs typeface="Arial" pitchFamily="34" charset="0"/>
              </a:rPr>
              <a:t> PCTL)</a:t>
            </a:r>
            <a:endParaRPr lang="ko-KR" altLang="en-US" sz="1050" dirty="0">
              <a:latin typeface="Arial" pitchFamily="34" charset="0"/>
              <a:cs typeface="Arial" pitchFamily="34" charset="0"/>
            </a:endParaRPr>
          </a:p>
        </p:txBody>
      </p:sp>
      <p:sp>
        <p:nvSpPr>
          <p:cNvPr id="95" name="TextBox 94"/>
          <p:cNvSpPr txBox="1"/>
          <p:nvPr/>
        </p:nvSpPr>
        <p:spPr>
          <a:xfrm>
            <a:off x="6989934" y="1236940"/>
            <a:ext cx="1628758"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Degraded (&gt;</a:t>
            </a:r>
            <a:r>
              <a:rPr lang="en-US" altLang="ko-KR" sz="1050" dirty="0" smtClean="0">
                <a:latin typeface="Arial" pitchFamily="34" charset="0"/>
                <a:cs typeface="Arial" pitchFamily="34" charset="0"/>
              </a:rPr>
              <a:t>75</a:t>
            </a:r>
            <a:r>
              <a:rPr lang="en-US" altLang="ko-KR" sz="1050" baseline="30000" dirty="0" smtClean="0">
                <a:latin typeface="Arial" pitchFamily="34" charset="0"/>
                <a:cs typeface="Arial" pitchFamily="34" charset="0"/>
              </a:rPr>
              <a:t>th</a:t>
            </a:r>
            <a:r>
              <a:rPr lang="en-US" altLang="ko-KR" sz="1050" dirty="0" smtClean="0">
                <a:latin typeface="Arial" pitchFamily="34" charset="0"/>
                <a:cs typeface="Arial" pitchFamily="34" charset="0"/>
              </a:rPr>
              <a:t> PCTL)</a:t>
            </a:r>
            <a:endParaRPr lang="ko-KR" altLang="en-US" sz="1050" dirty="0">
              <a:latin typeface="Arial" pitchFamily="34" charset="0"/>
              <a:cs typeface="Arial" pitchFamily="34" charset="0"/>
            </a:endParaRPr>
          </a:p>
        </p:txBody>
      </p:sp>
      <p:grpSp>
        <p:nvGrpSpPr>
          <p:cNvPr id="96" name="그룹 95"/>
          <p:cNvGrpSpPr/>
          <p:nvPr/>
        </p:nvGrpSpPr>
        <p:grpSpPr>
          <a:xfrm>
            <a:off x="8363785" y="5791200"/>
            <a:ext cx="780215" cy="523220"/>
            <a:chOff x="3810000" y="4343400"/>
            <a:chExt cx="780215" cy="523220"/>
          </a:xfrm>
        </p:grpSpPr>
        <p:sp>
          <p:nvSpPr>
            <p:cNvPr id="97" name="TextBox 11"/>
            <p:cNvSpPr txBox="1"/>
            <p:nvPr/>
          </p:nvSpPr>
          <p:spPr>
            <a:xfrm>
              <a:off x="3825262" y="4343400"/>
              <a:ext cx="764953"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700" dirty="0" smtClean="0">
                  <a:latin typeface="Arial" panose="020B0604020202020204" pitchFamily="34" charset="0"/>
                  <a:cs typeface="Arial" panose="020B0604020202020204" pitchFamily="34" charset="0"/>
                </a:rPr>
                <a:t>         Err &lt; -25</a:t>
              </a:r>
            </a:p>
            <a:p>
              <a:r>
                <a:rPr lang="en-US" altLang="ko-KR" sz="700" dirty="0" smtClean="0">
                  <a:latin typeface="Arial" panose="020B0604020202020204" pitchFamily="34" charset="0"/>
                  <a:cs typeface="Arial" panose="020B0604020202020204" pitchFamily="34" charset="0"/>
                </a:rPr>
                <a:t>-25 &lt; Err &lt; 0</a:t>
              </a:r>
            </a:p>
            <a:p>
              <a:r>
                <a:rPr lang="en-US" altLang="ko-KR" sz="700" dirty="0" smtClean="0">
                  <a:latin typeface="Arial" panose="020B0604020202020204" pitchFamily="34" charset="0"/>
                  <a:cs typeface="Arial" panose="020B0604020202020204" pitchFamily="34" charset="0"/>
                </a:rPr>
                <a:t>   0 </a:t>
              </a:r>
              <a:r>
                <a:rPr lang="en-US" altLang="ko-KR" sz="700" dirty="0">
                  <a:latin typeface="Arial" panose="020B0604020202020204" pitchFamily="34" charset="0"/>
                  <a:cs typeface="Arial" panose="020B0604020202020204" pitchFamily="34" charset="0"/>
                </a:rPr>
                <a:t>&lt; Err &lt; </a:t>
              </a:r>
              <a:r>
                <a:rPr lang="en-US" altLang="ko-KR" sz="700" dirty="0" smtClean="0">
                  <a:latin typeface="Arial" panose="020B0604020202020204" pitchFamily="34" charset="0"/>
                  <a:cs typeface="Arial" panose="020B0604020202020204" pitchFamily="34" charset="0"/>
                </a:rPr>
                <a:t>25</a:t>
              </a:r>
              <a:endParaRPr lang="en-US" altLang="ko-KR" sz="700" dirty="0">
                <a:latin typeface="Arial" panose="020B0604020202020204" pitchFamily="34" charset="0"/>
                <a:cs typeface="Arial" panose="020B0604020202020204" pitchFamily="34" charset="0"/>
              </a:endParaRPr>
            </a:p>
            <a:p>
              <a:r>
                <a:rPr lang="en-US" altLang="ko-KR" sz="700" dirty="0" smtClean="0">
                  <a:latin typeface="Arial" panose="020B0604020202020204" pitchFamily="34" charset="0"/>
                  <a:cs typeface="Arial" panose="020B0604020202020204" pitchFamily="34" charset="0"/>
                </a:rPr>
                <a:t> 25 &lt; Err (nm)</a:t>
              </a:r>
              <a:endParaRPr lang="ko-KR" altLang="en-US" sz="700" dirty="0">
                <a:latin typeface="Arial" panose="020B0604020202020204" pitchFamily="34" charset="0"/>
                <a:cs typeface="Arial" panose="020B0604020202020204" pitchFamily="34" charset="0"/>
              </a:endParaRPr>
            </a:p>
          </p:txBody>
        </p:sp>
        <p:sp>
          <p:nvSpPr>
            <p:cNvPr id="98" name="타원 97"/>
            <p:cNvSpPr/>
            <p:nvPr/>
          </p:nvSpPr>
          <p:spPr>
            <a:xfrm>
              <a:off x="3810000" y="4415627"/>
              <a:ext cx="72000" cy="72000"/>
            </a:xfrm>
            <a:prstGeom prst="ellipse">
              <a:avLst/>
            </a:prstGeom>
            <a:solidFill>
              <a:srgbClr val="1B1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99" name="타원 98"/>
            <p:cNvSpPr/>
            <p:nvPr/>
          </p:nvSpPr>
          <p:spPr>
            <a:xfrm>
              <a:off x="3810000" y="4723964"/>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100" name="타원 99"/>
            <p:cNvSpPr/>
            <p:nvPr/>
          </p:nvSpPr>
          <p:spPr>
            <a:xfrm>
              <a:off x="3814200" y="4623949"/>
              <a:ext cx="72000" cy="72000"/>
            </a:xfrm>
            <a:prstGeom prst="ellipse">
              <a:avLst/>
            </a:prstGeom>
            <a:solidFill>
              <a:srgbClr val="FF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101" name="타원 100"/>
            <p:cNvSpPr/>
            <p:nvPr/>
          </p:nvSpPr>
          <p:spPr>
            <a:xfrm>
              <a:off x="3810000" y="4518305"/>
              <a:ext cx="72000" cy="72000"/>
            </a:xfrm>
            <a:prstGeom prst="ellipse">
              <a:avLst/>
            </a:prstGeom>
            <a:solidFill>
              <a:srgbClr val="AC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28800" y="122238"/>
            <a:ext cx="7315200" cy="563562"/>
          </a:xfrm>
        </p:spPr>
        <p:txBody>
          <a:bodyPr>
            <a:noAutofit/>
          </a:bodyPr>
          <a:lstStyle/>
          <a:p>
            <a:r>
              <a:rPr lang="en-US" altLang="ko-KR" sz="2000" dirty="0" smtClean="0"/>
              <a:t>Improve/Degrade </a:t>
            </a:r>
            <a:r>
              <a:rPr lang="en-US" altLang="ko-KR" sz="2000" dirty="0" smtClean="0"/>
              <a:t>of H215 over </a:t>
            </a:r>
            <a:r>
              <a:rPr lang="en-US" altLang="ko-KR" sz="2000" dirty="0" smtClean="0"/>
              <a:t>H</a:t>
            </a:r>
            <a:r>
              <a:rPr lang="en-US" altLang="ko-KR" sz="2000" dirty="0" smtClean="0"/>
              <a:t>214</a:t>
            </a:r>
            <a:r>
              <a:rPr lang="en-US" altLang="ko-KR" sz="2000" dirty="0" smtClean="0"/>
              <a:t> </a:t>
            </a:r>
            <a:r>
              <a:rPr lang="en-US" altLang="ko-KR" sz="2000" dirty="0" smtClean="0"/>
              <a:t>: </a:t>
            </a:r>
            <a:r>
              <a:rPr lang="en-US" altLang="ko-KR" sz="2000" dirty="0" smtClean="0"/>
              <a:t>Intensity error (EP)</a:t>
            </a:r>
            <a:endParaRPr lang="en-US" altLang="ko-KR" sz="2000" dirty="0" smtClean="0"/>
          </a:p>
        </p:txBody>
      </p:sp>
      <p:sp>
        <p:nvSpPr>
          <p:cNvPr id="4" name="슬라이드 번호 개체 틀 3"/>
          <p:cNvSpPr>
            <a:spLocks noGrp="1"/>
          </p:cNvSpPr>
          <p:nvPr>
            <p:ph type="sldNum" sz="quarter" idx="12"/>
          </p:nvPr>
        </p:nvSpPr>
        <p:spPr/>
        <p:txBody>
          <a:bodyPr/>
          <a:lstStyle/>
          <a:p>
            <a:fld id="{206A4578-7824-4D68-BF6B-D3351EF6A15D}" type="slidenum">
              <a:rPr lang="en-US" smtClean="0"/>
              <a:pPr/>
              <a:t>12</a:t>
            </a:fld>
            <a:endParaRPr lang="en-US"/>
          </a:p>
        </p:txBody>
      </p:sp>
      <p:sp>
        <p:nvSpPr>
          <p:cNvPr id="31" name="TextBox 30"/>
          <p:cNvSpPr txBox="1"/>
          <p:nvPr/>
        </p:nvSpPr>
        <p:spPr>
          <a:xfrm>
            <a:off x="228600" y="1818698"/>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32" name="TextBox 31"/>
          <p:cNvSpPr txBox="1"/>
          <p:nvPr/>
        </p:nvSpPr>
        <p:spPr>
          <a:xfrm>
            <a:off x="228600" y="2885498"/>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33" name="TextBox 32"/>
          <p:cNvSpPr txBox="1"/>
          <p:nvPr/>
        </p:nvSpPr>
        <p:spPr>
          <a:xfrm>
            <a:off x="228600" y="3995449"/>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34" name="TextBox 33"/>
          <p:cNvSpPr txBox="1"/>
          <p:nvPr/>
        </p:nvSpPr>
        <p:spPr>
          <a:xfrm>
            <a:off x="228600" y="5062249"/>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grpSp>
        <p:nvGrpSpPr>
          <p:cNvPr id="12" name="그룹 11"/>
          <p:cNvGrpSpPr/>
          <p:nvPr/>
        </p:nvGrpSpPr>
        <p:grpSpPr>
          <a:xfrm>
            <a:off x="0" y="0"/>
            <a:ext cx="1892491" cy="1265817"/>
            <a:chOff x="4977539" y="3563312"/>
            <a:chExt cx="1892491" cy="1265817"/>
          </a:xfrm>
        </p:grpSpPr>
        <p:pic>
          <p:nvPicPr>
            <p:cNvPr id="13" name="Picture 4" descr="C:\Users\vijay.t.tallapragada\Desktop\FY15_HWRF\3-way\fig_EPAL1114_wind.png"/>
            <p:cNvPicPr>
              <a:picLocks noChangeAspect="1" noChangeArrowheads="1"/>
            </p:cNvPicPr>
            <p:nvPr/>
          </p:nvPicPr>
          <p:blipFill>
            <a:blip r:embed="rId2">
              <a:extLst>
                <a:ext uri="{28A0092B-C50C-407E-A947-70E740481C1C}">
                  <a14:useLocalDpi xmlns="" xmlns:lc="http://schemas.openxmlformats.org/drawingml/2006/lockedCanvas" xmlns:a14="http://schemas.microsoft.com/office/drawing/2010/main" val="0"/>
                </a:ext>
              </a:extLst>
            </a:blip>
            <a:srcRect t="7469"/>
            <a:stretch>
              <a:fillRect/>
            </a:stretch>
          </p:blipFill>
          <p:spPr bwMode="auto">
            <a:xfrm>
              <a:off x="4977539" y="3563312"/>
              <a:ext cx="1892491" cy="1265817"/>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14" name="아래쪽 화살표 13"/>
            <p:cNvSpPr/>
            <p:nvPr/>
          </p:nvSpPr>
          <p:spPr>
            <a:xfrm>
              <a:off x="5707829" y="4440313"/>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3</a:t>
              </a:r>
              <a:endParaRPr lang="ko-KR" altLang="en-US" sz="800" b="1" dirty="0">
                <a:solidFill>
                  <a:schemeClr val="bg1"/>
                </a:solidFill>
              </a:endParaRPr>
            </a:p>
          </p:txBody>
        </p:sp>
        <p:sp>
          <p:nvSpPr>
            <p:cNvPr id="15" name="아래쪽 화살표 14"/>
            <p:cNvSpPr/>
            <p:nvPr/>
          </p:nvSpPr>
          <p:spPr>
            <a:xfrm>
              <a:off x="6370921" y="4440313"/>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12</a:t>
              </a:r>
              <a:endParaRPr lang="ko-KR" altLang="en-US" sz="800" b="1" dirty="0">
                <a:solidFill>
                  <a:schemeClr val="bg1"/>
                </a:solidFill>
              </a:endParaRPr>
            </a:p>
          </p:txBody>
        </p:sp>
      </p:grpSp>
      <p:pic>
        <p:nvPicPr>
          <p:cNvPr id="16" name="Picture 2" descr="D:\Sync\Work\Project\NCEP_EMC\OA\figure2\H215-H214\abserrmws_den_H215-H214_EP_024.png"/>
          <p:cNvPicPr>
            <a:picLocks noChangeAspect="1" noChangeArrowheads="1"/>
          </p:cNvPicPr>
          <p:nvPr/>
        </p:nvPicPr>
        <p:blipFill>
          <a:blip r:embed="rId3"/>
          <a:srcRect l="10630" t="24803" r="14173" b="23622"/>
          <a:stretch>
            <a:fillRect/>
          </a:stretch>
        </p:blipFill>
        <p:spPr bwMode="auto">
          <a:xfrm>
            <a:off x="968779" y="1512000"/>
            <a:ext cx="1469621" cy="1008000"/>
          </a:xfrm>
          <a:prstGeom prst="rect">
            <a:avLst/>
          </a:prstGeom>
          <a:noFill/>
        </p:spPr>
      </p:pic>
      <p:pic>
        <p:nvPicPr>
          <p:cNvPr id="17" name="Picture 3" descr="D:\Sync\Work\Project\NCEP_EMC\OA\figure2\H215-H214\abserrmws_den_H215-H214_EP_048.png"/>
          <p:cNvPicPr>
            <a:picLocks noChangeAspect="1" noChangeArrowheads="1"/>
          </p:cNvPicPr>
          <p:nvPr/>
        </p:nvPicPr>
        <p:blipFill>
          <a:blip r:embed="rId4"/>
          <a:srcRect l="10630" t="24803" r="14173" b="23622"/>
          <a:stretch>
            <a:fillRect/>
          </a:stretch>
        </p:blipFill>
        <p:spPr bwMode="auto">
          <a:xfrm>
            <a:off x="968779" y="2592000"/>
            <a:ext cx="1469621" cy="1008000"/>
          </a:xfrm>
          <a:prstGeom prst="rect">
            <a:avLst/>
          </a:prstGeom>
          <a:noFill/>
        </p:spPr>
      </p:pic>
      <p:pic>
        <p:nvPicPr>
          <p:cNvPr id="18" name="Picture 4" descr="D:\Sync\Work\Project\NCEP_EMC\OA\figure2\H215-H214\abserrmws_den_H215-H214_EP_072.png"/>
          <p:cNvPicPr>
            <a:picLocks noChangeAspect="1" noChangeArrowheads="1"/>
          </p:cNvPicPr>
          <p:nvPr/>
        </p:nvPicPr>
        <p:blipFill>
          <a:blip r:embed="rId5"/>
          <a:srcRect l="10630" t="24803" r="14173" b="23622"/>
          <a:stretch>
            <a:fillRect/>
          </a:stretch>
        </p:blipFill>
        <p:spPr bwMode="auto">
          <a:xfrm>
            <a:off x="968779" y="3672000"/>
            <a:ext cx="1469621" cy="1008000"/>
          </a:xfrm>
          <a:prstGeom prst="rect">
            <a:avLst/>
          </a:prstGeom>
          <a:noFill/>
        </p:spPr>
      </p:pic>
      <p:pic>
        <p:nvPicPr>
          <p:cNvPr id="19" name="Picture 5" descr="D:\Sync\Work\Project\NCEP_EMC\OA\figure2\H215-H214\abserrmws_den_H215-H214_EP_096.png"/>
          <p:cNvPicPr>
            <a:picLocks noChangeAspect="1" noChangeArrowheads="1"/>
          </p:cNvPicPr>
          <p:nvPr/>
        </p:nvPicPr>
        <p:blipFill>
          <a:blip r:embed="rId6"/>
          <a:srcRect l="10630" t="24803" r="14173" b="23622"/>
          <a:stretch>
            <a:fillRect/>
          </a:stretch>
        </p:blipFill>
        <p:spPr bwMode="auto">
          <a:xfrm>
            <a:off x="968779" y="4752000"/>
            <a:ext cx="1469621" cy="1008000"/>
          </a:xfrm>
          <a:prstGeom prst="rect">
            <a:avLst/>
          </a:prstGeom>
          <a:noFill/>
        </p:spPr>
      </p:pic>
      <p:pic>
        <p:nvPicPr>
          <p:cNvPr id="21" name="Picture 3" descr="D:\Sync\Work\Project\NCEP_EMC\OA\figure2\H215-H214\abserrmws_icM_H215-H214_EP_048.png"/>
          <p:cNvPicPr>
            <a:picLocks noChangeAspect="1" noChangeArrowheads="1"/>
          </p:cNvPicPr>
          <p:nvPr/>
        </p:nvPicPr>
        <p:blipFill>
          <a:blip r:embed="rId7"/>
          <a:srcRect l="4724" t="18898" r="2362" b="38386"/>
          <a:stretch>
            <a:fillRect/>
          </a:stretch>
        </p:blipFill>
        <p:spPr bwMode="auto">
          <a:xfrm>
            <a:off x="2700000" y="2592000"/>
            <a:ext cx="2196000" cy="1009606"/>
          </a:xfrm>
          <a:prstGeom prst="rect">
            <a:avLst/>
          </a:prstGeom>
          <a:noFill/>
        </p:spPr>
      </p:pic>
      <p:pic>
        <p:nvPicPr>
          <p:cNvPr id="22" name="Picture 4" descr="D:\Sync\Work\Project\NCEP_EMC\OA\figure2\H215-H214\abserrmws_icM_H215-H214_EP_072.png"/>
          <p:cNvPicPr>
            <a:picLocks noChangeAspect="1" noChangeArrowheads="1"/>
          </p:cNvPicPr>
          <p:nvPr/>
        </p:nvPicPr>
        <p:blipFill>
          <a:blip r:embed="rId8"/>
          <a:srcRect l="4724" t="18898" r="2362" b="38386"/>
          <a:stretch>
            <a:fillRect/>
          </a:stretch>
        </p:blipFill>
        <p:spPr bwMode="auto">
          <a:xfrm>
            <a:off x="2700000" y="3672000"/>
            <a:ext cx="2196000" cy="1009606"/>
          </a:xfrm>
          <a:prstGeom prst="rect">
            <a:avLst/>
          </a:prstGeom>
          <a:noFill/>
        </p:spPr>
      </p:pic>
      <p:pic>
        <p:nvPicPr>
          <p:cNvPr id="23" name="Picture 5" descr="D:\Sync\Work\Project\NCEP_EMC\OA\figure2\H215-H214\abserrmws_icM_H215-H214_EP_096.png"/>
          <p:cNvPicPr>
            <a:picLocks noChangeAspect="1" noChangeArrowheads="1"/>
          </p:cNvPicPr>
          <p:nvPr/>
        </p:nvPicPr>
        <p:blipFill>
          <a:blip r:embed="rId9"/>
          <a:srcRect l="4724" t="18898" r="2362" b="38386"/>
          <a:stretch>
            <a:fillRect/>
          </a:stretch>
        </p:blipFill>
        <p:spPr bwMode="auto">
          <a:xfrm>
            <a:off x="2700000" y="4752000"/>
            <a:ext cx="2196000" cy="1009606"/>
          </a:xfrm>
          <a:prstGeom prst="rect">
            <a:avLst/>
          </a:prstGeom>
          <a:noFill/>
        </p:spPr>
      </p:pic>
      <p:pic>
        <p:nvPicPr>
          <p:cNvPr id="24" name="Picture 3" descr="D:\Sync\Work\Project\NCEP_EMC\OA\figure2\H215-H214\imrove_abserrmws_track_H215-H214_EP_024.png"/>
          <p:cNvPicPr>
            <a:picLocks noChangeAspect="1" noChangeArrowheads="1"/>
          </p:cNvPicPr>
          <p:nvPr/>
        </p:nvPicPr>
        <p:blipFill>
          <a:blip r:embed="rId10"/>
          <a:srcRect l="10630" t="24803" r="14173" b="23622"/>
          <a:stretch>
            <a:fillRect/>
          </a:stretch>
        </p:blipFill>
        <p:spPr bwMode="auto">
          <a:xfrm>
            <a:off x="5188513" y="1512000"/>
            <a:ext cx="1469687" cy="1008000"/>
          </a:xfrm>
          <a:prstGeom prst="rect">
            <a:avLst/>
          </a:prstGeom>
          <a:noFill/>
        </p:spPr>
      </p:pic>
      <p:pic>
        <p:nvPicPr>
          <p:cNvPr id="25" name="Picture 4" descr="D:\Sync\Work\Project\NCEP_EMC\OA\figure2\H215-H214\imrove_abserrmws_track_H215-H214_EP_048.png"/>
          <p:cNvPicPr>
            <a:picLocks noChangeAspect="1" noChangeArrowheads="1"/>
          </p:cNvPicPr>
          <p:nvPr/>
        </p:nvPicPr>
        <p:blipFill>
          <a:blip r:embed="rId11"/>
          <a:srcRect l="10630" t="24803" r="14173" b="23622"/>
          <a:stretch>
            <a:fillRect/>
          </a:stretch>
        </p:blipFill>
        <p:spPr bwMode="auto">
          <a:xfrm>
            <a:off x="5188513" y="2592000"/>
            <a:ext cx="1469687" cy="1008000"/>
          </a:xfrm>
          <a:prstGeom prst="rect">
            <a:avLst/>
          </a:prstGeom>
          <a:noFill/>
        </p:spPr>
      </p:pic>
      <p:pic>
        <p:nvPicPr>
          <p:cNvPr id="26" name="Picture 5" descr="D:\Sync\Work\Project\NCEP_EMC\OA\figure2\H215-H214\imrove_abserrmws_track_H215-H214_EP_072.png"/>
          <p:cNvPicPr>
            <a:picLocks noChangeAspect="1" noChangeArrowheads="1"/>
          </p:cNvPicPr>
          <p:nvPr/>
        </p:nvPicPr>
        <p:blipFill>
          <a:blip r:embed="rId12"/>
          <a:srcRect l="10630" t="24803" r="14173" b="23622"/>
          <a:stretch>
            <a:fillRect/>
          </a:stretch>
        </p:blipFill>
        <p:spPr bwMode="auto">
          <a:xfrm>
            <a:off x="5188513" y="3672000"/>
            <a:ext cx="1469687" cy="1008000"/>
          </a:xfrm>
          <a:prstGeom prst="rect">
            <a:avLst/>
          </a:prstGeom>
          <a:noFill/>
        </p:spPr>
      </p:pic>
      <p:pic>
        <p:nvPicPr>
          <p:cNvPr id="27" name="Picture 6" descr="D:\Sync\Work\Project\NCEP_EMC\OA\figure2\H215-H214\imrove_abserrmws_track_H215-H214_EP_096.png"/>
          <p:cNvPicPr>
            <a:picLocks noChangeAspect="1" noChangeArrowheads="1"/>
          </p:cNvPicPr>
          <p:nvPr/>
        </p:nvPicPr>
        <p:blipFill>
          <a:blip r:embed="rId13"/>
          <a:srcRect l="10630" t="24803" r="14173" b="23622"/>
          <a:stretch>
            <a:fillRect/>
          </a:stretch>
        </p:blipFill>
        <p:spPr bwMode="auto">
          <a:xfrm>
            <a:off x="5188513" y="4752000"/>
            <a:ext cx="1469687" cy="1008000"/>
          </a:xfrm>
          <a:prstGeom prst="rect">
            <a:avLst/>
          </a:prstGeom>
          <a:noFill/>
        </p:spPr>
      </p:pic>
      <p:pic>
        <p:nvPicPr>
          <p:cNvPr id="28" name="Picture 11" descr="D:\Sync\Work\Project\NCEP_EMC\OA\figure2\H215-H214\degrad_abserrmws_track_H215-H214_EP_024.png"/>
          <p:cNvPicPr>
            <a:picLocks noChangeAspect="1" noChangeArrowheads="1"/>
          </p:cNvPicPr>
          <p:nvPr/>
        </p:nvPicPr>
        <p:blipFill>
          <a:blip r:embed="rId14"/>
          <a:srcRect l="10630" t="24803" r="14173" b="23622"/>
          <a:stretch>
            <a:fillRect/>
          </a:stretch>
        </p:blipFill>
        <p:spPr bwMode="auto">
          <a:xfrm>
            <a:off x="7064713" y="1512000"/>
            <a:ext cx="1469687" cy="1008000"/>
          </a:xfrm>
          <a:prstGeom prst="rect">
            <a:avLst/>
          </a:prstGeom>
          <a:noFill/>
        </p:spPr>
      </p:pic>
      <p:pic>
        <p:nvPicPr>
          <p:cNvPr id="29" name="Picture 12" descr="D:\Sync\Work\Project\NCEP_EMC\OA\figure2\H215-H214\degrad_abserrmws_track_H215-H214_EP_048.png"/>
          <p:cNvPicPr>
            <a:picLocks noChangeAspect="1" noChangeArrowheads="1"/>
          </p:cNvPicPr>
          <p:nvPr/>
        </p:nvPicPr>
        <p:blipFill>
          <a:blip r:embed="rId15"/>
          <a:srcRect l="10630" t="24803" r="14173" b="23622"/>
          <a:stretch>
            <a:fillRect/>
          </a:stretch>
        </p:blipFill>
        <p:spPr bwMode="auto">
          <a:xfrm>
            <a:off x="7064713" y="2592000"/>
            <a:ext cx="1469687" cy="1008000"/>
          </a:xfrm>
          <a:prstGeom prst="rect">
            <a:avLst/>
          </a:prstGeom>
          <a:noFill/>
        </p:spPr>
      </p:pic>
      <p:pic>
        <p:nvPicPr>
          <p:cNvPr id="30" name="Picture 13" descr="D:\Sync\Work\Project\NCEP_EMC\OA\figure2\H215-H214\degrad_abserrmws_track_H215-H214_EP_072.png"/>
          <p:cNvPicPr>
            <a:picLocks noChangeAspect="1" noChangeArrowheads="1"/>
          </p:cNvPicPr>
          <p:nvPr/>
        </p:nvPicPr>
        <p:blipFill>
          <a:blip r:embed="rId16"/>
          <a:srcRect l="10630" t="24803" r="14173" b="23622"/>
          <a:stretch>
            <a:fillRect/>
          </a:stretch>
        </p:blipFill>
        <p:spPr bwMode="auto">
          <a:xfrm>
            <a:off x="7064713" y="3672000"/>
            <a:ext cx="1469687" cy="1008000"/>
          </a:xfrm>
          <a:prstGeom prst="rect">
            <a:avLst/>
          </a:prstGeom>
          <a:noFill/>
        </p:spPr>
      </p:pic>
      <p:pic>
        <p:nvPicPr>
          <p:cNvPr id="35" name="Picture 14" descr="D:\Sync\Work\Project\NCEP_EMC\OA\figure2\H215-H214\degrad_abserrmws_track_H215-H214_EP_096.png"/>
          <p:cNvPicPr>
            <a:picLocks noChangeAspect="1" noChangeArrowheads="1"/>
          </p:cNvPicPr>
          <p:nvPr/>
        </p:nvPicPr>
        <p:blipFill>
          <a:blip r:embed="rId17"/>
          <a:srcRect l="10630" t="24803" r="14173" b="23622"/>
          <a:stretch>
            <a:fillRect/>
          </a:stretch>
        </p:blipFill>
        <p:spPr bwMode="auto">
          <a:xfrm>
            <a:off x="7064713" y="4752000"/>
            <a:ext cx="1469687" cy="1008000"/>
          </a:xfrm>
          <a:prstGeom prst="rect">
            <a:avLst/>
          </a:prstGeom>
          <a:noFill/>
        </p:spPr>
      </p:pic>
      <p:sp>
        <p:nvSpPr>
          <p:cNvPr id="38" name="TextBox 37"/>
          <p:cNvSpPr txBox="1"/>
          <p:nvPr/>
        </p:nvSpPr>
        <p:spPr>
          <a:xfrm>
            <a:off x="2894357" y="1236940"/>
            <a:ext cx="1981367"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Improvement/degradation </a:t>
            </a:r>
            <a:endParaRPr lang="en-US" altLang="ko-KR" sz="1050" dirty="0" smtClean="0">
              <a:latin typeface="Arial" pitchFamily="34" charset="0"/>
              <a:cs typeface="Arial" pitchFamily="34" charset="0"/>
            </a:endParaRPr>
          </a:p>
        </p:txBody>
      </p:sp>
      <p:sp>
        <p:nvSpPr>
          <p:cNvPr id="39" name="TextBox 38"/>
          <p:cNvSpPr txBox="1"/>
          <p:nvPr/>
        </p:nvSpPr>
        <p:spPr>
          <a:xfrm>
            <a:off x="914233" y="1235384"/>
            <a:ext cx="1676567"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Error density</a:t>
            </a:r>
            <a:endParaRPr lang="en-US" altLang="ko-KR" sz="1050" dirty="0" smtClean="0">
              <a:latin typeface="Arial" pitchFamily="34" charset="0"/>
              <a:cs typeface="Arial" pitchFamily="34" charset="0"/>
            </a:endParaRPr>
          </a:p>
        </p:txBody>
      </p:sp>
      <p:sp>
        <p:nvSpPr>
          <p:cNvPr id="40" name="타원 39"/>
          <p:cNvSpPr/>
          <p:nvPr/>
        </p:nvSpPr>
        <p:spPr>
          <a:xfrm>
            <a:off x="990600" y="3048000"/>
            <a:ext cx="1219200" cy="381000"/>
          </a:xfrm>
          <a:prstGeom prst="ellipse">
            <a:avLst/>
          </a:prstGeom>
          <a:noFill/>
          <a:ln w="12700">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pic>
        <p:nvPicPr>
          <p:cNvPr id="20" name="Picture 2" descr="D:\Sync\Work\Project\NCEP_EMC\OA\figure2\H215-H214\abserrmws_icM_H215-H214_EP_024.png"/>
          <p:cNvPicPr>
            <a:picLocks noChangeAspect="1" noChangeArrowheads="1"/>
          </p:cNvPicPr>
          <p:nvPr/>
        </p:nvPicPr>
        <p:blipFill>
          <a:blip r:embed="rId18"/>
          <a:srcRect l="4724" t="18898" r="2362" b="38386"/>
          <a:stretch>
            <a:fillRect/>
          </a:stretch>
        </p:blipFill>
        <p:spPr bwMode="auto">
          <a:xfrm>
            <a:off x="2700000" y="1512000"/>
            <a:ext cx="2196000" cy="1009606"/>
          </a:xfrm>
          <a:prstGeom prst="rect">
            <a:avLst/>
          </a:prstGeom>
          <a:noFill/>
        </p:spPr>
      </p:pic>
      <p:sp>
        <p:nvSpPr>
          <p:cNvPr id="44" name="타원 43"/>
          <p:cNvSpPr/>
          <p:nvPr/>
        </p:nvSpPr>
        <p:spPr>
          <a:xfrm>
            <a:off x="990600" y="5181600"/>
            <a:ext cx="1219200" cy="381000"/>
          </a:xfrm>
          <a:prstGeom prst="ellipse">
            <a:avLst/>
          </a:prstGeom>
          <a:noFill/>
          <a:ln w="31750">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47" name="TextBox 46"/>
          <p:cNvSpPr txBox="1"/>
          <p:nvPr/>
        </p:nvSpPr>
        <p:spPr>
          <a:xfrm>
            <a:off x="5207880" y="1235791"/>
            <a:ext cx="1650120"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Improved (&lt; 25</a:t>
            </a:r>
            <a:r>
              <a:rPr lang="en-US" altLang="ko-KR" sz="1050" baseline="30000" dirty="0" smtClean="0">
                <a:latin typeface="Arial" pitchFamily="34" charset="0"/>
                <a:cs typeface="Arial" pitchFamily="34" charset="0"/>
              </a:rPr>
              <a:t>th</a:t>
            </a:r>
            <a:r>
              <a:rPr lang="en-US" altLang="ko-KR" sz="1050" dirty="0" smtClean="0">
                <a:latin typeface="Arial" pitchFamily="34" charset="0"/>
                <a:cs typeface="Arial" pitchFamily="34" charset="0"/>
              </a:rPr>
              <a:t> PCTL)</a:t>
            </a:r>
            <a:endParaRPr lang="ko-KR" altLang="en-US" sz="1050" dirty="0">
              <a:latin typeface="Arial" pitchFamily="34" charset="0"/>
              <a:cs typeface="Arial" pitchFamily="34" charset="0"/>
            </a:endParaRPr>
          </a:p>
        </p:txBody>
      </p:sp>
      <p:sp>
        <p:nvSpPr>
          <p:cNvPr id="48" name="TextBox 47"/>
          <p:cNvSpPr txBox="1"/>
          <p:nvPr/>
        </p:nvSpPr>
        <p:spPr>
          <a:xfrm>
            <a:off x="6989934" y="1236940"/>
            <a:ext cx="1628758"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Degraded (&gt;</a:t>
            </a:r>
            <a:r>
              <a:rPr lang="en-US" altLang="ko-KR" sz="1050" dirty="0" smtClean="0">
                <a:latin typeface="Arial" pitchFamily="34" charset="0"/>
                <a:cs typeface="Arial" pitchFamily="34" charset="0"/>
              </a:rPr>
              <a:t>75</a:t>
            </a:r>
            <a:r>
              <a:rPr lang="en-US" altLang="ko-KR" sz="1050" baseline="30000" dirty="0" smtClean="0">
                <a:latin typeface="Arial" pitchFamily="34" charset="0"/>
                <a:cs typeface="Arial" pitchFamily="34" charset="0"/>
              </a:rPr>
              <a:t>th</a:t>
            </a:r>
            <a:r>
              <a:rPr lang="en-US" altLang="ko-KR" sz="1050" dirty="0" smtClean="0">
                <a:latin typeface="Arial" pitchFamily="34" charset="0"/>
                <a:cs typeface="Arial" pitchFamily="34" charset="0"/>
              </a:rPr>
              <a:t> PCTL)</a:t>
            </a:r>
            <a:endParaRPr lang="ko-KR" altLang="en-US" sz="1050" dirty="0">
              <a:latin typeface="Arial" pitchFamily="34" charset="0"/>
              <a:cs typeface="Arial" pitchFamily="34" charset="0"/>
            </a:endParaRPr>
          </a:p>
        </p:txBody>
      </p:sp>
      <p:grpSp>
        <p:nvGrpSpPr>
          <p:cNvPr id="49" name="그룹 48"/>
          <p:cNvGrpSpPr/>
          <p:nvPr/>
        </p:nvGrpSpPr>
        <p:grpSpPr>
          <a:xfrm>
            <a:off x="8342945" y="5791200"/>
            <a:ext cx="801055" cy="523220"/>
            <a:chOff x="3810000" y="4343400"/>
            <a:chExt cx="801055" cy="523220"/>
          </a:xfrm>
        </p:grpSpPr>
        <p:sp>
          <p:nvSpPr>
            <p:cNvPr id="50" name="TextBox 2"/>
            <p:cNvSpPr txBox="1"/>
            <p:nvPr/>
          </p:nvSpPr>
          <p:spPr>
            <a:xfrm>
              <a:off x="3825262" y="4343400"/>
              <a:ext cx="785793"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700" dirty="0" smtClean="0">
                  <a:latin typeface="Arial" panose="020B0604020202020204" pitchFamily="34" charset="0"/>
                  <a:cs typeface="Arial" panose="020B0604020202020204" pitchFamily="34" charset="0"/>
                </a:rPr>
                <a:t>       Err &lt; -5</a:t>
              </a:r>
            </a:p>
            <a:p>
              <a:r>
                <a:rPr lang="en-US" altLang="ko-KR" sz="700" dirty="0" smtClean="0">
                  <a:latin typeface="Arial" panose="020B0604020202020204" pitchFamily="34" charset="0"/>
                  <a:cs typeface="Arial" panose="020B0604020202020204" pitchFamily="34" charset="0"/>
                </a:rPr>
                <a:t>-5 &lt; Err &lt; 0</a:t>
              </a:r>
            </a:p>
            <a:p>
              <a:r>
                <a:rPr lang="en-US" altLang="ko-KR" sz="700" dirty="0" smtClean="0">
                  <a:latin typeface="Arial" panose="020B0604020202020204" pitchFamily="34" charset="0"/>
                  <a:cs typeface="Arial" panose="020B0604020202020204" pitchFamily="34" charset="0"/>
                </a:rPr>
                <a:t> 0 </a:t>
              </a:r>
              <a:r>
                <a:rPr lang="en-US" altLang="ko-KR" sz="700" dirty="0">
                  <a:latin typeface="Arial" panose="020B0604020202020204" pitchFamily="34" charset="0"/>
                  <a:cs typeface="Arial" panose="020B0604020202020204" pitchFamily="34" charset="0"/>
                </a:rPr>
                <a:t>&lt; Err &lt; </a:t>
              </a:r>
              <a:r>
                <a:rPr lang="en-US" altLang="ko-KR" sz="700" dirty="0" smtClean="0">
                  <a:latin typeface="Arial" panose="020B0604020202020204" pitchFamily="34" charset="0"/>
                  <a:cs typeface="Arial" panose="020B0604020202020204" pitchFamily="34" charset="0"/>
                </a:rPr>
                <a:t>5</a:t>
              </a:r>
              <a:endParaRPr lang="en-US" altLang="ko-KR" sz="700" dirty="0">
                <a:latin typeface="Arial" panose="020B0604020202020204" pitchFamily="34" charset="0"/>
                <a:cs typeface="Arial" panose="020B0604020202020204" pitchFamily="34" charset="0"/>
              </a:endParaRPr>
            </a:p>
            <a:p>
              <a:r>
                <a:rPr lang="en-US" altLang="ko-KR" sz="700" dirty="0" smtClean="0">
                  <a:latin typeface="Arial" panose="020B0604020202020204" pitchFamily="34" charset="0"/>
                  <a:cs typeface="Arial" panose="020B0604020202020204" pitchFamily="34" charset="0"/>
                </a:rPr>
                <a:t> 5 &lt; Err (knots)</a:t>
              </a:r>
              <a:endParaRPr lang="ko-KR" altLang="en-US" sz="700" dirty="0">
                <a:latin typeface="Arial" panose="020B0604020202020204" pitchFamily="34" charset="0"/>
                <a:cs typeface="Arial" panose="020B0604020202020204" pitchFamily="34" charset="0"/>
              </a:endParaRPr>
            </a:p>
          </p:txBody>
        </p:sp>
        <p:sp>
          <p:nvSpPr>
            <p:cNvPr id="51" name="타원 50"/>
            <p:cNvSpPr/>
            <p:nvPr/>
          </p:nvSpPr>
          <p:spPr>
            <a:xfrm>
              <a:off x="3810000" y="4415627"/>
              <a:ext cx="72000" cy="72000"/>
            </a:xfrm>
            <a:prstGeom prst="ellipse">
              <a:avLst/>
            </a:prstGeom>
            <a:solidFill>
              <a:srgbClr val="1B1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52" name="타원 51"/>
            <p:cNvSpPr/>
            <p:nvPr/>
          </p:nvSpPr>
          <p:spPr>
            <a:xfrm>
              <a:off x="3810000" y="4723964"/>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53" name="타원 52"/>
            <p:cNvSpPr/>
            <p:nvPr/>
          </p:nvSpPr>
          <p:spPr>
            <a:xfrm>
              <a:off x="3814200" y="4623949"/>
              <a:ext cx="72000" cy="72000"/>
            </a:xfrm>
            <a:prstGeom prst="ellipse">
              <a:avLst/>
            </a:prstGeom>
            <a:solidFill>
              <a:srgbClr val="FF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54" name="타원 53"/>
            <p:cNvSpPr/>
            <p:nvPr/>
          </p:nvSpPr>
          <p:spPr>
            <a:xfrm>
              <a:off x="3810000" y="4518305"/>
              <a:ext cx="72000" cy="72000"/>
            </a:xfrm>
            <a:prstGeom prst="ellipse">
              <a:avLst/>
            </a:prstGeom>
            <a:solidFill>
              <a:srgbClr val="AC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grpSp>
      <p:sp>
        <p:nvSpPr>
          <p:cNvPr id="56" name="직사각형 55"/>
          <p:cNvSpPr/>
          <p:nvPr/>
        </p:nvSpPr>
        <p:spPr>
          <a:xfrm>
            <a:off x="228600" y="6123801"/>
            <a:ext cx="7696200" cy="523220"/>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79388" indent="-179388">
              <a:spcAft>
                <a:spcPts val="600"/>
              </a:spcAft>
              <a:buFont typeface="Wingdings" panose="05000000000000000000" pitchFamily="2" charset="2"/>
              <a:buChar char="Ø"/>
            </a:pPr>
            <a:r>
              <a:rPr lang="en-US" altLang="ko-KR" sz="1400" dirty="0" smtClean="0"/>
              <a:t>Over the southwestern coast of Mexico</a:t>
            </a:r>
            <a:r>
              <a:rPr lang="en-US" altLang="ko-KR" sz="1400" dirty="0" smtClean="0"/>
              <a:t>, </a:t>
            </a:r>
            <a:r>
              <a:rPr lang="en-US" altLang="ko-KR" sz="1400" dirty="0" smtClean="0"/>
              <a:t>intensity </a:t>
            </a:r>
            <a:r>
              <a:rPr lang="en-US" altLang="ko-KR" sz="1400" dirty="0" smtClean="0"/>
              <a:t>errors tend to be </a:t>
            </a:r>
            <a:r>
              <a:rPr lang="en-US" altLang="ko-KR" sz="1400" dirty="0" smtClean="0"/>
              <a:t>improved at 48 </a:t>
            </a:r>
            <a:r>
              <a:rPr lang="en-US" altLang="ko-KR" sz="1400" dirty="0" smtClean="0"/>
              <a:t>and 96 hrs compared to H214.</a:t>
            </a:r>
            <a:endParaRPr lang="en-US" altLang="ko-KR"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Further </a:t>
            </a:r>
            <a:r>
              <a:rPr lang="en-US" altLang="ko-KR" dirty="0" smtClean="0"/>
              <a:t>work</a:t>
            </a:r>
            <a:endParaRPr lang="ko-KR" altLang="en-US" dirty="0"/>
          </a:p>
        </p:txBody>
      </p:sp>
      <p:sp>
        <p:nvSpPr>
          <p:cNvPr id="4" name="슬라이드 번호 개체 틀 3"/>
          <p:cNvSpPr>
            <a:spLocks noGrp="1"/>
          </p:cNvSpPr>
          <p:nvPr>
            <p:ph type="sldNum" sz="quarter" idx="12"/>
          </p:nvPr>
        </p:nvSpPr>
        <p:spPr/>
        <p:txBody>
          <a:bodyPr/>
          <a:lstStyle/>
          <a:p>
            <a:fld id="{206A4578-7824-4D68-BF6B-D3351EF6A15D}" type="slidenum">
              <a:rPr lang="en-US" smtClean="0"/>
              <a:pPr/>
              <a:t>13</a:t>
            </a:fld>
            <a:endParaRPr lang="en-US"/>
          </a:p>
        </p:txBody>
      </p:sp>
      <p:pic>
        <p:nvPicPr>
          <p:cNvPr id="5" name="table"/>
          <p:cNvPicPr>
            <a:picLocks noChangeAspect="1"/>
          </p:cNvPicPr>
          <p:nvPr/>
        </p:nvPicPr>
        <p:blipFill>
          <a:blip r:embed="rId2"/>
          <a:srcRect t="3314"/>
          <a:stretch>
            <a:fillRect/>
          </a:stretch>
        </p:blipFill>
        <p:spPr>
          <a:xfrm>
            <a:off x="609600" y="1430162"/>
            <a:ext cx="4419601" cy="5142676"/>
          </a:xfrm>
          <a:prstGeom prst="rect">
            <a:avLst/>
          </a:prstGeom>
        </p:spPr>
      </p:pic>
      <p:sp>
        <p:nvSpPr>
          <p:cNvPr id="8" name="TextBox 5"/>
          <p:cNvSpPr txBox="1"/>
          <p:nvPr/>
        </p:nvSpPr>
        <p:spPr>
          <a:xfrm>
            <a:off x="5181600" y="1512631"/>
            <a:ext cx="3505200"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It needs to find relationship between difference and observed characteristics (intensity, moving speed, radius of maximum wind, etc</a:t>
            </a:r>
            <a:r>
              <a:rPr lang="en-US" altLang="ko-KR" sz="14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US" altLang="ko-KR" sz="14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Relationship between difference and observed l</a:t>
            </a:r>
            <a:r>
              <a:rPr lang="en-US" altLang="ko-KR" sz="1400" dirty="0" smtClean="0">
                <a:latin typeface="Arial" panose="020B0604020202020204" pitchFamily="34" charset="0"/>
                <a:cs typeface="Arial" panose="020B0604020202020204" pitchFamily="34" charset="0"/>
              </a:rPr>
              <a:t>arge-scale circulation (ENSO, AMM, ..)</a:t>
            </a:r>
          </a:p>
          <a:p>
            <a:pPr marL="285750" indent="-285750">
              <a:buFont typeface="Wingdings" panose="05000000000000000000" pitchFamily="2" charset="2"/>
              <a:buChar char="Ø"/>
            </a:pPr>
            <a:endParaRPr lang="en-US" altLang="ko-KR" sz="14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Cluster </a:t>
            </a:r>
            <a:r>
              <a:rPr lang="en-US" altLang="ko-KR" sz="1400" dirty="0" smtClean="0">
                <a:latin typeface="Arial" panose="020B0604020202020204" pitchFamily="34" charset="0"/>
                <a:cs typeface="Arial" panose="020B0604020202020204" pitchFamily="34" charset="0"/>
              </a:rPr>
              <a:t>analysis</a:t>
            </a:r>
            <a:endParaRPr lang="en-US" altLang="ko-KR" sz="14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ko-KR" altLang="en-US" sz="1400" dirty="0">
              <a:latin typeface="Arial" panose="020B0604020202020204" pitchFamily="34" charset="0"/>
              <a:cs typeface="Arial" panose="020B0604020202020204" pitchFamily="34" charset="0"/>
            </a:endParaRPr>
          </a:p>
        </p:txBody>
      </p:sp>
      <p:sp>
        <p:nvSpPr>
          <p:cNvPr id="9" name="TextBox 8"/>
          <p:cNvSpPr txBox="1"/>
          <p:nvPr/>
        </p:nvSpPr>
        <p:spPr>
          <a:xfrm>
            <a:off x="1600200" y="1143000"/>
            <a:ext cx="907621" cy="261610"/>
          </a:xfrm>
          <a:prstGeom prst="rect">
            <a:avLst/>
          </a:prstGeom>
          <a:noFill/>
        </p:spPr>
        <p:txBody>
          <a:bodyPr wrap="none" rtlCol="0">
            <a:spAutoFit/>
          </a:bodyPr>
          <a:lstStyle/>
          <a:p>
            <a:r>
              <a:rPr lang="en-US" altLang="ko-KR" sz="1100" dirty="0" smtClean="0"/>
              <a:t>H215-H214</a:t>
            </a:r>
            <a:endParaRPr lang="ko-KR" altLang="en-US" sz="1100" dirty="0"/>
          </a:p>
        </p:txBody>
      </p:sp>
      <p:sp>
        <p:nvSpPr>
          <p:cNvPr id="10" name="TextBox 9"/>
          <p:cNvSpPr txBox="1"/>
          <p:nvPr/>
        </p:nvSpPr>
        <p:spPr>
          <a:xfrm>
            <a:off x="3403022" y="1143000"/>
            <a:ext cx="673582" cy="261610"/>
          </a:xfrm>
          <a:prstGeom prst="rect">
            <a:avLst/>
          </a:prstGeom>
          <a:noFill/>
        </p:spPr>
        <p:txBody>
          <a:bodyPr wrap="none" rtlCol="0">
            <a:spAutoFit/>
          </a:bodyPr>
          <a:lstStyle/>
          <a:p>
            <a:r>
              <a:rPr lang="en-US" altLang="ko-KR" sz="1100" dirty="0" smtClean="0"/>
              <a:t>BDECK</a:t>
            </a:r>
            <a:endParaRPr lang="ko-KR" alt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그룹 126"/>
          <p:cNvGrpSpPr/>
          <p:nvPr/>
        </p:nvGrpSpPr>
        <p:grpSpPr>
          <a:xfrm>
            <a:off x="2796000" y="3600360"/>
            <a:ext cx="1866518" cy="1228554"/>
            <a:chOff x="1068479" y="3600780"/>
            <a:chExt cx="1866518" cy="1228554"/>
          </a:xfrm>
        </p:grpSpPr>
        <p:pic>
          <p:nvPicPr>
            <p:cNvPr id="110" name="Picture 2" descr="http://www.emc.ncep.noaa.gov/gc_wmb/vxt/zack/temp1/EPAL1114_H15Z_combine.png"/>
            <p:cNvPicPr>
              <a:picLocks noChangeAspect="1" noChangeArrowheads="1"/>
            </p:cNvPicPr>
            <p:nvPr/>
          </p:nvPicPr>
          <p:blipFill rotWithShape="1">
            <a:blip r:embed="rId2">
              <a:extLst>
                <a:ext uri="{28A0092B-C50C-407E-A947-70E740481C1C}">
                  <a14:useLocalDpi xmlns="" xmlns:lc="http://schemas.openxmlformats.org/drawingml/2006/lockedCanvas" xmlns:a14="http://schemas.microsoft.com/office/drawing/2010/main" val="0"/>
                </a:ext>
              </a:extLst>
            </a:blip>
            <a:srcRect l="33211" t="5080" r="33854" b="50165"/>
            <a:stretch/>
          </p:blipFill>
          <p:spPr bwMode="auto">
            <a:xfrm>
              <a:off x="1068479" y="3600780"/>
              <a:ext cx="1866518" cy="1228554"/>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97" name="아래쪽 화살표 96"/>
            <p:cNvSpPr/>
            <p:nvPr/>
          </p:nvSpPr>
          <p:spPr>
            <a:xfrm>
              <a:off x="2461263" y="4440313"/>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6</a:t>
              </a:r>
              <a:endParaRPr lang="ko-KR" altLang="en-US" sz="800" b="1" dirty="0">
                <a:solidFill>
                  <a:schemeClr val="bg1"/>
                </a:solidFill>
              </a:endParaRPr>
            </a:p>
          </p:txBody>
        </p:sp>
      </p:grpSp>
      <p:grpSp>
        <p:nvGrpSpPr>
          <p:cNvPr id="125" name="그룹 124"/>
          <p:cNvGrpSpPr/>
          <p:nvPr/>
        </p:nvGrpSpPr>
        <p:grpSpPr>
          <a:xfrm>
            <a:off x="914400" y="3600000"/>
            <a:ext cx="1882140" cy="1228554"/>
            <a:chOff x="1069049" y="2171220"/>
            <a:chExt cx="1882140" cy="1228554"/>
          </a:xfrm>
        </p:grpSpPr>
        <p:pic>
          <p:nvPicPr>
            <p:cNvPr id="111" name="Picture 2" descr="http://www.emc.ncep.noaa.gov/gc_wmb/vxt/zack/temp1/EPAL1114_H15Z_combine.png"/>
            <p:cNvPicPr>
              <a:picLocks noChangeAspect="1" noChangeArrowheads="1"/>
            </p:cNvPicPr>
            <p:nvPr/>
          </p:nvPicPr>
          <p:blipFill rotWithShape="1">
            <a:blip r:embed="rId2">
              <a:extLst>
                <a:ext uri="{28A0092B-C50C-407E-A947-70E740481C1C}">
                  <a14:useLocalDpi xmlns="" xmlns:lc="http://schemas.openxmlformats.org/drawingml/2006/lockedCanvas" xmlns:a14="http://schemas.microsoft.com/office/drawing/2010/main" val="0"/>
                </a:ext>
              </a:extLst>
            </a:blip>
            <a:srcRect t="5080" r="66789" b="50165"/>
            <a:stretch/>
          </p:blipFill>
          <p:spPr bwMode="auto">
            <a:xfrm>
              <a:off x="1069049" y="2171220"/>
              <a:ext cx="1882140" cy="1228554"/>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94" name="위쪽 화살표 93"/>
            <p:cNvSpPr/>
            <p:nvPr/>
          </p:nvSpPr>
          <p:spPr>
            <a:xfrm>
              <a:off x="1462668" y="3020611"/>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8</a:t>
              </a:r>
              <a:endParaRPr lang="ko-KR" altLang="en-US" sz="800" b="1" dirty="0"/>
            </a:p>
          </p:txBody>
        </p:sp>
        <p:sp>
          <p:nvSpPr>
            <p:cNvPr id="95" name="위쪽 화살표 94"/>
            <p:cNvSpPr/>
            <p:nvPr/>
          </p:nvSpPr>
          <p:spPr>
            <a:xfrm>
              <a:off x="1792379" y="3032581"/>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8</a:t>
              </a:r>
              <a:endParaRPr lang="ko-KR" altLang="en-US" sz="800" b="1" dirty="0"/>
            </a:p>
          </p:txBody>
        </p:sp>
        <p:sp>
          <p:nvSpPr>
            <p:cNvPr id="96" name="위쪽 화살표 95"/>
            <p:cNvSpPr/>
            <p:nvPr/>
          </p:nvSpPr>
          <p:spPr>
            <a:xfrm>
              <a:off x="2125373" y="3032581"/>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6</a:t>
              </a:r>
              <a:endParaRPr lang="ko-KR" altLang="en-US" sz="800" b="1" dirty="0"/>
            </a:p>
          </p:txBody>
        </p:sp>
      </p:grpSp>
      <p:grpSp>
        <p:nvGrpSpPr>
          <p:cNvPr id="129" name="그룹 128"/>
          <p:cNvGrpSpPr/>
          <p:nvPr/>
        </p:nvGrpSpPr>
        <p:grpSpPr>
          <a:xfrm>
            <a:off x="6716400" y="3563312"/>
            <a:ext cx="1892491" cy="1265817"/>
            <a:chOff x="4977539" y="3563312"/>
            <a:chExt cx="1892491" cy="1265817"/>
          </a:xfrm>
        </p:grpSpPr>
        <p:pic>
          <p:nvPicPr>
            <p:cNvPr id="22" name="Picture 4" descr="C:\Users\vijay.t.tallapragada\Desktop\FY15_HWRF\3-way\fig_EPAL1114_wind.png"/>
            <p:cNvPicPr>
              <a:picLocks noChangeAspect="1" noChangeArrowheads="1"/>
            </p:cNvPicPr>
            <p:nvPr/>
          </p:nvPicPr>
          <p:blipFill>
            <a:blip r:embed="rId3">
              <a:extLst>
                <a:ext uri="{28A0092B-C50C-407E-A947-70E740481C1C}">
                  <a14:useLocalDpi xmlns="" xmlns:lc="http://schemas.openxmlformats.org/drawingml/2006/lockedCanvas" xmlns:a14="http://schemas.microsoft.com/office/drawing/2010/main" val="0"/>
                </a:ext>
              </a:extLst>
            </a:blip>
            <a:srcRect t="7469"/>
            <a:stretch>
              <a:fillRect/>
            </a:stretch>
          </p:blipFill>
          <p:spPr bwMode="auto">
            <a:xfrm>
              <a:off x="4977539" y="3563312"/>
              <a:ext cx="1892491" cy="1265817"/>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101" name="아래쪽 화살표 100"/>
            <p:cNvSpPr/>
            <p:nvPr/>
          </p:nvSpPr>
          <p:spPr>
            <a:xfrm>
              <a:off x="5707829" y="4440313"/>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3</a:t>
              </a:r>
              <a:endParaRPr lang="ko-KR" altLang="en-US" sz="800" b="1" dirty="0">
                <a:solidFill>
                  <a:schemeClr val="bg1"/>
                </a:solidFill>
              </a:endParaRPr>
            </a:p>
          </p:txBody>
        </p:sp>
        <p:sp>
          <p:nvSpPr>
            <p:cNvPr id="102" name="아래쪽 화살표 101"/>
            <p:cNvSpPr/>
            <p:nvPr/>
          </p:nvSpPr>
          <p:spPr>
            <a:xfrm>
              <a:off x="6370921" y="4440313"/>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12</a:t>
              </a:r>
              <a:endParaRPr lang="ko-KR" altLang="en-US" sz="800" b="1" dirty="0">
                <a:solidFill>
                  <a:schemeClr val="bg1"/>
                </a:solidFill>
              </a:endParaRPr>
            </a:p>
          </p:txBody>
        </p:sp>
      </p:grpSp>
      <p:grpSp>
        <p:nvGrpSpPr>
          <p:cNvPr id="131" name="그룹 130"/>
          <p:cNvGrpSpPr/>
          <p:nvPr/>
        </p:nvGrpSpPr>
        <p:grpSpPr>
          <a:xfrm>
            <a:off x="4826400" y="3564000"/>
            <a:ext cx="1892491" cy="1265817"/>
            <a:chOff x="4994485" y="2133600"/>
            <a:chExt cx="1892491" cy="1265817"/>
          </a:xfrm>
        </p:grpSpPr>
        <p:pic>
          <p:nvPicPr>
            <p:cNvPr id="21" name="Picture 5" descr="C:\Users\vijay.t.tallapragada\Desktop\FY15_HWRF\3-way\fig_EPAL1114_tker.png"/>
            <p:cNvPicPr>
              <a:picLocks noChangeAspect="1" noChangeArrowheads="1"/>
            </p:cNvPicPr>
            <p:nvPr/>
          </p:nvPicPr>
          <p:blipFill>
            <a:blip r:embed="rId4">
              <a:extLst>
                <a:ext uri="{28A0092B-C50C-407E-A947-70E740481C1C}">
                  <a14:useLocalDpi xmlns="" xmlns:lc="http://schemas.openxmlformats.org/drawingml/2006/lockedCanvas" xmlns:a14="http://schemas.microsoft.com/office/drawing/2010/main" val="0"/>
                </a:ext>
              </a:extLst>
            </a:blip>
            <a:srcRect t="7469"/>
            <a:stretch>
              <a:fillRect/>
            </a:stretch>
          </p:blipFill>
          <p:spPr bwMode="auto">
            <a:xfrm>
              <a:off x="4994485" y="2133600"/>
              <a:ext cx="1892491" cy="1265817"/>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98" name="위쪽 화살표 97"/>
            <p:cNvSpPr/>
            <p:nvPr/>
          </p:nvSpPr>
          <p:spPr>
            <a:xfrm>
              <a:off x="5724176" y="3022793"/>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10</a:t>
              </a:r>
              <a:endParaRPr lang="ko-KR" altLang="en-US" sz="800" b="1" dirty="0"/>
            </a:p>
          </p:txBody>
        </p:sp>
        <p:sp>
          <p:nvSpPr>
            <p:cNvPr id="99" name="위쪽 화살표 98"/>
            <p:cNvSpPr/>
            <p:nvPr/>
          </p:nvSpPr>
          <p:spPr>
            <a:xfrm>
              <a:off x="6053887" y="3022571"/>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10</a:t>
              </a:r>
              <a:endParaRPr lang="ko-KR" altLang="en-US" sz="800" b="1" dirty="0"/>
            </a:p>
          </p:txBody>
        </p:sp>
        <p:sp>
          <p:nvSpPr>
            <p:cNvPr id="100" name="위쪽 화살표 99"/>
            <p:cNvSpPr/>
            <p:nvPr/>
          </p:nvSpPr>
          <p:spPr>
            <a:xfrm>
              <a:off x="6386881" y="3022571"/>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5</a:t>
              </a:r>
              <a:endParaRPr lang="ko-KR" altLang="en-US" sz="800" b="1" dirty="0"/>
            </a:p>
          </p:txBody>
        </p:sp>
      </p:grpSp>
      <p:sp>
        <p:nvSpPr>
          <p:cNvPr id="2" name="제목 1"/>
          <p:cNvSpPr>
            <a:spLocks noGrp="1"/>
          </p:cNvSpPr>
          <p:nvPr>
            <p:ph type="title"/>
          </p:nvPr>
        </p:nvSpPr>
        <p:spPr/>
        <p:txBody>
          <a:bodyPr>
            <a:normAutofit fontScale="90000"/>
          </a:bodyPr>
          <a:lstStyle/>
          <a:p>
            <a:r>
              <a:rPr lang="en-US" altLang="ko-KR" dirty="0" smtClean="0"/>
              <a:t>In NHC briefing..</a:t>
            </a:r>
            <a:endParaRPr lang="ko-KR" altLang="en-US" dirty="0"/>
          </a:p>
        </p:txBody>
      </p:sp>
      <p:sp>
        <p:nvSpPr>
          <p:cNvPr id="3" name="내용 개체 틀 2"/>
          <p:cNvSpPr>
            <a:spLocks noGrp="1"/>
          </p:cNvSpPr>
          <p:nvPr>
            <p:ph idx="1"/>
          </p:nvPr>
        </p:nvSpPr>
        <p:spPr>
          <a:xfrm>
            <a:off x="609600" y="914400"/>
            <a:ext cx="4114800" cy="762000"/>
          </a:xfrm>
        </p:spPr>
        <p:txBody>
          <a:bodyPr>
            <a:normAutofit/>
          </a:bodyPr>
          <a:lstStyle/>
          <a:p>
            <a:r>
              <a:rPr lang="en-US" altLang="ko-KR" dirty="0" smtClean="0"/>
              <a:t>H214 vs. H15Z</a:t>
            </a:r>
          </a:p>
          <a:p>
            <a:r>
              <a:rPr lang="en-US" altLang="ko-KR" sz="1400" dirty="0" smtClean="0"/>
              <a:t>:Impact of New GFS</a:t>
            </a:r>
          </a:p>
        </p:txBody>
      </p:sp>
      <p:sp>
        <p:nvSpPr>
          <p:cNvPr id="4" name="슬라이드 번호 개체 틀 3"/>
          <p:cNvSpPr>
            <a:spLocks noGrp="1"/>
          </p:cNvSpPr>
          <p:nvPr>
            <p:ph type="sldNum" sz="quarter" idx="12"/>
          </p:nvPr>
        </p:nvSpPr>
        <p:spPr/>
        <p:txBody>
          <a:bodyPr/>
          <a:lstStyle/>
          <a:p>
            <a:fld id="{206A4578-7824-4D68-BF6B-D3351EF6A15D}" type="slidenum">
              <a:rPr lang="en-US" smtClean="0"/>
              <a:pPr/>
              <a:t>2</a:t>
            </a:fld>
            <a:endParaRPr lang="en-US"/>
          </a:p>
        </p:txBody>
      </p:sp>
      <p:sp>
        <p:nvSpPr>
          <p:cNvPr id="5" name="내용 개체 틀 2"/>
          <p:cNvSpPr>
            <a:spLocks noGrp="1"/>
          </p:cNvSpPr>
          <p:nvPr/>
        </p:nvSpPr>
        <p:spPr>
          <a:xfrm>
            <a:off x="76200" y="2438400"/>
            <a:ext cx="457200" cy="533400"/>
          </a:xfrm>
          <a:prstGeom prst="rect">
            <a:avLst/>
          </a:prstGeom>
        </p:spPr>
        <p:txBody>
          <a:bodyPr vert="horz" lIns="91440" tIns="45720" rIns="91440" bIns="45720" rtlCol="0" anchor="ctr" anchorCtr="0">
            <a:no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400" b="1" dirty="0" smtClean="0"/>
              <a:t>AL</a:t>
            </a:r>
            <a:endParaRPr lang="en-US" altLang="ko-KR" sz="1400" b="1" dirty="0" smtClean="0"/>
          </a:p>
        </p:txBody>
      </p:sp>
      <p:sp>
        <p:nvSpPr>
          <p:cNvPr id="28" name="내용 개체 틀 2"/>
          <p:cNvSpPr txBox="1">
            <a:spLocks/>
          </p:cNvSpPr>
          <p:nvPr/>
        </p:nvSpPr>
        <p:spPr>
          <a:xfrm>
            <a:off x="4724400" y="914400"/>
            <a:ext cx="4267200" cy="762000"/>
          </a:xfrm>
          <a:prstGeom prst="rect">
            <a:avLst/>
          </a:prstGeom>
        </p:spPr>
        <p:txBody>
          <a:bodyPr vert="horz" lIns="91440" tIns="45720" rIns="91440" bIns="45720" rtlCol="0" anchor="ctr" anchorCtr="0">
            <a:noAutofit/>
          </a:bodyPr>
          <a:lstStyle/>
          <a:p>
            <a:pPr marL="342900" lvl="0" indent="-342900">
              <a:spcBef>
                <a:spcPct val="20000"/>
              </a:spcBef>
            </a:pPr>
            <a:r>
              <a:rPr lang="en-US" altLang="ko-KR" b="1" dirty="0" smtClean="0">
                <a:latin typeface="Arial" pitchFamily="34" charset="0"/>
                <a:cs typeface="Arial" pitchFamily="34" charset="0"/>
              </a:rPr>
              <a:t>H214 vs. H215</a:t>
            </a:r>
          </a:p>
          <a:p>
            <a:pPr marL="342900" lvl="0" indent="-342900">
              <a:spcBef>
                <a:spcPct val="20000"/>
              </a:spcBef>
            </a:pPr>
            <a:r>
              <a:rPr kumimoji="0" lang="en-US" altLang="ko-KR" sz="14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Impact of </a:t>
            </a:r>
            <a:r>
              <a:rPr lang="en-US" altLang="ko-KR" sz="1400" b="1" dirty="0" smtClean="0">
                <a:latin typeface="Arial" pitchFamily="34" charset="0"/>
                <a:cs typeface="Arial" pitchFamily="34" charset="0"/>
              </a:rPr>
              <a:t>Physics, Resolution, and </a:t>
            </a:r>
            <a:r>
              <a:rPr kumimoji="0" lang="en-US" altLang="ko-KR" sz="14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New GFS</a:t>
            </a:r>
          </a:p>
        </p:txBody>
      </p:sp>
      <p:sp>
        <p:nvSpPr>
          <p:cNvPr id="29" name="내용 개체 틀 2"/>
          <p:cNvSpPr>
            <a:spLocks noGrp="1"/>
          </p:cNvSpPr>
          <p:nvPr/>
        </p:nvSpPr>
        <p:spPr>
          <a:xfrm>
            <a:off x="76200" y="3886200"/>
            <a:ext cx="457200" cy="533400"/>
          </a:xfrm>
          <a:prstGeom prst="rect">
            <a:avLst/>
          </a:prstGeom>
        </p:spPr>
        <p:txBody>
          <a:bodyPr vert="horz" lIns="91440" tIns="45720" rIns="91440" bIns="45720" rtlCol="0" anchor="ctr" anchorCtr="0">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400" b="1" dirty="0" smtClean="0"/>
              <a:t>EP</a:t>
            </a:r>
            <a:endParaRPr lang="en-US" altLang="ko-KR" sz="1400" b="1" dirty="0" smtClean="0"/>
          </a:p>
        </p:txBody>
      </p:sp>
      <p:sp>
        <p:nvSpPr>
          <p:cNvPr id="32" name="직사각형 31"/>
          <p:cNvSpPr/>
          <p:nvPr/>
        </p:nvSpPr>
        <p:spPr>
          <a:xfrm>
            <a:off x="228600" y="5460593"/>
            <a:ext cx="8686800" cy="1354217"/>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79388" indent="-179388">
              <a:spcAft>
                <a:spcPts val="600"/>
              </a:spcAft>
              <a:buFont typeface="Wingdings" panose="05000000000000000000" pitchFamily="2" charset="2"/>
              <a:buChar char="Ø"/>
            </a:pPr>
            <a:r>
              <a:rPr lang="en-US" altLang="ko-KR" sz="1200" dirty="0" smtClean="0"/>
              <a:t>For the AL, track forecast performance from H215 showed neutral impact (slightly better (~5%) at 24 and 48 hrs and slightly worse (~5%) at 72 and 96 hrs compared to H214 as well as H15Z. Intensity forecast performance from H215 showed significant improvements (~10% at 24, 72 and 96 hrs). </a:t>
            </a:r>
            <a:r>
              <a:rPr lang="en-US" altLang="ko-KR" sz="1200" dirty="0" smtClean="0"/>
              <a:t>H15Z </a:t>
            </a:r>
            <a:r>
              <a:rPr lang="en-US" altLang="ko-KR" sz="1200" dirty="0" smtClean="0"/>
              <a:t>indicated significant degradations due to use of new GFS. </a:t>
            </a:r>
          </a:p>
          <a:p>
            <a:pPr marL="179388" indent="-179388">
              <a:spcAft>
                <a:spcPts val="600"/>
              </a:spcAft>
              <a:buFont typeface="Wingdings" panose="05000000000000000000" pitchFamily="2" charset="2"/>
              <a:buChar char="Ø"/>
            </a:pPr>
            <a:r>
              <a:rPr lang="en-US" altLang="ko-KR" sz="1200" dirty="0" smtClean="0"/>
              <a:t>For the EP, H215 were able to recover the loss of track forecast skill due to new GFS through 24 hrs, but remained largely negative 48 hrs and beyond, and modest improvements (~5%) in intensity forecasts through 96 hrs</a:t>
            </a:r>
            <a:r>
              <a:rPr lang="en-US" altLang="ko-KR" sz="1200" dirty="0" smtClean="0"/>
              <a:t>.</a:t>
            </a:r>
          </a:p>
          <a:p>
            <a:pPr marL="179388" indent="-179388">
              <a:spcAft>
                <a:spcPts val="600"/>
              </a:spcAft>
              <a:buFont typeface="Wingdings" panose="05000000000000000000" pitchFamily="2" charset="2"/>
              <a:buChar char="Ø"/>
            </a:pPr>
            <a:r>
              <a:rPr lang="en-US" altLang="ko-KR" sz="1200" dirty="0" smtClean="0"/>
              <a:t>However, these results indicate mean value of forecast  error. So, we need to perform outlier analysis.</a:t>
            </a:r>
            <a:endParaRPr lang="en-US" altLang="ko-KR" sz="1200" dirty="0"/>
          </a:p>
        </p:txBody>
      </p:sp>
      <p:sp>
        <p:nvSpPr>
          <p:cNvPr id="35" name="내용 개체 틀 2"/>
          <p:cNvSpPr>
            <a:spLocks noGrp="1"/>
          </p:cNvSpPr>
          <p:nvPr/>
        </p:nvSpPr>
        <p:spPr>
          <a:xfrm>
            <a:off x="1066800" y="1817627"/>
            <a:ext cx="1656000" cy="304800"/>
          </a:xfrm>
          <a:prstGeom prst="rect">
            <a:avLst/>
          </a:prstGeom>
        </p:spPr>
        <p:txBody>
          <a:bodyPr vert="horz" lIns="91440" tIns="45720" rIns="91440" bIns="45720" rtlCol="0" anchor="ctr" anchorCtr="0">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dirty="0" smtClean="0"/>
              <a:t>Track error</a:t>
            </a:r>
            <a:endParaRPr lang="en-US" altLang="ko-KR" sz="1400" dirty="0" smtClean="0"/>
          </a:p>
        </p:txBody>
      </p:sp>
      <p:sp>
        <p:nvSpPr>
          <p:cNvPr id="36" name="내용 개체 틀 2"/>
          <p:cNvSpPr>
            <a:spLocks noGrp="1"/>
          </p:cNvSpPr>
          <p:nvPr/>
        </p:nvSpPr>
        <p:spPr>
          <a:xfrm>
            <a:off x="2971800" y="1817627"/>
            <a:ext cx="1656000" cy="304800"/>
          </a:xfrm>
          <a:prstGeom prst="rect">
            <a:avLst/>
          </a:prstGeom>
        </p:spPr>
        <p:txBody>
          <a:bodyPr vert="horz" lIns="91440" tIns="45720" rIns="91440" bIns="45720" rtlCol="0" anchor="ctr" anchorCtr="0">
            <a:no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dirty="0" smtClean="0"/>
              <a:t>Intensity error</a:t>
            </a:r>
            <a:endParaRPr lang="en-US" altLang="ko-KR" sz="1400" dirty="0" smtClean="0"/>
          </a:p>
        </p:txBody>
      </p:sp>
      <p:sp>
        <p:nvSpPr>
          <p:cNvPr id="39" name="내용 개체 틀 2"/>
          <p:cNvSpPr>
            <a:spLocks noGrp="1"/>
          </p:cNvSpPr>
          <p:nvPr/>
        </p:nvSpPr>
        <p:spPr>
          <a:xfrm>
            <a:off x="5029200" y="1812547"/>
            <a:ext cx="1656000" cy="304800"/>
          </a:xfrm>
          <a:prstGeom prst="rect">
            <a:avLst/>
          </a:prstGeom>
        </p:spPr>
        <p:txBody>
          <a:bodyPr vert="horz" lIns="91440" tIns="45720" rIns="91440" bIns="45720" rtlCol="0" anchor="ctr" anchorCtr="0">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dirty="0" smtClean="0"/>
              <a:t>Track error</a:t>
            </a:r>
          </a:p>
        </p:txBody>
      </p:sp>
      <p:sp>
        <p:nvSpPr>
          <p:cNvPr id="40" name="내용 개체 틀 2"/>
          <p:cNvSpPr>
            <a:spLocks noGrp="1"/>
          </p:cNvSpPr>
          <p:nvPr/>
        </p:nvSpPr>
        <p:spPr>
          <a:xfrm>
            <a:off x="6887827" y="1812547"/>
            <a:ext cx="1656000" cy="304800"/>
          </a:xfrm>
          <a:prstGeom prst="rect">
            <a:avLst/>
          </a:prstGeom>
        </p:spPr>
        <p:txBody>
          <a:bodyPr vert="horz" lIns="91440" tIns="45720" rIns="91440" bIns="45720" rtlCol="0" anchor="ctr" anchorCtr="0">
            <a:no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dirty="0" smtClean="0"/>
              <a:t>Intensity error</a:t>
            </a:r>
          </a:p>
        </p:txBody>
      </p:sp>
      <p:grpSp>
        <p:nvGrpSpPr>
          <p:cNvPr id="126" name="그룹 125"/>
          <p:cNvGrpSpPr/>
          <p:nvPr/>
        </p:nvGrpSpPr>
        <p:grpSpPr>
          <a:xfrm>
            <a:off x="914400" y="2171220"/>
            <a:ext cx="1882140" cy="1228828"/>
            <a:chOff x="2949479" y="2171220"/>
            <a:chExt cx="1882140" cy="1228828"/>
          </a:xfrm>
        </p:grpSpPr>
        <p:pic>
          <p:nvPicPr>
            <p:cNvPr id="17" name="Picture 2" descr="http://www.emc.ncep.noaa.gov/gc_wmb/vxt/zack/temp1/ALAL1114_H15Z_combine.png"/>
            <p:cNvPicPr>
              <a:picLocks noChangeAspect="1" noChangeArrowheads="1"/>
            </p:cNvPicPr>
            <p:nvPr/>
          </p:nvPicPr>
          <p:blipFill rotWithShape="1">
            <a:blip r:embed="rId5" cstate="print"/>
            <a:srcRect t="5087" r="66712" b="50000"/>
            <a:stretch/>
          </p:blipFill>
          <p:spPr bwMode="auto">
            <a:xfrm>
              <a:off x="2949479" y="2171220"/>
              <a:ext cx="1882140" cy="1228828"/>
            </a:xfrm>
            <a:prstGeom prst="rect">
              <a:avLst/>
            </a:prstGeom>
            <a:noFill/>
          </p:spPr>
        </p:pic>
        <p:sp>
          <p:nvSpPr>
            <p:cNvPr id="86" name="위쪽 화살표 85"/>
            <p:cNvSpPr/>
            <p:nvPr/>
          </p:nvSpPr>
          <p:spPr>
            <a:xfrm>
              <a:off x="4330318" y="3020113"/>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10</a:t>
              </a:r>
              <a:endParaRPr lang="ko-KR" altLang="en-US" sz="800" b="1" dirty="0"/>
            </a:p>
          </p:txBody>
        </p:sp>
      </p:grpSp>
      <p:grpSp>
        <p:nvGrpSpPr>
          <p:cNvPr id="128" name="그룹 127"/>
          <p:cNvGrpSpPr/>
          <p:nvPr/>
        </p:nvGrpSpPr>
        <p:grpSpPr>
          <a:xfrm>
            <a:off x="2796000" y="2170800"/>
            <a:ext cx="1897930" cy="1228828"/>
            <a:chOff x="2951189" y="3601513"/>
            <a:chExt cx="1897930" cy="1228828"/>
          </a:xfrm>
        </p:grpSpPr>
        <p:pic>
          <p:nvPicPr>
            <p:cNvPr id="109" name="Picture 2" descr="http://www.emc.ncep.noaa.gov/gc_wmb/vxt/zack/temp1/ALAL1114_H15Z_combine.png"/>
            <p:cNvPicPr>
              <a:picLocks noChangeAspect="1" noChangeArrowheads="1"/>
            </p:cNvPicPr>
            <p:nvPr/>
          </p:nvPicPr>
          <p:blipFill rotWithShape="1">
            <a:blip r:embed="rId5" cstate="print"/>
            <a:srcRect l="33288" t="5087" r="33144" b="50000"/>
            <a:stretch/>
          </p:blipFill>
          <p:spPr bwMode="auto">
            <a:xfrm>
              <a:off x="2951189" y="3601513"/>
              <a:ext cx="1897930" cy="1228828"/>
            </a:xfrm>
            <a:prstGeom prst="rect">
              <a:avLst/>
            </a:prstGeom>
            <a:noFill/>
          </p:spPr>
        </p:pic>
        <p:sp>
          <p:nvSpPr>
            <p:cNvPr id="87" name="위쪽 화살표 86"/>
            <p:cNvSpPr/>
            <p:nvPr/>
          </p:nvSpPr>
          <p:spPr>
            <a:xfrm>
              <a:off x="3667200" y="4445592"/>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3</a:t>
              </a:r>
              <a:endParaRPr lang="ko-KR" altLang="en-US" sz="800" b="1" dirty="0"/>
            </a:p>
          </p:txBody>
        </p:sp>
        <p:sp>
          <p:nvSpPr>
            <p:cNvPr id="88" name="위쪽 화살표 87"/>
            <p:cNvSpPr/>
            <p:nvPr/>
          </p:nvSpPr>
          <p:spPr>
            <a:xfrm>
              <a:off x="4330680" y="4457562"/>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3</a:t>
              </a:r>
              <a:endParaRPr lang="ko-KR" altLang="en-US" sz="800" b="1" dirty="0"/>
            </a:p>
          </p:txBody>
        </p:sp>
      </p:grpSp>
      <p:grpSp>
        <p:nvGrpSpPr>
          <p:cNvPr id="112" name="그룹 111"/>
          <p:cNvGrpSpPr/>
          <p:nvPr/>
        </p:nvGrpSpPr>
        <p:grpSpPr>
          <a:xfrm>
            <a:off x="6716400" y="2133600"/>
            <a:ext cx="1892491" cy="1265801"/>
            <a:chOff x="6812281" y="2120309"/>
            <a:chExt cx="1992096" cy="1332422"/>
          </a:xfrm>
        </p:grpSpPr>
        <p:pic>
          <p:nvPicPr>
            <p:cNvPr id="13" name="Picture 2" descr="C:\Users\vijay.t.tallapragada\Desktop\FY15_HWRF\3-way\fig_ALAL1114_wind.png"/>
            <p:cNvPicPr>
              <a:picLocks noChangeAspect="1" noChangeArrowheads="1"/>
            </p:cNvPicPr>
            <p:nvPr/>
          </p:nvPicPr>
          <p:blipFill>
            <a:blip r:embed="rId6">
              <a:extLst>
                <a:ext uri="{28A0092B-C50C-407E-A947-70E740481C1C}">
                  <a14:useLocalDpi xmlns="" xmlns:lc="http://schemas.openxmlformats.org/drawingml/2006/lockedCanvas" xmlns:a14="http://schemas.microsoft.com/office/drawing/2010/main" val="0"/>
                </a:ext>
              </a:extLst>
            </a:blip>
            <a:srcRect t="7469"/>
            <a:stretch>
              <a:fillRect/>
            </a:stretch>
          </p:blipFill>
          <p:spPr bwMode="auto">
            <a:xfrm>
              <a:off x="6812281" y="2120309"/>
              <a:ext cx="1992096" cy="1332422"/>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91" name="아래쪽 화살표 90"/>
            <p:cNvSpPr/>
            <p:nvPr/>
          </p:nvSpPr>
          <p:spPr>
            <a:xfrm>
              <a:off x="7239000" y="3070680"/>
              <a:ext cx="216000" cy="2160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10</a:t>
              </a:r>
              <a:endParaRPr lang="ko-KR" altLang="en-US" sz="800" b="1" dirty="0">
                <a:solidFill>
                  <a:schemeClr val="bg1"/>
                </a:solidFill>
              </a:endParaRPr>
            </a:p>
          </p:txBody>
        </p:sp>
        <p:sp>
          <p:nvSpPr>
            <p:cNvPr id="92" name="아래쪽 화살표 91"/>
            <p:cNvSpPr/>
            <p:nvPr/>
          </p:nvSpPr>
          <p:spPr>
            <a:xfrm>
              <a:off x="7931304" y="3064992"/>
              <a:ext cx="216000" cy="2160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7</a:t>
              </a:r>
              <a:endParaRPr lang="ko-KR" altLang="en-US" sz="800" b="1" dirty="0">
                <a:solidFill>
                  <a:schemeClr val="bg1"/>
                </a:solidFill>
              </a:endParaRPr>
            </a:p>
          </p:txBody>
        </p:sp>
        <p:sp>
          <p:nvSpPr>
            <p:cNvPr id="93" name="아래쪽 화살표 92"/>
            <p:cNvSpPr/>
            <p:nvPr/>
          </p:nvSpPr>
          <p:spPr>
            <a:xfrm>
              <a:off x="8275320" y="3064992"/>
              <a:ext cx="216000" cy="2160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4</a:t>
              </a:r>
              <a:endParaRPr lang="ko-KR" altLang="en-US" sz="800" b="1" dirty="0">
                <a:solidFill>
                  <a:schemeClr val="bg1"/>
                </a:solidFill>
              </a:endParaRPr>
            </a:p>
          </p:txBody>
        </p:sp>
      </p:grpSp>
      <p:grpSp>
        <p:nvGrpSpPr>
          <p:cNvPr id="130" name="그룹 129"/>
          <p:cNvGrpSpPr/>
          <p:nvPr/>
        </p:nvGrpSpPr>
        <p:grpSpPr>
          <a:xfrm>
            <a:off x="4826400" y="2133600"/>
            <a:ext cx="1892491" cy="1265801"/>
            <a:chOff x="6868799" y="2133600"/>
            <a:chExt cx="1892491" cy="1265801"/>
          </a:xfrm>
        </p:grpSpPr>
        <p:pic>
          <p:nvPicPr>
            <p:cNvPr id="12" name="Picture 7" descr="C:\Users\vijay.t.tallapragada\Desktop\FY15_HWRF\3-way\fig_ALAL1114_tker.png"/>
            <p:cNvPicPr>
              <a:picLocks noChangeAspect="1" noChangeArrowheads="1"/>
            </p:cNvPicPr>
            <p:nvPr/>
          </p:nvPicPr>
          <p:blipFill>
            <a:blip r:embed="rId7">
              <a:extLst>
                <a:ext uri="{28A0092B-C50C-407E-A947-70E740481C1C}">
                  <a14:useLocalDpi xmlns="" xmlns:lc="http://schemas.openxmlformats.org/drawingml/2006/lockedCanvas" xmlns:a14="http://schemas.microsoft.com/office/drawing/2010/main" val="0"/>
                </a:ext>
              </a:extLst>
            </a:blip>
            <a:srcRect t="7469"/>
            <a:stretch>
              <a:fillRect/>
            </a:stretch>
          </p:blipFill>
          <p:spPr bwMode="auto">
            <a:xfrm>
              <a:off x="6868799" y="2133600"/>
              <a:ext cx="1892491" cy="1265801"/>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14" name="아래쪽 화살표 13"/>
            <p:cNvSpPr/>
            <p:nvPr/>
          </p:nvSpPr>
          <p:spPr>
            <a:xfrm>
              <a:off x="7269186" y="3016062"/>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4</a:t>
              </a:r>
              <a:endParaRPr lang="ko-KR" altLang="en-US" sz="800" b="1" dirty="0">
                <a:solidFill>
                  <a:schemeClr val="bg1"/>
                </a:solidFill>
              </a:endParaRPr>
            </a:p>
          </p:txBody>
        </p:sp>
        <p:sp>
          <p:nvSpPr>
            <p:cNvPr id="89" name="아래쪽 화살표 88"/>
            <p:cNvSpPr/>
            <p:nvPr/>
          </p:nvSpPr>
          <p:spPr>
            <a:xfrm>
              <a:off x="7598490" y="3031049"/>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4</a:t>
              </a:r>
              <a:endParaRPr lang="ko-KR" altLang="en-US" sz="800" b="1" dirty="0">
                <a:solidFill>
                  <a:schemeClr val="bg1"/>
                </a:solidFill>
              </a:endParaRPr>
            </a:p>
          </p:txBody>
        </p:sp>
        <p:sp>
          <p:nvSpPr>
            <p:cNvPr id="90" name="위쪽 화살표 89"/>
            <p:cNvSpPr/>
            <p:nvPr/>
          </p:nvSpPr>
          <p:spPr>
            <a:xfrm>
              <a:off x="8255791" y="3025258"/>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10</a:t>
              </a:r>
              <a:endParaRPr lang="ko-KR" altLang="en-US" sz="800" b="1" dirty="0"/>
            </a:p>
          </p:txBody>
        </p:sp>
      </p:grpSp>
      <p:grpSp>
        <p:nvGrpSpPr>
          <p:cNvPr id="124" name="그룹 123"/>
          <p:cNvGrpSpPr/>
          <p:nvPr/>
        </p:nvGrpSpPr>
        <p:grpSpPr>
          <a:xfrm>
            <a:off x="609600" y="1757400"/>
            <a:ext cx="8305800" cy="3271800"/>
            <a:chOff x="762000" y="1757400"/>
            <a:chExt cx="8305800" cy="3348000"/>
          </a:xfrm>
        </p:grpSpPr>
        <p:sp>
          <p:nvSpPr>
            <p:cNvPr id="30" name="직사각형 29"/>
            <p:cNvSpPr/>
            <p:nvPr/>
          </p:nvSpPr>
          <p:spPr>
            <a:xfrm>
              <a:off x="762000" y="1757400"/>
              <a:ext cx="8305800" cy="334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6" name="직선 연결선 105"/>
            <p:cNvCxnSpPr/>
            <p:nvPr/>
          </p:nvCxnSpPr>
          <p:spPr>
            <a:xfrm>
              <a:off x="762000" y="3534139"/>
              <a:ext cx="83058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직선 연결선 106"/>
            <p:cNvCxnSpPr/>
            <p:nvPr/>
          </p:nvCxnSpPr>
          <p:spPr>
            <a:xfrm>
              <a:off x="4876800" y="1757400"/>
              <a:ext cx="0" cy="33480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3" name="위쪽 화살표 62"/>
          <p:cNvSpPr/>
          <p:nvPr/>
        </p:nvSpPr>
        <p:spPr>
          <a:xfrm>
            <a:off x="6869303" y="5087779"/>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800" b="1" dirty="0" smtClean="0"/>
              <a:t>#</a:t>
            </a:r>
            <a:endParaRPr lang="ko-KR" altLang="en-US" sz="800" b="1" dirty="0"/>
          </a:p>
        </p:txBody>
      </p:sp>
      <p:sp>
        <p:nvSpPr>
          <p:cNvPr id="64" name="아래쪽 화살표 63"/>
          <p:cNvSpPr/>
          <p:nvPr/>
        </p:nvSpPr>
        <p:spPr>
          <a:xfrm>
            <a:off x="4811903" y="5128800"/>
            <a:ext cx="236054"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a:t>
            </a:r>
            <a:endParaRPr lang="ko-KR" altLang="en-US" sz="800" b="1" dirty="0">
              <a:solidFill>
                <a:schemeClr val="bg1"/>
              </a:solidFill>
            </a:endParaRPr>
          </a:p>
        </p:txBody>
      </p:sp>
      <p:sp>
        <p:nvSpPr>
          <p:cNvPr id="66" name="직사각형 65"/>
          <p:cNvSpPr/>
          <p:nvPr/>
        </p:nvSpPr>
        <p:spPr>
          <a:xfrm>
            <a:off x="7040557" y="5087779"/>
            <a:ext cx="1588897" cy="246221"/>
          </a:xfrm>
          <a:prstGeom prst="rect">
            <a:avLst/>
          </a:prstGeom>
        </p:spPr>
        <p:txBody>
          <a:bodyPr wrap="none">
            <a:spAutoFit/>
          </a:bodyPr>
          <a:lstStyle/>
          <a:p>
            <a:r>
              <a:rPr lang="en-US" altLang="ko-KR" sz="1000" dirty="0" smtClean="0"/>
              <a:t>Relative degradation (%)</a:t>
            </a:r>
          </a:p>
        </p:txBody>
      </p:sp>
      <p:sp>
        <p:nvSpPr>
          <p:cNvPr id="67" name="직사각형 66"/>
          <p:cNvSpPr/>
          <p:nvPr/>
        </p:nvSpPr>
        <p:spPr>
          <a:xfrm>
            <a:off x="5021649" y="5087779"/>
            <a:ext cx="1656223" cy="246221"/>
          </a:xfrm>
          <a:prstGeom prst="rect">
            <a:avLst/>
          </a:prstGeom>
        </p:spPr>
        <p:txBody>
          <a:bodyPr wrap="none">
            <a:spAutoFit/>
          </a:bodyPr>
          <a:lstStyle/>
          <a:p>
            <a:r>
              <a:rPr lang="en-US" altLang="ko-KR" sz="1000" dirty="0" smtClean="0"/>
              <a:t>Relative improvement </a:t>
            </a:r>
            <a:r>
              <a:rPr lang="en-US" altLang="ko-KR" sz="1000" dirty="0" smtClean="0"/>
              <a:t>(%)</a:t>
            </a:r>
            <a:endParaRPr lang="en-US" altLang="ko-KR" sz="1000" dirty="0" smtClean="0"/>
          </a:p>
        </p:txBody>
      </p:sp>
      <p:sp>
        <p:nvSpPr>
          <p:cNvPr id="68" name="직사각형 67"/>
          <p:cNvSpPr/>
          <p:nvPr/>
        </p:nvSpPr>
        <p:spPr>
          <a:xfrm>
            <a:off x="4724400" y="1752600"/>
            <a:ext cx="4191000" cy="327660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Methodology</a:t>
            </a:r>
            <a:endParaRPr lang="ko-KR" altLang="en-US" dirty="0"/>
          </a:p>
        </p:txBody>
      </p:sp>
      <p:sp>
        <p:nvSpPr>
          <p:cNvPr id="3" name="내용 개체 틀 2"/>
          <p:cNvSpPr>
            <a:spLocks noGrp="1"/>
          </p:cNvSpPr>
          <p:nvPr>
            <p:ph idx="1"/>
          </p:nvPr>
        </p:nvSpPr>
        <p:spPr/>
        <p:txBody>
          <a:bodyPr>
            <a:normAutofit fontScale="92500"/>
          </a:bodyPr>
          <a:lstStyle/>
          <a:p>
            <a:pPr lvl="0"/>
            <a:r>
              <a:rPr lang="en-US" altLang="ko-KR" dirty="0" smtClean="0"/>
              <a:t>Example - Individual storm </a:t>
            </a:r>
            <a:r>
              <a:rPr lang="en-US" altLang="ko-KR" dirty="0" smtClean="0"/>
              <a:t>track forecast</a:t>
            </a:r>
            <a:r>
              <a:rPr lang="en-US" altLang="ko-KR" dirty="0" smtClean="0"/>
              <a:t>: improvement/degradation (AL, 48h</a:t>
            </a:r>
            <a:r>
              <a:rPr lang="en-US" altLang="ko-KR" dirty="0" smtClean="0"/>
              <a:t>)</a:t>
            </a:r>
            <a:endParaRPr lang="ko-KR" altLang="en-US" dirty="0" smtClean="0"/>
          </a:p>
        </p:txBody>
      </p:sp>
      <p:sp>
        <p:nvSpPr>
          <p:cNvPr id="4" name="슬라이드 번호 개체 틀 3"/>
          <p:cNvSpPr>
            <a:spLocks noGrp="1"/>
          </p:cNvSpPr>
          <p:nvPr>
            <p:ph type="sldNum" sz="quarter" idx="12"/>
          </p:nvPr>
        </p:nvSpPr>
        <p:spPr/>
        <p:txBody>
          <a:bodyPr/>
          <a:lstStyle/>
          <a:p>
            <a:fld id="{206A4578-7824-4D68-BF6B-D3351EF6A15D}" type="slidenum">
              <a:rPr lang="en-US" smtClean="0"/>
              <a:pPr/>
              <a:t>3</a:t>
            </a:fld>
            <a:endParaRPr lang="en-US"/>
          </a:p>
        </p:txBody>
      </p:sp>
      <p:pic>
        <p:nvPicPr>
          <p:cNvPr id="5" name="Picture 7" descr="D:\Sync\Work\Project\NCEP_EMC\OA\figure2\H215-H214\abserrdist_icM_H215-H214_AL_048.png"/>
          <p:cNvPicPr>
            <a:picLocks noChangeAspect="1" noChangeArrowheads="1"/>
          </p:cNvPicPr>
          <p:nvPr/>
        </p:nvPicPr>
        <p:blipFill>
          <a:blip r:embed="rId2"/>
          <a:srcRect l="4724" t="18898" r="2362" b="25984"/>
          <a:stretch>
            <a:fillRect/>
          </a:stretch>
        </p:blipFill>
        <p:spPr bwMode="auto">
          <a:xfrm>
            <a:off x="4724400" y="1965015"/>
            <a:ext cx="3204000" cy="1900732"/>
          </a:xfrm>
          <a:prstGeom prst="rect">
            <a:avLst/>
          </a:prstGeom>
          <a:noFill/>
        </p:spPr>
      </p:pic>
      <p:pic>
        <p:nvPicPr>
          <p:cNvPr id="6" name="Picture 12" descr="D:\Sync\Work\Project\NCEP_EMC\OA\figure2\H215-H214\degrad_abserrdist_track_H215-H214_AL_048.png"/>
          <p:cNvPicPr>
            <a:picLocks noChangeAspect="1" noChangeArrowheads="1"/>
          </p:cNvPicPr>
          <p:nvPr/>
        </p:nvPicPr>
        <p:blipFill>
          <a:blip r:embed="rId3"/>
          <a:srcRect l="9449" t="29528" r="14173" b="28346"/>
          <a:stretch>
            <a:fillRect/>
          </a:stretch>
        </p:blipFill>
        <p:spPr bwMode="auto">
          <a:xfrm>
            <a:off x="6705600" y="4471524"/>
            <a:ext cx="2023361" cy="1116000"/>
          </a:xfrm>
          <a:prstGeom prst="rect">
            <a:avLst/>
          </a:prstGeom>
          <a:noFill/>
        </p:spPr>
      </p:pic>
      <p:pic>
        <p:nvPicPr>
          <p:cNvPr id="7" name="Picture 4" descr="D:\Sync\Work\Project\NCEP_EMC\OA\figure2\H215-H214\imrove_abserrdist_track_H215-H214_AL_048.png"/>
          <p:cNvPicPr>
            <a:picLocks noChangeAspect="1" noChangeArrowheads="1"/>
          </p:cNvPicPr>
          <p:nvPr/>
        </p:nvPicPr>
        <p:blipFill>
          <a:blip r:embed="rId4"/>
          <a:srcRect l="9449" t="29528" r="14173" b="28346"/>
          <a:stretch>
            <a:fillRect/>
          </a:stretch>
        </p:blipFill>
        <p:spPr bwMode="auto">
          <a:xfrm>
            <a:off x="4540784" y="4471524"/>
            <a:ext cx="2023361" cy="1116000"/>
          </a:xfrm>
          <a:prstGeom prst="rect">
            <a:avLst/>
          </a:prstGeom>
          <a:noFill/>
        </p:spPr>
      </p:pic>
      <p:sp>
        <p:nvSpPr>
          <p:cNvPr id="8" name="내용 개체 틀 2"/>
          <p:cNvSpPr txBox="1">
            <a:spLocks/>
          </p:cNvSpPr>
          <p:nvPr/>
        </p:nvSpPr>
        <p:spPr>
          <a:xfrm>
            <a:off x="353859" y="3962400"/>
            <a:ext cx="2667000" cy="381000"/>
          </a:xfrm>
          <a:prstGeom prst="rect">
            <a:avLst/>
          </a:prstGeom>
        </p:spPr>
        <p:txBody>
          <a:bodyPr vert="horz" lIns="91440" tIns="45720" rIns="91440" bIns="45720" rtlCol="0" anchor="ctr" anchorCtr="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ko-KR"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Error density</a:t>
            </a:r>
            <a:endParaRPr kumimoji="0" lang="ko-KR" altLang="en-US"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9" name="내용 개체 틀 2"/>
          <p:cNvSpPr txBox="1">
            <a:spLocks/>
          </p:cNvSpPr>
          <p:nvPr/>
        </p:nvSpPr>
        <p:spPr>
          <a:xfrm>
            <a:off x="457200" y="1005309"/>
            <a:ext cx="8686800" cy="381000"/>
          </a:xfrm>
          <a:prstGeom prst="rect">
            <a:avLst/>
          </a:prstGeom>
        </p:spPr>
        <p:txBody>
          <a:bodyPr vert="horz" lIns="91440" tIns="45720" rIns="91440" bIns="45720" rtlCol="0" anchor="ctr" anchorCtr="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ko-KR" altLang="en-US" sz="18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grpSp>
        <p:nvGrpSpPr>
          <p:cNvPr id="10" name="그룹 9"/>
          <p:cNvGrpSpPr/>
          <p:nvPr/>
        </p:nvGrpSpPr>
        <p:grpSpPr>
          <a:xfrm>
            <a:off x="381000" y="2019300"/>
            <a:ext cx="3733800" cy="1866900"/>
            <a:chOff x="7239000" y="0"/>
            <a:chExt cx="3733800" cy="1866900"/>
          </a:xfrm>
        </p:grpSpPr>
        <p:graphicFrame>
          <p:nvGraphicFramePr>
            <p:cNvPr id="11" name="Chart 2"/>
            <p:cNvGraphicFramePr/>
            <p:nvPr/>
          </p:nvGraphicFramePr>
          <p:xfrm>
            <a:off x="7239000" y="0"/>
            <a:ext cx="3733800" cy="18669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3"/>
            <p:cNvSpPr txBox="1"/>
            <p:nvPr/>
          </p:nvSpPr>
          <p:spPr>
            <a:xfrm>
              <a:off x="8982173" y="948035"/>
              <a:ext cx="15240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Constantia"/>
                  <a:ea typeface="+mn-ea"/>
                  <a:cs typeface="+mn-cs"/>
                </a:rPr>
                <a:t>Negative: Improved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Constantia"/>
                  <a:ea typeface="+mn-ea"/>
                  <a:cs typeface="+mn-cs"/>
                </a:rPr>
                <a:t>Positive: Degraded</a:t>
              </a:r>
              <a:endParaRPr kumimoji="0" lang="en-US" sz="1200" b="0" i="0" u="none" strike="noStrike" kern="1200" cap="none" spc="0" normalizeH="0" baseline="0" noProof="0" dirty="0">
                <a:ln>
                  <a:noFill/>
                </a:ln>
                <a:solidFill>
                  <a:srgbClr val="FF0000"/>
                </a:solidFill>
                <a:effectLst/>
                <a:uLnTx/>
                <a:uFillTx/>
                <a:latin typeface="Constantia"/>
                <a:ea typeface="+mn-ea"/>
                <a:cs typeface="+mn-cs"/>
              </a:endParaRPr>
            </a:p>
          </p:txBody>
        </p:sp>
      </p:grpSp>
      <p:sp>
        <p:nvSpPr>
          <p:cNvPr id="13" name="직사각형 12"/>
          <p:cNvSpPr/>
          <p:nvPr/>
        </p:nvSpPr>
        <p:spPr>
          <a:xfrm>
            <a:off x="304800" y="1600200"/>
            <a:ext cx="3962400" cy="2286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609600" y="1676400"/>
            <a:ext cx="3429000" cy="307777"/>
          </a:xfrm>
          <a:prstGeom prst="rect">
            <a:avLst/>
          </a:prstGeom>
          <a:noFill/>
        </p:spPr>
        <p:txBody>
          <a:bodyPr wrap="square" rtlCol="0">
            <a:spAutoFit/>
          </a:bodyPr>
          <a:lstStyle/>
          <a:p>
            <a:r>
              <a:rPr lang="en-US" altLang="ko-KR" sz="1400" dirty="0" smtClean="0">
                <a:latin typeface="Arial" pitchFamily="34" charset="0"/>
                <a:cs typeface="Arial" pitchFamily="34" charset="0"/>
              </a:rPr>
              <a:t>Individual storm track forecast (Zhan)</a:t>
            </a:r>
            <a:endParaRPr lang="ko-KR" altLang="en-US" sz="1200" dirty="0">
              <a:latin typeface="Arial" pitchFamily="34" charset="0"/>
              <a:cs typeface="Arial" pitchFamily="34" charset="0"/>
            </a:endParaRPr>
          </a:p>
        </p:txBody>
      </p:sp>
      <p:sp>
        <p:nvSpPr>
          <p:cNvPr id="15" name="직사각형 14"/>
          <p:cNvSpPr/>
          <p:nvPr/>
        </p:nvSpPr>
        <p:spPr>
          <a:xfrm>
            <a:off x="7063065" y="2249401"/>
            <a:ext cx="108000" cy="88881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000">
              <a:latin typeface="+mj-lt"/>
            </a:endParaRPr>
          </a:p>
        </p:txBody>
      </p:sp>
      <p:cxnSp>
        <p:nvCxnSpPr>
          <p:cNvPr id="16" name="직선 연결선 15"/>
          <p:cNvCxnSpPr/>
          <p:nvPr/>
        </p:nvCxnSpPr>
        <p:spPr>
          <a:xfrm flipV="1">
            <a:off x="7057380" y="2000604"/>
            <a:ext cx="1116000" cy="2487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7057380" y="3136084"/>
            <a:ext cx="1116000" cy="22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1"/>
          <p:cNvSpPr txBox="1"/>
          <p:nvPr/>
        </p:nvSpPr>
        <p:spPr>
          <a:xfrm>
            <a:off x="8346523" y="2165922"/>
            <a:ext cx="713657"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1000" dirty="0" smtClean="0">
                <a:latin typeface="+mj-lt"/>
              </a:rPr>
              <a:t>Mean </a:t>
            </a:r>
          </a:p>
          <a:p>
            <a:r>
              <a:rPr lang="en-US" altLang="ko-KR" sz="1000" dirty="0" smtClean="0">
                <a:latin typeface="+mj-lt"/>
              </a:rPr>
              <a:t>+ 95% CI</a:t>
            </a:r>
            <a:endParaRPr lang="ko-KR" altLang="en-US" sz="1000" dirty="0">
              <a:latin typeface="+mj-lt"/>
            </a:endParaRPr>
          </a:p>
        </p:txBody>
      </p:sp>
      <p:sp>
        <p:nvSpPr>
          <p:cNvPr id="19" name="TextBox 12"/>
          <p:cNvSpPr txBox="1"/>
          <p:nvPr/>
        </p:nvSpPr>
        <p:spPr>
          <a:xfrm>
            <a:off x="8346523" y="2756412"/>
            <a:ext cx="708848"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1000" dirty="0" smtClean="0">
                <a:latin typeface="+mj-lt"/>
              </a:rPr>
              <a:t>Mean </a:t>
            </a:r>
          </a:p>
          <a:p>
            <a:r>
              <a:rPr lang="en-US" altLang="ko-KR" sz="1000" dirty="0" smtClean="0">
                <a:latin typeface="+mj-lt"/>
              </a:rPr>
              <a:t>– 95% CI</a:t>
            </a:r>
            <a:endParaRPr lang="ko-KR" altLang="en-US" sz="1000" dirty="0">
              <a:latin typeface="+mj-lt"/>
            </a:endParaRPr>
          </a:p>
        </p:txBody>
      </p:sp>
      <p:sp>
        <p:nvSpPr>
          <p:cNvPr id="20" name="TextBox 13"/>
          <p:cNvSpPr txBox="1"/>
          <p:nvPr/>
        </p:nvSpPr>
        <p:spPr>
          <a:xfrm>
            <a:off x="8346523" y="2516442"/>
            <a:ext cx="428795" cy="2096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1000" dirty="0" smtClean="0">
                <a:latin typeface="+mj-lt"/>
              </a:rPr>
              <a:t>Mean</a:t>
            </a:r>
            <a:endParaRPr lang="ko-KR" altLang="en-US" sz="1000" dirty="0">
              <a:latin typeface="+mj-lt"/>
            </a:endParaRPr>
          </a:p>
        </p:txBody>
      </p:sp>
      <p:sp>
        <p:nvSpPr>
          <p:cNvPr id="21" name="TextBox 20"/>
          <p:cNvSpPr txBox="1"/>
          <p:nvPr/>
        </p:nvSpPr>
        <p:spPr>
          <a:xfrm>
            <a:off x="4648200" y="3947020"/>
            <a:ext cx="1905000" cy="492443"/>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Improved storms</a:t>
            </a:r>
            <a:endParaRPr lang="en-US" altLang="ko-KR" sz="1400" dirty="0" smtClean="0">
              <a:latin typeface="Arial" pitchFamily="34" charset="0"/>
              <a:cs typeface="Arial" pitchFamily="34" charset="0"/>
            </a:endParaRPr>
          </a:p>
          <a:p>
            <a:pPr algn="ctr"/>
            <a:r>
              <a:rPr lang="en-US" altLang="ko-KR" sz="1200" dirty="0" smtClean="0">
                <a:latin typeface="Arial" pitchFamily="34" charset="0"/>
                <a:cs typeface="Arial" pitchFamily="34" charset="0"/>
              </a:rPr>
              <a:t>(&lt; 25</a:t>
            </a:r>
            <a:r>
              <a:rPr lang="en-US" altLang="ko-KR" sz="1200" baseline="30000" dirty="0" smtClean="0">
                <a:latin typeface="Arial" pitchFamily="34" charset="0"/>
                <a:cs typeface="Arial" pitchFamily="34" charset="0"/>
              </a:rPr>
              <a:t>th</a:t>
            </a:r>
            <a:r>
              <a:rPr lang="en-US" altLang="ko-KR" sz="1200" dirty="0" smtClean="0">
                <a:latin typeface="Arial" pitchFamily="34" charset="0"/>
                <a:cs typeface="Arial" pitchFamily="34" charset="0"/>
              </a:rPr>
              <a:t> PCTL)</a:t>
            </a:r>
            <a:endParaRPr lang="ko-KR" altLang="en-US" sz="1200" dirty="0">
              <a:latin typeface="Arial" pitchFamily="34" charset="0"/>
              <a:cs typeface="Arial" pitchFamily="34" charset="0"/>
            </a:endParaRPr>
          </a:p>
        </p:txBody>
      </p:sp>
      <p:sp>
        <p:nvSpPr>
          <p:cNvPr id="22" name="TextBox 21"/>
          <p:cNvSpPr txBox="1"/>
          <p:nvPr/>
        </p:nvSpPr>
        <p:spPr>
          <a:xfrm>
            <a:off x="6858000" y="3948304"/>
            <a:ext cx="1905000" cy="492443"/>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Degraded storms</a:t>
            </a:r>
            <a:endParaRPr lang="en-US" altLang="ko-KR" sz="1400" dirty="0" smtClean="0">
              <a:latin typeface="Arial" pitchFamily="34" charset="0"/>
              <a:cs typeface="Arial" pitchFamily="34" charset="0"/>
            </a:endParaRPr>
          </a:p>
          <a:p>
            <a:pPr algn="ctr"/>
            <a:r>
              <a:rPr lang="en-US" altLang="ko-KR" sz="1200" dirty="0" smtClean="0">
                <a:latin typeface="Arial" pitchFamily="34" charset="0"/>
                <a:cs typeface="Arial" pitchFamily="34" charset="0"/>
              </a:rPr>
              <a:t>(&gt;75</a:t>
            </a:r>
            <a:r>
              <a:rPr lang="en-US" altLang="ko-KR" sz="1200" baseline="30000" dirty="0" smtClean="0">
                <a:latin typeface="Arial" pitchFamily="34" charset="0"/>
                <a:cs typeface="Arial" pitchFamily="34" charset="0"/>
              </a:rPr>
              <a:t>th</a:t>
            </a:r>
            <a:r>
              <a:rPr lang="en-US" altLang="ko-KR" sz="1200" dirty="0" smtClean="0">
                <a:latin typeface="Arial" pitchFamily="34" charset="0"/>
                <a:cs typeface="Arial" pitchFamily="34" charset="0"/>
              </a:rPr>
              <a:t> PCTL)</a:t>
            </a:r>
            <a:endParaRPr lang="ko-KR" altLang="en-US" sz="1200" dirty="0">
              <a:latin typeface="Arial" pitchFamily="34" charset="0"/>
              <a:cs typeface="Arial" pitchFamily="34" charset="0"/>
            </a:endParaRPr>
          </a:p>
        </p:txBody>
      </p:sp>
      <p:pic>
        <p:nvPicPr>
          <p:cNvPr id="23" name="Picture 61" descr="D:\Sync\Work\Project\NCEP_EMC\OA\figure\H215-H214\abserrdist_icM_H215-H214_AL_048.png"/>
          <p:cNvPicPr>
            <a:picLocks noChangeAspect="1" noChangeArrowheads="1"/>
          </p:cNvPicPr>
          <p:nvPr/>
        </p:nvPicPr>
        <p:blipFill>
          <a:blip r:embed="rId6"/>
          <a:srcRect l="70276" t="29528" r="26575" b="49606"/>
          <a:stretch>
            <a:fillRect/>
          </a:stretch>
        </p:blipFill>
        <p:spPr bwMode="auto">
          <a:xfrm>
            <a:off x="8171181" y="2008442"/>
            <a:ext cx="202702" cy="1342800"/>
          </a:xfrm>
          <a:prstGeom prst="rect">
            <a:avLst/>
          </a:prstGeom>
          <a:noFill/>
          <a:ln w="12700">
            <a:solidFill>
              <a:schemeClr val="tx1"/>
            </a:solidFill>
          </a:ln>
        </p:spPr>
      </p:pic>
      <p:sp>
        <p:nvSpPr>
          <p:cNvPr id="24" name="왼쪽 대괄호 23"/>
          <p:cNvSpPr/>
          <p:nvPr/>
        </p:nvSpPr>
        <p:spPr>
          <a:xfrm rot="16200000">
            <a:off x="5399400" y="3433662"/>
            <a:ext cx="72000" cy="648000"/>
          </a:xfrm>
          <a:prstGeom prst="leftBracket">
            <a:avLst/>
          </a:prstGeom>
          <a:ln w="12700">
            <a:solidFill>
              <a:srgbClr val="1B10F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5" name="직사각형 24"/>
          <p:cNvSpPr/>
          <p:nvPr/>
        </p:nvSpPr>
        <p:spPr>
          <a:xfrm>
            <a:off x="4534512" y="3938124"/>
            <a:ext cx="2057400" cy="1752600"/>
          </a:xfrm>
          <a:prstGeom prst="rect">
            <a:avLst/>
          </a:prstGeom>
          <a:noFill/>
          <a:ln w="12700">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000">
              <a:latin typeface="+mj-lt"/>
            </a:endParaRPr>
          </a:p>
        </p:txBody>
      </p:sp>
      <p:sp>
        <p:nvSpPr>
          <p:cNvPr id="26" name="직사각형 25"/>
          <p:cNvSpPr/>
          <p:nvPr/>
        </p:nvSpPr>
        <p:spPr>
          <a:xfrm>
            <a:off x="6705600" y="3938124"/>
            <a:ext cx="2057400" cy="1752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000">
              <a:latin typeface="+mj-lt"/>
            </a:endParaRPr>
          </a:p>
        </p:txBody>
      </p:sp>
      <p:sp>
        <p:nvSpPr>
          <p:cNvPr id="27" name="왼쪽 대괄호 26"/>
          <p:cNvSpPr/>
          <p:nvPr/>
        </p:nvSpPr>
        <p:spPr>
          <a:xfrm rot="16200000">
            <a:off x="7440640" y="3435558"/>
            <a:ext cx="72000" cy="648000"/>
          </a:xfrm>
          <a:prstGeom prst="leftBracket">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28" name="그룹 27"/>
          <p:cNvGrpSpPr>
            <a:grpSpLocks noChangeAspect="1"/>
          </p:cNvGrpSpPr>
          <p:nvPr/>
        </p:nvGrpSpPr>
        <p:grpSpPr>
          <a:xfrm>
            <a:off x="490075" y="6483102"/>
            <a:ext cx="2362200" cy="261610"/>
            <a:chOff x="6400800" y="271790"/>
            <a:chExt cx="2362200" cy="261610"/>
          </a:xfrm>
        </p:grpSpPr>
        <p:sp>
          <p:nvSpPr>
            <p:cNvPr id="29" name="TextBox 28"/>
            <p:cNvSpPr txBox="1"/>
            <p:nvPr/>
          </p:nvSpPr>
          <p:spPr>
            <a:xfrm>
              <a:off x="6629400" y="271790"/>
              <a:ext cx="990600" cy="261610"/>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Improvement</a:t>
              </a:r>
              <a:endParaRPr lang="ko-KR" altLang="en-US" sz="1050" dirty="0">
                <a:latin typeface="Arial" pitchFamily="34" charset="0"/>
                <a:cs typeface="Arial" pitchFamily="34" charset="0"/>
              </a:endParaRPr>
            </a:p>
          </p:txBody>
        </p:sp>
        <p:sp>
          <p:nvSpPr>
            <p:cNvPr id="30" name="TextBox 29"/>
            <p:cNvSpPr txBox="1"/>
            <p:nvPr/>
          </p:nvSpPr>
          <p:spPr>
            <a:xfrm>
              <a:off x="7620000" y="271790"/>
              <a:ext cx="914400" cy="261610"/>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Degradation</a:t>
              </a:r>
              <a:endParaRPr lang="ko-KR" altLang="en-US" sz="1050" dirty="0">
                <a:latin typeface="Arial" pitchFamily="34" charset="0"/>
                <a:cs typeface="Arial" pitchFamily="34" charset="0"/>
              </a:endParaRPr>
            </a:p>
          </p:txBody>
        </p:sp>
        <p:cxnSp>
          <p:nvCxnSpPr>
            <p:cNvPr id="31" name="직선 화살표 연결선 30"/>
            <p:cNvCxnSpPr/>
            <p:nvPr/>
          </p:nvCxnSpPr>
          <p:spPr>
            <a:xfrm flipH="1">
              <a:off x="6400800" y="407376"/>
              <a:ext cx="252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a:off x="8511000" y="406800"/>
              <a:ext cx="252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직사각형 32"/>
          <p:cNvSpPr/>
          <p:nvPr/>
        </p:nvSpPr>
        <p:spPr>
          <a:xfrm>
            <a:off x="3352800" y="5890736"/>
            <a:ext cx="5791200" cy="738664"/>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79388" indent="-179388">
              <a:spcAft>
                <a:spcPts val="600"/>
              </a:spcAft>
              <a:buFont typeface="Wingdings" panose="05000000000000000000" pitchFamily="2" charset="2"/>
              <a:buChar char="Ø"/>
            </a:pPr>
            <a:r>
              <a:rPr lang="en-US" altLang="ko-KR" sz="1400" dirty="0" smtClean="0"/>
              <a:t>Based on previous outlier analysis by Zhan, error bar, improved/degraded storm, total error density, and notable storm case are investigated error distribution.</a:t>
            </a:r>
            <a:endParaRPr lang="en-US" altLang="ko-KR" sz="1400" dirty="0"/>
          </a:p>
        </p:txBody>
      </p:sp>
      <p:pic>
        <p:nvPicPr>
          <p:cNvPr id="34" name="Picture 6" descr="D:\Sync\Work\Project\NCEP_EMC\OA\figure2\H215-H214\abserrdist_den_H215-H214_AL_048.png"/>
          <p:cNvPicPr>
            <a:picLocks noChangeAspect="1" noChangeArrowheads="1"/>
          </p:cNvPicPr>
          <p:nvPr/>
        </p:nvPicPr>
        <p:blipFill>
          <a:blip r:embed="rId7"/>
          <a:srcRect l="10630" t="29528" r="14173" b="14764"/>
          <a:stretch>
            <a:fillRect/>
          </a:stretch>
        </p:blipFill>
        <p:spPr bwMode="auto">
          <a:xfrm>
            <a:off x="152400" y="4343400"/>
            <a:ext cx="2964215" cy="2196000"/>
          </a:xfrm>
          <a:prstGeom prst="rect">
            <a:avLst/>
          </a:prstGeom>
          <a:noFill/>
        </p:spPr>
      </p:pic>
      <p:grpSp>
        <p:nvGrpSpPr>
          <p:cNvPr id="35" name="그룹 34"/>
          <p:cNvGrpSpPr/>
          <p:nvPr/>
        </p:nvGrpSpPr>
        <p:grpSpPr>
          <a:xfrm>
            <a:off x="3733800" y="4953000"/>
            <a:ext cx="780215" cy="523220"/>
            <a:chOff x="3810000" y="4343400"/>
            <a:chExt cx="780215" cy="523220"/>
          </a:xfrm>
        </p:grpSpPr>
        <p:sp>
          <p:nvSpPr>
            <p:cNvPr id="36" name="TextBox 11"/>
            <p:cNvSpPr txBox="1"/>
            <p:nvPr/>
          </p:nvSpPr>
          <p:spPr>
            <a:xfrm>
              <a:off x="3825262" y="4343400"/>
              <a:ext cx="764953"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700" dirty="0" smtClean="0">
                  <a:latin typeface="Arial" panose="020B0604020202020204" pitchFamily="34" charset="0"/>
                  <a:cs typeface="Arial" panose="020B0604020202020204" pitchFamily="34" charset="0"/>
                </a:rPr>
                <a:t>         Err &lt; -25</a:t>
              </a:r>
            </a:p>
            <a:p>
              <a:r>
                <a:rPr lang="en-US" altLang="ko-KR" sz="700" dirty="0" smtClean="0">
                  <a:latin typeface="Arial" panose="020B0604020202020204" pitchFamily="34" charset="0"/>
                  <a:cs typeface="Arial" panose="020B0604020202020204" pitchFamily="34" charset="0"/>
                </a:rPr>
                <a:t>-25 &lt; Err &lt; 0</a:t>
              </a:r>
            </a:p>
            <a:p>
              <a:r>
                <a:rPr lang="en-US" altLang="ko-KR" sz="700" dirty="0" smtClean="0">
                  <a:latin typeface="Arial" panose="020B0604020202020204" pitchFamily="34" charset="0"/>
                  <a:cs typeface="Arial" panose="020B0604020202020204" pitchFamily="34" charset="0"/>
                </a:rPr>
                <a:t>   0 </a:t>
              </a:r>
              <a:r>
                <a:rPr lang="en-US" altLang="ko-KR" sz="700" dirty="0">
                  <a:latin typeface="Arial" panose="020B0604020202020204" pitchFamily="34" charset="0"/>
                  <a:cs typeface="Arial" panose="020B0604020202020204" pitchFamily="34" charset="0"/>
                </a:rPr>
                <a:t>&lt; Err &lt; </a:t>
              </a:r>
              <a:r>
                <a:rPr lang="en-US" altLang="ko-KR" sz="700" dirty="0" smtClean="0">
                  <a:latin typeface="Arial" panose="020B0604020202020204" pitchFamily="34" charset="0"/>
                  <a:cs typeface="Arial" panose="020B0604020202020204" pitchFamily="34" charset="0"/>
                </a:rPr>
                <a:t>25</a:t>
              </a:r>
              <a:endParaRPr lang="en-US" altLang="ko-KR" sz="700" dirty="0">
                <a:latin typeface="Arial" panose="020B0604020202020204" pitchFamily="34" charset="0"/>
                <a:cs typeface="Arial" panose="020B0604020202020204" pitchFamily="34" charset="0"/>
              </a:endParaRPr>
            </a:p>
            <a:p>
              <a:r>
                <a:rPr lang="en-US" altLang="ko-KR" sz="700" dirty="0" smtClean="0">
                  <a:latin typeface="Arial" panose="020B0604020202020204" pitchFamily="34" charset="0"/>
                  <a:cs typeface="Arial" panose="020B0604020202020204" pitchFamily="34" charset="0"/>
                </a:rPr>
                <a:t> 25 &lt; Err (nm)</a:t>
              </a:r>
              <a:endParaRPr lang="ko-KR" altLang="en-US" sz="700" dirty="0">
                <a:latin typeface="Arial" panose="020B0604020202020204" pitchFamily="34" charset="0"/>
                <a:cs typeface="Arial" panose="020B0604020202020204" pitchFamily="34" charset="0"/>
              </a:endParaRPr>
            </a:p>
          </p:txBody>
        </p:sp>
        <p:sp>
          <p:nvSpPr>
            <p:cNvPr id="37" name="타원 36"/>
            <p:cNvSpPr/>
            <p:nvPr/>
          </p:nvSpPr>
          <p:spPr>
            <a:xfrm>
              <a:off x="3810000" y="4415627"/>
              <a:ext cx="72000" cy="72000"/>
            </a:xfrm>
            <a:prstGeom prst="ellipse">
              <a:avLst/>
            </a:prstGeom>
            <a:solidFill>
              <a:srgbClr val="1B1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38" name="타원 37"/>
            <p:cNvSpPr/>
            <p:nvPr/>
          </p:nvSpPr>
          <p:spPr>
            <a:xfrm>
              <a:off x="3810000" y="4723964"/>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39" name="타원 38"/>
            <p:cNvSpPr/>
            <p:nvPr/>
          </p:nvSpPr>
          <p:spPr>
            <a:xfrm>
              <a:off x="3814200" y="4623949"/>
              <a:ext cx="72000" cy="72000"/>
            </a:xfrm>
            <a:prstGeom prst="ellipse">
              <a:avLst/>
            </a:prstGeom>
            <a:solidFill>
              <a:srgbClr val="FF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40" name="타원 39"/>
            <p:cNvSpPr/>
            <p:nvPr/>
          </p:nvSpPr>
          <p:spPr>
            <a:xfrm>
              <a:off x="3810000" y="4518305"/>
              <a:ext cx="72000" cy="72000"/>
            </a:xfrm>
            <a:prstGeom prst="ellipse">
              <a:avLst/>
            </a:prstGeom>
            <a:solidFill>
              <a:srgbClr val="AC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grpSp>
      <p:sp>
        <p:nvSpPr>
          <p:cNvPr id="41" name="TextBox 40"/>
          <p:cNvSpPr txBox="1"/>
          <p:nvPr/>
        </p:nvSpPr>
        <p:spPr>
          <a:xfrm>
            <a:off x="5090160" y="1676400"/>
            <a:ext cx="2743200" cy="307777"/>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Individual storm track </a:t>
            </a:r>
            <a:r>
              <a:rPr lang="en-US" altLang="ko-KR" sz="1400" dirty="0" smtClean="0">
                <a:latin typeface="Arial" pitchFamily="34" charset="0"/>
                <a:cs typeface="Arial" pitchFamily="34" charset="0"/>
              </a:rPr>
              <a:t>forecast</a:t>
            </a:r>
            <a:endParaRPr lang="ko-KR" altLang="en-US" sz="1200" dirty="0">
              <a:latin typeface="Arial" pitchFamily="34" charset="0"/>
              <a:cs typeface="Arial" pitchFamily="34" charset="0"/>
            </a:endParaRPr>
          </a:p>
        </p:txBody>
      </p:sp>
      <p:sp>
        <p:nvSpPr>
          <p:cNvPr id="42" name="오른쪽 화살표 41"/>
          <p:cNvSpPr/>
          <p:nvPr/>
        </p:nvSpPr>
        <p:spPr>
          <a:xfrm>
            <a:off x="4267200" y="2362200"/>
            <a:ext cx="228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4" name="직선 화살표 연결선 43"/>
          <p:cNvCxnSpPr/>
          <p:nvPr/>
        </p:nvCxnSpPr>
        <p:spPr>
          <a:xfrm>
            <a:off x="5433060" y="3802380"/>
            <a:ext cx="0" cy="144000"/>
          </a:xfrm>
          <a:prstGeom prst="straightConnector1">
            <a:avLst/>
          </a:prstGeom>
          <a:ln w="12700">
            <a:solidFill>
              <a:srgbClr val="1B10FC"/>
            </a:solidFill>
            <a:tailEnd type="arrow"/>
          </a:ln>
        </p:spPr>
        <p:style>
          <a:lnRef idx="1">
            <a:schemeClr val="accent1"/>
          </a:lnRef>
          <a:fillRef idx="0">
            <a:schemeClr val="accent1"/>
          </a:fillRef>
          <a:effectRef idx="0">
            <a:schemeClr val="accent1"/>
          </a:effectRef>
          <a:fontRef idx="minor">
            <a:schemeClr val="tx1"/>
          </a:fontRef>
        </p:style>
      </p:cxnSp>
      <p:cxnSp>
        <p:nvCxnSpPr>
          <p:cNvPr id="45" name="직선 화살표 연결선 44"/>
          <p:cNvCxnSpPr/>
          <p:nvPr/>
        </p:nvCxnSpPr>
        <p:spPr>
          <a:xfrm>
            <a:off x="7467600" y="3794760"/>
            <a:ext cx="0" cy="144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txBox="1">
            <a:spLocks/>
          </p:cNvSpPr>
          <p:nvPr/>
        </p:nvSpPr>
        <p:spPr>
          <a:xfrm>
            <a:off x="0" y="2720975"/>
            <a:ext cx="9144000" cy="1470025"/>
          </a:xfrm>
          <a:prstGeom prst="rect">
            <a:avLst/>
          </a:prstGeom>
        </p:spPr>
        <p:txBody>
          <a:bodyPr vert="horz" lIns="91440" tIns="45720" rIns="91440" bIns="45720" rtlCol="0" anchor="ctr">
            <a:normAutofit fontScale="92500" lnSpcReduction="20000"/>
          </a:bodyPr>
          <a:lstStyle/>
          <a:p>
            <a:pPr marL="742950" marR="0" lvl="0" indent="-742950" algn="ctr" defTabSz="914400" rtl="0" eaLnBrk="1" fontAlgn="auto" latinLnBrk="0" hangingPunct="1">
              <a:lnSpc>
                <a:spcPct val="100000"/>
              </a:lnSpc>
              <a:spcBef>
                <a:spcPct val="0"/>
              </a:spcBef>
              <a:spcAft>
                <a:spcPts val="0"/>
              </a:spcAft>
              <a:buClrTx/>
              <a:buSzTx/>
              <a:tabLst/>
              <a:defRPr/>
            </a:pPr>
            <a:r>
              <a:rPr kumimoji="0" lang="en-US" altLang="ko-KR" sz="4000" b="1" i="0" u="none" strike="noStrike" kern="1200" cap="none" spc="0" normalizeH="0" baseline="0" noProof="0" dirty="0" smtClean="0">
                <a:ln>
                  <a:noFill/>
                </a:ln>
                <a:solidFill>
                  <a:schemeClr val="tx1"/>
                </a:solidFill>
                <a:effectLst/>
                <a:uLnTx/>
                <a:uFillTx/>
                <a:latin typeface="+mj-lt"/>
                <a:ea typeface="+mj-ea"/>
                <a:cs typeface="+mj-cs"/>
              </a:rPr>
              <a:t>H214 </a:t>
            </a:r>
            <a:r>
              <a:rPr kumimoji="0" lang="en-US" altLang="ko-KR" sz="4000" b="1" i="0" u="none" strike="noStrike" kern="1200" cap="none" spc="0" normalizeH="0" baseline="0" noProof="0" dirty="0" smtClean="0">
                <a:ln>
                  <a:noFill/>
                </a:ln>
                <a:solidFill>
                  <a:schemeClr val="tx1"/>
                </a:solidFill>
                <a:effectLst/>
                <a:uLnTx/>
                <a:uFillTx/>
                <a:latin typeface="+mj-lt"/>
                <a:ea typeface="+mj-ea"/>
                <a:cs typeface="+mj-cs"/>
              </a:rPr>
              <a:t>vs. H215</a:t>
            </a:r>
          </a:p>
          <a:p>
            <a:pPr marL="742950" marR="0" lvl="0" indent="-742950" algn="ctr" defTabSz="914400" rtl="0" eaLnBrk="1" fontAlgn="auto" latinLnBrk="0" hangingPunct="1">
              <a:lnSpc>
                <a:spcPct val="100000"/>
              </a:lnSpc>
              <a:spcBef>
                <a:spcPct val="0"/>
              </a:spcBef>
              <a:spcAft>
                <a:spcPts val="0"/>
              </a:spcAft>
              <a:buClrTx/>
              <a:buSzTx/>
              <a:tabLst/>
              <a:defRPr/>
            </a:pPr>
            <a:endParaRPr kumimoji="0" lang="en-US" altLang="ko-KR" sz="4000" b="1" i="0" u="none" strike="noStrike" kern="1200" cap="none" spc="0" normalizeH="0" baseline="0" noProof="0" dirty="0" smtClean="0">
              <a:ln>
                <a:noFill/>
              </a:ln>
              <a:solidFill>
                <a:schemeClr val="tx1"/>
              </a:solidFill>
              <a:effectLst/>
              <a:uLnTx/>
              <a:uFillTx/>
              <a:latin typeface="+mj-lt"/>
              <a:ea typeface="+mj-ea"/>
              <a:cs typeface="+mj-cs"/>
            </a:endParaRPr>
          </a:p>
          <a:p>
            <a:pPr marL="742950" lvl="0" indent="-742950" algn="ctr">
              <a:spcBef>
                <a:spcPct val="0"/>
              </a:spcBef>
              <a:defRPr/>
            </a:pPr>
            <a:r>
              <a:rPr lang="en-US" altLang="ko-KR" sz="3200" dirty="0" smtClean="0"/>
              <a:t>: Impact of New </a:t>
            </a:r>
            <a:r>
              <a:rPr lang="en-US" altLang="ko-KR" sz="3200" dirty="0" smtClean="0"/>
              <a:t>GFS/Physics/Resolution</a:t>
            </a:r>
            <a:endParaRPr lang="en-US" altLang="ko-KR" sz="3200" dirty="0" smtClean="0"/>
          </a:p>
        </p:txBody>
      </p:sp>
      <p:sp>
        <p:nvSpPr>
          <p:cNvPr id="3" name="슬라이드 번호 개체 틀 2"/>
          <p:cNvSpPr>
            <a:spLocks noGrp="1"/>
          </p:cNvSpPr>
          <p:nvPr>
            <p:ph type="sldNum" sz="quarter" idx="12"/>
          </p:nvPr>
        </p:nvSpPr>
        <p:spPr/>
        <p:txBody>
          <a:bodyPr/>
          <a:lstStyle/>
          <a:p>
            <a:fld id="{206A4578-7824-4D68-BF6B-D3351EF6A15D}"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그룹 89"/>
          <p:cNvGrpSpPr/>
          <p:nvPr/>
        </p:nvGrpSpPr>
        <p:grpSpPr>
          <a:xfrm>
            <a:off x="8363785" y="5791200"/>
            <a:ext cx="780215" cy="523220"/>
            <a:chOff x="3810000" y="4343400"/>
            <a:chExt cx="780215" cy="523220"/>
          </a:xfrm>
        </p:grpSpPr>
        <p:sp>
          <p:nvSpPr>
            <p:cNvPr id="91" name="TextBox 11"/>
            <p:cNvSpPr txBox="1"/>
            <p:nvPr/>
          </p:nvSpPr>
          <p:spPr>
            <a:xfrm>
              <a:off x="3825262" y="4343400"/>
              <a:ext cx="764953"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700" dirty="0" smtClean="0">
                  <a:latin typeface="Arial" panose="020B0604020202020204" pitchFamily="34" charset="0"/>
                  <a:cs typeface="Arial" panose="020B0604020202020204" pitchFamily="34" charset="0"/>
                </a:rPr>
                <a:t>         Err &lt; -25</a:t>
              </a:r>
            </a:p>
            <a:p>
              <a:r>
                <a:rPr lang="en-US" altLang="ko-KR" sz="700" dirty="0" smtClean="0">
                  <a:latin typeface="Arial" panose="020B0604020202020204" pitchFamily="34" charset="0"/>
                  <a:cs typeface="Arial" panose="020B0604020202020204" pitchFamily="34" charset="0"/>
                </a:rPr>
                <a:t>-25 &lt; Err &lt; 0</a:t>
              </a:r>
            </a:p>
            <a:p>
              <a:r>
                <a:rPr lang="en-US" altLang="ko-KR" sz="700" dirty="0" smtClean="0">
                  <a:latin typeface="Arial" panose="020B0604020202020204" pitchFamily="34" charset="0"/>
                  <a:cs typeface="Arial" panose="020B0604020202020204" pitchFamily="34" charset="0"/>
                </a:rPr>
                <a:t>   0 </a:t>
              </a:r>
              <a:r>
                <a:rPr lang="en-US" altLang="ko-KR" sz="700" dirty="0">
                  <a:latin typeface="Arial" panose="020B0604020202020204" pitchFamily="34" charset="0"/>
                  <a:cs typeface="Arial" panose="020B0604020202020204" pitchFamily="34" charset="0"/>
                </a:rPr>
                <a:t>&lt; Err &lt; </a:t>
              </a:r>
              <a:r>
                <a:rPr lang="en-US" altLang="ko-KR" sz="700" dirty="0" smtClean="0">
                  <a:latin typeface="Arial" panose="020B0604020202020204" pitchFamily="34" charset="0"/>
                  <a:cs typeface="Arial" panose="020B0604020202020204" pitchFamily="34" charset="0"/>
                </a:rPr>
                <a:t>25</a:t>
              </a:r>
              <a:endParaRPr lang="en-US" altLang="ko-KR" sz="700" dirty="0">
                <a:latin typeface="Arial" panose="020B0604020202020204" pitchFamily="34" charset="0"/>
                <a:cs typeface="Arial" panose="020B0604020202020204" pitchFamily="34" charset="0"/>
              </a:endParaRPr>
            </a:p>
            <a:p>
              <a:r>
                <a:rPr lang="en-US" altLang="ko-KR" sz="700" dirty="0" smtClean="0">
                  <a:latin typeface="Arial" panose="020B0604020202020204" pitchFamily="34" charset="0"/>
                  <a:cs typeface="Arial" panose="020B0604020202020204" pitchFamily="34" charset="0"/>
                </a:rPr>
                <a:t> 25 &lt; Err (nm)</a:t>
              </a:r>
              <a:endParaRPr lang="ko-KR" altLang="en-US" sz="700" dirty="0">
                <a:latin typeface="Arial" panose="020B0604020202020204" pitchFamily="34" charset="0"/>
                <a:cs typeface="Arial" panose="020B0604020202020204" pitchFamily="34" charset="0"/>
              </a:endParaRPr>
            </a:p>
          </p:txBody>
        </p:sp>
        <p:sp>
          <p:nvSpPr>
            <p:cNvPr id="92" name="타원 91"/>
            <p:cNvSpPr/>
            <p:nvPr/>
          </p:nvSpPr>
          <p:spPr>
            <a:xfrm>
              <a:off x="3810000" y="4415627"/>
              <a:ext cx="72000" cy="72000"/>
            </a:xfrm>
            <a:prstGeom prst="ellipse">
              <a:avLst/>
            </a:prstGeom>
            <a:solidFill>
              <a:srgbClr val="1B1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93" name="타원 92"/>
            <p:cNvSpPr/>
            <p:nvPr/>
          </p:nvSpPr>
          <p:spPr>
            <a:xfrm>
              <a:off x="3810000" y="4723964"/>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94" name="타원 93"/>
            <p:cNvSpPr/>
            <p:nvPr/>
          </p:nvSpPr>
          <p:spPr>
            <a:xfrm>
              <a:off x="3814200" y="4623949"/>
              <a:ext cx="72000" cy="72000"/>
            </a:xfrm>
            <a:prstGeom prst="ellipse">
              <a:avLst/>
            </a:prstGeom>
            <a:solidFill>
              <a:srgbClr val="FF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95" name="타원 94"/>
            <p:cNvSpPr/>
            <p:nvPr/>
          </p:nvSpPr>
          <p:spPr>
            <a:xfrm>
              <a:off x="3810000" y="4518305"/>
              <a:ext cx="72000" cy="72000"/>
            </a:xfrm>
            <a:prstGeom prst="ellipse">
              <a:avLst/>
            </a:prstGeom>
            <a:solidFill>
              <a:srgbClr val="AC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grpSp>
      <p:sp>
        <p:nvSpPr>
          <p:cNvPr id="2" name="제목 1"/>
          <p:cNvSpPr>
            <a:spLocks noGrp="1"/>
          </p:cNvSpPr>
          <p:nvPr>
            <p:ph type="title"/>
          </p:nvPr>
        </p:nvSpPr>
        <p:spPr>
          <a:xfrm>
            <a:off x="1828800" y="122238"/>
            <a:ext cx="7315200" cy="563562"/>
          </a:xfrm>
        </p:spPr>
        <p:txBody>
          <a:bodyPr>
            <a:noAutofit/>
          </a:bodyPr>
          <a:lstStyle/>
          <a:p>
            <a:r>
              <a:rPr lang="en-US" altLang="ko-KR" sz="2000" dirty="0" smtClean="0"/>
              <a:t>Improve/Degrade </a:t>
            </a:r>
            <a:r>
              <a:rPr lang="en-US" altLang="ko-KR" sz="2000" dirty="0" smtClean="0"/>
              <a:t>of H215 over </a:t>
            </a:r>
            <a:r>
              <a:rPr lang="en-US" altLang="ko-KR" sz="2000" dirty="0" smtClean="0"/>
              <a:t>H214 </a:t>
            </a:r>
            <a:r>
              <a:rPr lang="en-US" altLang="ko-KR" sz="2000" dirty="0" smtClean="0"/>
              <a:t>: Track error (AL)</a:t>
            </a:r>
          </a:p>
        </p:txBody>
      </p:sp>
      <p:sp>
        <p:nvSpPr>
          <p:cNvPr id="4" name="슬라이드 번호 개체 틀 3"/>
          <p:cNvSpPr>
            <a:spLocks noGrp="1"/>
          </p:cNvSpPr>
          <p:nvPr>
            <p:ph type="sldNum" sz="quarter" idx="12"/>
          </p:nvPr>
        </p:nvSpPr>
        <p:spPr/>
        <p:txBody>
          <a:bodyPr/>
          <a:lstStyle/>
          <a:p>
            <a:fld id="{206A4578-7824-4D68-BF6B-D3351EF6A15D}" type="slidenum">
              <a:rPr lang="en-US" smtClean="0"/>
              <a:pPr/>
              <a:t>5</a:t>
            </a:fld>
            <a:endParaRPr lang="en-US"/>
          </a:p>
        </p:txBody>
      </p:sp>
      <p:grpSp>
        <p:nvGrpSpPr>
          <p:cNvPr id="25" name="그룹 24"/>
          <p:cNvGrpSpPr>
            <a:grpSpLocks noChangeAspect="1"/>
          </p:cNvGrpSpPr>
          <p:nvPr/>
        </p:nvGrpSpPr>
        <p:grpSpPr>
          <a:xfrm>
            <a:off x="0" y="0"/>
            <a:ext cx="1894582" cy="1267200"/>
            <a:chOff x="6868786" y="2133594"/>
            <a:chExt cx="1892487" cy="1265798"/>
          </a:xfrm>
        </p:grpSpPr>
        <p:pic>
          <p:nvPicPr>
            <p:cNvPr id="26" name="Picture 7" descr="C:\Users\vijay.t.tallapragada\Desktop\FY15_HWRF\3-way\fig_ALAL1114_tker.png"/>
            <p:cNvPicPr>
              <a:picLocks noChangeAspect="1" noChangeArrowheads="1"/>
            </p:cNvPicPr>
            <p:nvPr/>
          </p:nvPicPr>
          <p:blipFill>
            <a:blip r:embed="rId2">
              <a:extLst>
                <a:ext uri="{28A0092B-C50C-407E-A947-70E740481C1C}">
                  <a14:useLocalDpi xmlns="" xmlns:lc="http://schemas.openxmlformats.org/drawingml/2006/lockedCanvas" xmlns:a14="http://schemas.microsoft.com/office/drawing/2010/main" val="0"/>
                </a:ext>
              </a:extLst>
            </a:blip>
            <a:srcRect t="7469"/>
            <a:stretch>
              <a:fillRect/>
            </a:stretch>
          </p:blipFill>
          <p:spPr bwMode="auto">
            <a:xfrm>
              <a:off x="6868786" y="2133594"/>
              <a:ext cx="1892487" cy="1265798"/>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27" name="아래쪽 화살표 26"/>
            <p:cNvSpPr/>
            <p:nvPr/>
          </p:nvSpPr>
          <p:spPr>
            <a:xfrm>
              <a:off x="7269169" y="3016054"/>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700" b="1" dirty="0" smtClean="0">
                  <a:solidFill>
                    <a:schemeClr val="bg1"/>
                  </a:solidFill>
                </a:rPr>
                <a:t>4</a:t>
              </a:r>
              <a:endParaRPr lang="ko-KR" altLang="en-US" sz="700" b="1" dirty="0">
                <a:solidFill>
                  <a:schemeClr val="bg1"/>
                </a:solidFill>
              </a:endParaRPr>
            </a:p>
          </p:txBody>
        </p:sp>
        <p:sp>
          <p:nvSpPr>
            <p:cNvPr id="28" name="아래쪽 화살표 27"/>
            <p:cNvSpPr/>
            <p:nvPr/>
          </p:nvSpPr>
          <p:spPr>
            <a:xfrm>
              <a:off x="7598475" y="3031043"/>
              <a:ext cx="205200" cy="2052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700" b="1" dirty="0" smtClean="0">
                  <a:solidFill>
                    <a:schemeClr val="bg1"/>
                  </a:solidFill>
                </a:rPr>
                <a:t>4</a:t>
              </a:r>
              <a:endParaRPr lang="ko-KR" altLang="en-US" sz="700" b="1" dirty="0">
                <a:solidFill>
                  <a:schemeClr val="bg1"/>
                </a:solidFill>
              </a:endParaRPr>
            </a:p>
          </p:txBody>
        </p:sp>
        <p:sp>
          <p:nvSpPr>
            <p:cNvPr id="29" name="위쪽 화살표 28"/>
            <p:cNvSpPr/>
            <p:nvPr/>
          </p:nvSpPr>
          <p:spPr>
            <a:xfrm>
              <a:off x="8255791" y="3025258"/>
              <a:ext cx="205200" cy="205200"/>
            </a:xfrm>
            <a:prstGeom prst="upArrow">
              <a:avLst>
                <a:gd name="adj1" fmla="val 63406"/>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ko-KR" sz="700" b="1" dirty="0" smtClean="0"/>
                <a:t>10</a:t>
              </a:r>
              <a:endParaRPr lang="ko-KR" altLang="en-US" sz="700" b="1" dirty="0"/>
            </a:p>
          </p:txBody>
        </p:sp>
      </p:grpSp>
      <p:pic>
        <p:nvPicPr>
          <p:cNvPr id="63" name="Picture 5" descr="D:\Sync\Work\Project\NCEP_EMC\OA\figure2\H215-H214\abserrdist_den_H215-H214_AL_024.png"/>
          <p:cNvPicPr>
            <a:picLocks noChangeAspect="1" noChangeArrowheads="1"/>
          </p:cNvPicPr>
          <p:nvPr/>
        </p:nvPicPr>
        <p:blipFill>
          <a:blip r:embed="rId3"/>
          <a:srcRect l="10630" t="29528" r="14173" b="28346"/>
          <a:stretch>
            <a:fillRect/>
          </a:stretch>
        </p:blipFill>
        <p:spPr bwMode="auto">
          <a:xfrm>
            <a:off x="792000" y="1512000"/>
            <a:ext cx="1800000" cy="1008385"/>
          </a:xfrm>
          <a:prstGeom prst="rect">
            <a:avLst/>
          </a:prstGeom>
          <a:noFill/>
        </p:spPr>
      </p:pic>
      <p:pic>
        <p:nvPicPr>
          <p:cNvPr id="64" name="Picture 6" descr="D:\Sync\Work\Project\NCEP_EMC\OA\figure2\H215-H214\abserrdist_den_H215-H214_AL_048.png"/>
          <p:cNvPicPr>
            <a:picLocks noChangeAspect="1" noChangeArrowheads="1"/>
          </p:cNvPicPr>
          <p:nvPr/>
        </p:nvPicPr>
        <p:blipFill>
          <a:blip r:embed="rId4"/>
          <a:srcRect l="10630" t="29528" r="14173" b="28346"/>
          <a:stretch>
            <a:fillRect/>
          </a:stretch>
        </p:blipFill>
        <p:spPr bwMode="auto">
          <a:xfrm>
            <a:off x="792000" y="2592000"/>
            <a:ext cx="1800000" cy="1008385"/>
          </a:xfrm>
          <a:prstGeom prst="rect">
            <a:avLst/>
          </a:prstGeom>
          <a:noFill/>
        </p:spPr>
      </p:pic>
      <p:pic>
        <p:nvPicPr>
          <p:cNvPr id="65" name="Picture 7" descr="D:\Sync\Work\Project\NCEP_EMC\OA\figure2\H215-H214\abserrdist_den_H215-H214_AL_072.png"/>
          <p:cNvPicPr>
            <a:picLocks noChangeAspect="1" noChangeArrowheads="1"/>
          </p:cNvPicPr>
          <p:nvPr/>
        </p:nvPicPr>
        <p:blipFill>
          <a:blip r:embed="rId5"/>
          <a:srcRect l="10630" t="29528" r="14173" b="28346"/>
          <a:stretch>
            <a:fillRect/>
          </a:stretch>
        </p:blipFill>
        <p:spPr bwMode="auto">
          <a:xfrm>
            <a:off x="792000" y="3672000"/>
            <a:ext cx="1800000" cy="1008385"/>
          </a:xfrm>
          <a:prstGeom prst="rect">
            <a:avLst/>
          </a:prstGeom>
          <a:noFill/>
        </p:spPr>
      </p:pic>
      <p:pic>
        <p:nvPicPr>
          <p:cNvPr id="66" name="Picture 8" descr="D:\Sync\Work\Project\NCEP_EMC\OA\figure2\H215-H214\abserrdist_den_H215-H214_AL_096.png"/>
          <p:cNvPicPr>
            <a:picLocks noChangeAspect="1" noChangeArrowheads="1"/>
          </p:cNvPicPr>
          <p:nvPr/>
        </p:nvPicPr>
        <p:blipFill>
          <a:blip r:embed="rId6"/>
          <a:srcRect l="10630" t="29528" r="14173" b="28346"/>
          <a:stretch>
            <a:fillRect/>
          </a:stretch>
        </p:blipFill>
        <p:spPr bwMode="auto">
          <a:xfrm>
            <a:off x="792000" y="4752000"/>
            <a:ext cx="1800000" cy="1008385"/>
          </a:xfrm>
          <a:prstGeom prst="rect">
            <a:avLst/>
          </a:prstGeom>
          <a:noFill/>
        </p:spPr>
      </p:pic>
      <p:pic>
        <p:nvPicPr>
          <p:cNvPr id="67" name="Picture 6" descr="D:\Sync\Work\Project\NCEP_EMC\OA\figure2\H215-H214\abserrdist_icM_H215-H214_AL_024.png"/>
          <p:cNvPicPr>
            <a:picLocks noChangeAspect="1" noChangeArrowheads="1"/>
          </p:cNvPicPr>
          <p:nvPr/>
        </p:nvPicPr>
        <p:blipFill>
          <a:blip r:embed="rId7"/>
          <a:srcRect l="4724" t="18898" r="2362" b="38386"/>
          <a:stretch>
            <a:fillRect/>
          </a:stretch>
        </p:blipFill>
        <p:spPr bwMode="auto">
          <a:xfrm>
            <a:off x="2700000" y="1504990"/>
            <a:ext cx="2196000" cy="1009610"/>
          </a:xfrm>
          <a:prstGeom prst="rect">
            <a:avLst/>
          </a:prstGeom>
          <a:noFill/>
        </p:spPr>
      </p:pic>
      <p:pic>
        <p:nvPicPr>
          <p:cNvPr id="68" name="Picture 7" descr="D:\Sync\Work\Project\NCEP_EMC\OA\figure2\H215-H214\abserrdist_icM_H215-H214_AL_048.png"/>
          <p:cNvPicPr>
            <a:picLocks noChangeAspect="1" noChangeArrowheads="1"/>
          </p:cNvPicPr>
          <p:nvPr/>
        </p:nvPicPr>
        <p:blipFill>
          <a:blip r:embed="rId8"/>
          <a:srcRect l="4724" t="18898" r="2362" b="38386"/>
          <a:stretch>
            <a:fillRect/>
          </a:stretch>
        </p:blipFill>
        <p:spPr bwMode="auto">
          <a:xfrm>
            <a:off x="2700000" y="2592000"/>
            <a:ext cx="2196000" cy="1009610"/>
          </a:xfrm>
          <a:prstGeom prst="rect">
            <a:avLst/>
          </a:prstGeom>
          <a:noFill/>
        </p:spPr>
      </p:pic>
      <p:pic>
        <p:nvPicPr>
          <p:cNvPr id="69" name="Picture 8" descr="D:\Sync\Work\Project\NCEP_EMC\OA\figure2\H215-H214\abserrdist_icM_H215-H214_AL_072.png"/>
          <p:cNvPicPr>
            <a:picLocks noChangeAspect="1" noChangeArrowheads="1"/>
          </p:cNvPicPr>
          <p:nvPr/>
        </p:nvPicPr>
        <p:blipFill>
          <a:blip r:embed="rId9"/>
          <a:srcRect l="4724" t="18898" r="2362" b="38386"/>
          <a:stretch>
            <a:fillRect/>
          </a:stretch>
        </p:blipFill>
        <p:spPr bwMode="auto">
          <a:xfrm>
            <a:off x="2700000" y="3672000"/>
            <a:ext cx="2196000" cy="1009610"/>
          </a:xfrm>
          <a:prstGeom prst="rect">
            <a:avLst/>
          </a:prstGeom>
          <a:noFill/>
        </p:spPr>
      </p:pic>
      <p:pic>
        <p:nvPicPr>
          <p:cNvPr id="70" name="Picture 9" descr="D:\Sync\Work\Project\NCEP_EMC\OA\figure2\H215-H214\abserrdist_icM_H215-H214_AL_096.png"/>
          <p:cNvPicPr>
            <a:picLocks noChangeAspect="1" noChangeArrowheads="1"/>
          </p:cNvPicPr>
          <p:nvPr/>
        </p:nvPicPr>
        <p:blipFill>
          <a:blip r:embed="rId10"/>
          <a:srcRect l="4724" t="18898" r="2362" b="38386"/>
          <a:stretch>
            <a:fillRect/>
          </a:stretch>
        </p:blipFill>
        <p:spPr bwMode="auto">
          <a:xfrm>
            <a:off x="2700000" y="4752000"/>
            <a:ext cx="2196000" cy="1009610"/>
          </a:xfrm>
          <a:prstGeom prst="rect">
            <a:avLst/>
          </a:prstGeom>
          <a:noFill/>
        </p:spPr>
      </p:pic>
      <p:pic>
        <p:nvPicPr>
          <p:cNvPr id="75" name="Picture 11" descr="D:\Sync\Work\Project\NCEP_EMC\OA\figure2\H215-H214\degrad_abserrdist_track_H215-H214_AL_024.png"/>
          <p:cNvPicPr>
            <a:picLocks noChangeAspect="1" noChangeArrowheads="1"/>
          </p:cNvPicPr>
          <p:nvPr/>
        </p:nvPicPr>
        <p:blipFill>
          <a:blip r:embed="rId11"/>
          <a:srcRect l="9449" t="29528" r="14173" b="28346"/>
          <a:stretch>
            <a:fillRect/>
          </a:stretch>
        </p:blipFill>
        <p:spPr bwMode="auto">
          <a:xfrm>
            <a:off x="6840000" y="1504444"/>
            <a:ext cx="1836000" cy="1012660"/>
          </a:xfrm>
          <a:prstGeom prst="rect">
            <a:avLst/>
          </a:prstGeom>
          <a:noFill/>
        </p:spPr>
      </p:pic>
      <p:pic>
        <p:nvPicPr>
          <p:cNvPr id="76" name="Picture 12" descr="D:\Sync\Work\Project\NCEP_EMC\OA\figure2\H215-H214\degrad_abserrdist_track_H215-H214_AL_048.png"/>
          <p:cNvPicPr>
            <a:picLocks noChangeAspect="1" noChangeArrowheads="1"/>
          </p:cNvPicPr>
          <p:nvPr/>
        </p:nvPicPr>
        <p:blipFill>
          <a:blip r:embed="rId12"/>
          <a:srcRect l="9449" t="29528" r="14173" b="28346"/>
          <a:stretch>
            <a:fillRect/>
          </a:stretch>
        </p:blipFill>
        <p:spPr bwMode="auto">
          <a:xfrm>
            <a:off x="6840000" y="2592000"/>
            <a:ext cx="1836000" cy="1012660"/>
          </a:xfrm>
          <a:prstGeom prst="rect">
            <a:avLst/>
          </a:prstGeom>
          <a:noFill/>
        </p:spPr>
      </p:pic>
      <p:pic>
        <p:nvPicPr>
          <p:cNvPr id="77" name="Picture 13" descr="D:\Sync\Work\Project\NCEP_EMC\OA\figure2\H215-H214\degrad_abserrdist_track_H215-H214_AL_072.png"/>
          <p:cNvPicPr>
            <a:picLocks noChangeAspect="1" noChangeArrowheads="1"/>
          </p:cNvPicPr>
          <p:nvPr/>
        </p:nvPicPr>
        <p:blipFill>
          <a:blip r:embed="rId13"/>
          <a:srcRect l="9449" t="29528" r="14173" b="28346"/>
          <a:stretch>
            <a:fillRect/>
          </a:stretch>
        </p:blipFill>
        <p:spPr bwMode="auto">
          <a:xfrm>
            <a:off x="6840000" y="3672000"/>
            <a:ext cx="1836000" cy="1012660"/>
          </a:xfrm>
          <a:prstGeom prst="rect">
            <a:avLst/>
          </a:prstGeom>
          <a:noFill/>
        </p:spPr>
      </p:pic>
      <p:pic>
        <p:nvPicPr>
          <p:cNvPr id="78" name="Picture 14" descr="D:\Sync\Work\Project\NCEP_EMC\OA\figure2\H215-H214\degrad_abserrdist_track_H215-H214_AL_096.png"/>
          <p:cNvPicPr>
            <a:picLocks noChangeAspect="1" noChangeArrowheads="1"/>
          </p:cNvPicPr>
          <p:nvPr/>
        </p:nvPicPr>
        <p:blipFill>
          <a:blip r:embed="rId14"/>
          <a:srcRect l="9449" t="29528" r="14173" b="28346"/>
          <a:stretch>
            <a:fillRect/>
          </a:stretch>
        </p:blipFill>
        <p:spPr bwMode="auto">
          <a:xfrm>
            <a:off x="6840000" y="4752000"/>
            <a:ext cx="1836000" cy="1012660"/>
          </a:xfrm>
          <a:prstGeom prst="rect">
            <a:avLst/>
          </a:prstGeom>
          <a:noFill/>
        </p:spPr>
      </p:pic>
      <p:sp>
        <p:nvSpPr>
          <p:cNvPr id="5" name="TextBox 4"/>
          <p:cNvSpPr txBox="1"/>
          <p:nvPr/>
        </p:nvSpPr>
        <p:spPr>
          <a:xfrm>
            <a:off x="5207880" y="1235791"/>
            <a:ext cx="1650120"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Improved (&lt; 25</a:t>
            </a:r>
            <a:r>
              <a:rPr lang="en-US" altLang="ko-KR" sz="1050" baseline="30000" dirty="0" smtClean="0">
                <a:latin typeface="Arial" pitchFamily="34" charset="0"/>
                <a:cs typeface="Arial" pitchFamily="34" charset="0"/>
              </a:rPr>
              <a:t>th</a:t>
            </a:r>
            <a:r>
              <a:rPr lang="en-US" altLang="ko-KR" sz="1050" dirty="0" smtClean="0">
                <a:latin typeface="Arial" pitchFamily="34" charset="0"/>
                <a:cs typeface="Arial" pitchFamily="34" charset="0"/>
              </a:rPr>
              <a:t> PCTL)</a:t>
            </a:r>
            <a:endParaRPr lang="ko-KR" altLang="en-US" sz="1050" dirty="0">
              <a:latin typeface="Arial" pitchFamily="34" charset="0"/>
              <a:cs typeface="Arial" pitchFamily="34" charset="0"/>
            </a:endParaRPr>
          </a:p>
        </p:txBody>
      </p:sp>
      <p:sp>
        <p:nvSpPr>
          <p:cNvPr id="11" name="TextBox 10"/>
          <p:cNvSpPr txBox="1"/>
          <p:nvPr/>
        </p:nvSpPr>
        <p:spPr>
          <a:xfrm>
            <a:off x="6989934" y="1236940"/>
            <a:ext cx="1628758"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Degraded (&gt;</a:t>
            </a:r>
            <a:r>
              <a:rPr lang="en-US" altLang="ko-KR" sz="1050" dirty="0" smtClean="0">
                <a:latin typeface="Arial" pitchFamily="34" charset="0"/>
                <a:cs typeface="Arial" pitchFamily="34" charset="0"/>
              </a:rPr>
              <a:t>75</a:t>
            </a:r>
            <a:r>
              <a:rPr lang="en-US" altLang="ko-KR" sz="1050" baseline="30000" dirty="0" smtClean="0">
                <a:latin typeface="Arial" pitchFamily="34" charset="0"/>
                <a:cs typeface="Arial" pitchFamily="34" charset="0"/>
              </a:rPr>
              <a:t>th</a:t>
            </a:r>
            <a:r>
              <a:rPr lang="en-US" altLang="ko-KR" sz="1050" dirty="0" smtClean="0">
                <a:latin typeface="Arial" pitchFamily="34" charset="0"/>
                <a:cs typeface="Arial" pitchFamily="34" charset="0"/>
              </a:rPr>
              <a:t> PCTL)</a:t>
            </a:r>
            <a:endParaRPr lang="ko-KR" altLang="en-US" sz="1050" dirty="0">
              <a:latin typeface="Arial" pitchFamily="34" charset="0"/>
              <a:cs typeface="Arial" pitchFamily="34" charset="0"/>
            </a:endParaRPr>
          </a:p>
        </p:txBody>
      </p:sp>
      <p:sp>
        <p:nvSpPr>
          <p:cNvPr id="31" name="TextBox 30"/>
          <p:cNvSpPr txBox="1"/>
          <p:nvPr/>
        </p:nvSpPr>
        <p:spPr>
          <a:xfrm>
            <a:off x="228600" y="1818698"/>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32" name="TextBox 31"/>
          <p:cNvSpPr txBox="1"/>
          <p:nvPr/>
        </p:nvSpPr>
        <p:spPr>
          <a:xfrm>
            <a:off x="228600" y="2885498"/>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33" name="TextBox 32"/>
          <p:cNvSpPr txBox="1"/>
          <p:nvPr/>
        </p:nvSpPr>
        <p:spPr>
          <a:xfrm>
            <a:off x="228600" y="3995449"/>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34" name="TextBox 33"/>
          <p:cNvSpPr txBox="1"/>
          <p:nvPr/>
        </p:nvSpPr>
        <p:spPr>
          <a:xfrm>
            <a:off x="228600" y="5062249"/>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42" name="타원 41"/>
          <p:cNvSpPr/>
          <p:nvPr/>
        </p:nvSpPr>
        <p:spPr>
          <a:xfrm>
            <a:off x="1341354" y="1755880"/>
            <a:ext cx="947611" cy="603025"/>
          </a:xfrm>
          <a:prstGeom prst="ellipse">
            <a:avLst/>
          </a:prstGeom>
          <a:noFill/>
          <a:ln w="12700">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타원 42"/>
          <p:cNvSpPr/>
          <p:nvPr/>
        </p:nvSpPr>
        <p:spPr>
          <a:xfrm>
            <a:off x="1341354" y="2703491"/>
            <a:ext cx="947611" cy="603025"/>
          </a:xfrm>
          <a:prstGeom prst="ellipse">
            <a:avLst/>
          </a:prstGeom>
          <a:noFill/>
          <a:ln w="12700">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타원 43"/>
          <p:cNvSpPr/>
          <p:nvPr/>
        </p:nvSpPr>
        <p:spPr>
          <a:xfrm>
            <a:off x="1066800" y="4800600"/>
            <a:ext cx="1295400" cy="77531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44"/>
          <p:cNvSpPr txBox="1"/>
          <p:nvPr/>
        </p:nvSpPr>
        <p:spPr>
          <a:xfrm>
            <a:off x="2894357" y="1236940"/>
            <a:ext cx="1981367"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Improvement/degradation </a:t>
            </a:r>
            <a:endParaRPr lang="en-US" altLang="ko-KR" sz="1050" dirty="0" smtClean="0">
              <a:latin typeface="Arial" pitchFamily="34" charset="0"/>
              <a:cs typeface="Arial" pitchFamily="34" charset="0"/>
            </a:endParaRPr>
          </a:p>
        </p:txBody>
      </p:sp>
      <p:pic>
        <p:nvPicPr>
          <p:cNvPr id="71" name="Picture 3" descr="D:\Sync\Work\Project\NCEP_EMC\OA\figure2\H215-H214\imrove_abserrdist_track_H215-H214_AL_024.png"/>
          <p:cNvPicPr>
            <a:picLocks noChangeAspect="1" noChangeArrowheads="1"/>
          </p:cNvPicPr>
          <p:nvPr/>
        </p:nvPicPr>
        <p:blipFill>
          <a:blip r:embed="rId15"/>
          <a:srcRect l="9449" t="29528" r="14173" b="28346"/>
          <a:stretch>
            <a:fillRect/>
          </a:stretch>
        </p:blipFill>
        <p:spPr bwMode="auto">
          <a:xfrm>
            <a:off x="5040000" y="1504444"/>
            <a:ext cx="1836000" cy="1012660"/>
          </a:xfrm>
          <a:prstGeom prst="rect">
            <a:avLst/>
          </a:prstGeom>
          <a:noFill/>
        </p:spPr>
      </p:pic>
      <p:pic>
        <p:nvPicPr>
          <p:cNvPr id="72" name="Picture 4" descr="D:\Sync\Work\Project\NCEP_EMC\OA\figure2\H215-H214\imrove_abserrdist_track_H215-H214_AL_048.png"/>
          <p:cNvPicPr>
            <a:picLocks noChangeAspect="1" noChangeArrowheads="1"/>
          </p:cNvPicPr>
          <p:nvPr/>
        </p:nvPicPr>
        <p:blipFill>
          <a:blip r:embed="rId16"/>
          <a:srcRect l="9449" t="29528" r="14173" b="28346"/>
          <a:stretch>
            <a:fillRect/>
          </a:stretch>
        </p:blipFill>
        <p:spPr bwMode="auto">
          <a:xfrm>
            <a:off x="5040000" y="2592000"/>
            <a:ext cx="1836000" cy="1012660"/>
          </a:xfrm>
          <a:prstGeom prst="rect">
            <a:avLst/>
          </a:prstGeom>
          <a:noFill/>
        </p:spPr>
      </p:pic>
      <p:pic>
        <p:nvPicPr>
          <p:cNvPr id="73" name="Picture 5" descr="D:\Sync\Work\Project\NCEP_EMC\OA\figure2\H215-H214\imrove_abserrdist_track_H215-H214_AL_072.png"/>
          <p:cNvPicPr>
            <a:picLocks noChangeAspect="1" noChangeArrowheads="1"/>
          </p:cNvPicPr>
          <p:nvPr/>
        </p:nvPicPr>
        <p:blipFill>
          <a:blip r:embed="rId17"/>
          <a:srcRect l="9449" t="29528" r="14173" b="28346"/>
          <a:stretch>
            <a:fillRect/>
          </a:stretch>
        </p:blipFill>
        <p:spPr bwMode="auto">
          <a:xfrm>
            <a:off x="5040000" y="3672000"/>
            <a:ext cx="1836000" cy="1012660"/>
          </a:xfrm>
          <a:prstGeom prst="rect">
            <a:avLst/>
          </a:prstGeom>
          <a:noFill/>
        </p:spPr>
      </p:pic>
      <p:pic>
        <p:nvPicPr>
          <p:cNvPr id="74" name="Picture 6" descr="D:\Sync\Work\Project\NCEP_EMC\OA\figure2\H215-H214\imrove_abserrdist_track_H215-H214_AL_096.png"/>
          <p:cNvPicPr>
            <a:picLocks noChangeAspect="1" noChangeArrowheads="1"/>
          </p:cNvPicPr>
          <p:nvPr/>
        </p:nvPicPr>
        <p:blipFill>
          <a:blip r:embed="rId18"/>
          <a:srcRect l="9449" t="29528" r="14173" b="28346"/>
          <a:stretch>
            <a:fillRect/>
          </a:stretch>
        </p:blipFill>
        <p:spPr bwMode="auto">
          <a:xfrm>
            <a:off x="5040000" y="4752000"/>
            <a:ext cx="1836000" cy="1012660"/>
          </a:xfrm>
          <a:prstGeom prst="rect">
            <a:avLst/>
          </a:prstGeom>
          <a:noFill/>
        </p:spPr>
      </p:pic>
      <p:sp>
        <p:nvSpPr>
          <p:cNvPr id="80" name="TextBox 79"/>
          <p:cNvSpPr txBox="1"/>
          <p:nvPr/>
        </p:nvSpPr>
        <p:spPr>
          <a:xfrm>
            <a:off x="914233" y="1235384"/>
            <a:ext cx="1676567"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Error density</a:t>
            </a:r>
            <a:endParaRPr lang="en-US" altLang="ko-KR" sz="1050" dirty="0" smtClean="0">
              <a:latin typeface="Arial" pitchFamily="34" charset="0"/>
              <a:cs typeface="Arial" pitchFamily="34" charset="0"/>
            </a:endParaRPr>
          </a:p>
        </p:txBody>
      </p:sp>
      <p:sp>
        <p:nvSpPr>
          <p:cNvPr id="83" name="직사각형 82"/>
          <p:cNvSpPr/>
          <p:nvPr/>
        </p:nvSpPr>
        <p:spPr>
          <a:xfrm>
            <a:off x="228600" y="5943600"/>
            <a:ext cx="8001000" cy="815608"/>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79388" indent="-179388">
              <a:spcAft>
                <a:spcPts val="600"/>
              </a:spcAft>
              <a:buFont typeface="Wingdings" panose="05000000000000000000" pitchFamily="2" charset="2"/>
              <a:buChar char="Ø"/>
            </a:pPr>
            <a:r>
              <a:rPr lang="en-US" altLang="ko-KR" sz="1400" dirty="0" smtClean="0"/>
              <a:t>Over </a:t>
            </a:r>
            <a:r>
              <a:rPr lang="en-US" altLang="ko-KR" sz="1400" dirty="0" smtClean="0"/>
              <a:t>the open </a:t>
            </a:r>
            <a:r>
              <a:rPr lang="en-US" altLang="ko-KR" sz="1400" dirty="0" smtClean="0"/>
              <a:t>sea, track </a:t>
            </a:r>
            <a:r>
              <a:rPr lang="en-US" altLang="ko-KR" sz="1400" dirty="0" smtClean="0"/>
              <a:t>errors tend to be improved at 24 and 48 hrs and </a:t>
            </a:r>
            <a:r>
              <a:rPr lang="en-US" altLang="ko-KR" sz="1400" dirty="0" smtClean="0"/>
              <a:t>degraded at 96 hr </a:t>
            </a:r>
            <a:r>
              <a:rPr lang="en-US" altLang="ko-KR" sz="1400" dirty="0" smtClean="0"/>
              <a:t>compared</a:t>
            </a:r>
            <a:r>
              <a:rPr lang="en-US" altLang="ko-KR" sz="1400" dirty="0" smtClean="0"/>
              <a:t> to H214.</a:t>
            </a:r>
          </a:p>
          <a:p>
            <a:pPr marL="179388" indent="-179388">
              <a:spcAft>
                <a:spcPts val="600"/>
              </a:spcAft>
              <a:buFont typeface="Wingdings" panose="05000000000000000000" pitchFamily="2" charset="2"/>
              <a:buChar char="Ø"/>
            </a:pPr>
            <a:r>
              <a:rPr lang="en-US" altLang="ko-KR" sz="1400" dirty="0" smtClean="0"/>
              <a:t>Notable cases: 201115 NATE and 201406 EDOUARD</a:t>
            </a:r>
            <a:endParaRPr lang="en-US" altLang="ko-KR" sz="1400" dirty="0"/>
          </a:p>
        </p:txBody>
      </p:sp>
      <p:sp>
        <p:nvSpPr>
          <p:cNvPr id="101" name="타원 100"/>
          <p:cNvSpPr/>
          <p:nvPr/>
        </p:nvSpPr>
        <p:spPr>
          <a:xfrm>
            <a:off x="7437120" y="215646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타원 101"/>
          <p:cNvSpPr/>
          <p:nvPr/>
        </p:nvSpPr>
        <p:spPr>
          <a:xfrm>
            <a:off x="5349240" y="313944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 name="타원 102"/>
          <p:cNvSpPr/>
          <p:nvPr/>
        </p:nvSpPr>
        <p:spPr>
          <a:xfrm>
            <a:off x="5356860" y="422148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 name="타원 103"/>
          <p:cNvSpPr/>
          <p:nvPr/>
        </p:nvSpPr>
        <p:spPr>
          <a:xfrm>
            <a:off x="8134350" y="539877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5" name="타원 104"/>
          <p:cNvSpPr/>
          <p:nvPr/>
        </p:nvSpPr>
        <p:spPr>
          <a:xfrm>
            <a:off x="8134350" y="431292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 name="TextBox 105"/>
          <p:cNvSpPr txBox="1"/>
          <p:nvPr/>
        </p:nvSpPr>
        <p:spPr>
          <a:xfrm>
            <a:off x="7421251" y="2264394"/>
            <a:ext cx="625492" cy="400110"/>
          </a:xfrm>
          <a:prstGeom prst="rect">
            <a:avLst/>
          </a:prstGeom>
          <a:noFill/>
        </p:spPr>
        <p:txBody>
          <a:bodyPr wrap="none" rtlCol="0">
            <a:spAutoFit/>
          </a:bodyPr>
          <a:lstStyle/>
          <a:p>
            <a:r>
              <a:rPr lang="en-US" altLang="ko-KR" sz="1000" dirty="0" smtClean="0"/>
              <a:t>201218</a:t>
            </a:r>
          </a:p>
          <a:p>
            <a:r>
              <a:rPr lang="en-US" altLang="ko-KR" sz="1000" dirty="0" smtClean="0"/>
              <a:t>SANDY</a:t>
            </a:r>
            <a:endParaRPr lang="ko-KR" altLang="en-US" sz="1000" dirty="0"/>
          </a:p>
        </p:txBody>
      </p:sp>
      <p:sp>
        <p:nvSpPr>
          <p:cNvPr id="107" name="TextBox 106"/>
          <p:cNvSpPr txBox="1"/>
          <p:nvPr/>
        </p:nvSpPr>
        <p:spPr>
          <a:xfrm>
            <a:off x="5257800" y="3333690"/>
            <a:ext cx="607859" cy="400110"/>
          </a:xfrm>
          <a:prstGeom prst="rect">
            <a:avLst/>
          </a:prstGeom>
          <a:noFill/>
        </p:spPr>
        <p:txBody>
          <a:bodyPr wrap="none" rtlCol="0">
            <a:spAutoFit/>
          </a:bodyPr>
          <a:lstStyle/>
          <a:p>
            <a:r>
              <a:rPr lang="en-US" altLang="ko-KR" sz="1000" dirty="0" smtClean="0"/>
              <a:t>201115</a:t>
            </a:r>
          </a:p>
          <a:p>
            <a:r>
              <a:rPr lang="en-US" altLang="ko-KR" sz="1000" dirty="0" smtClean="0"/>
              <a:t>NATE</a:t>
            </a:r>
            <a:endParaRPr lang="ko-KR" altLang="en-US" sz="1000" dirty="0"/>
          </a:p>
        </p:txBody>
      </p:sp>
      <p:sp>
        <p:nvSpPr>
          <p:cNvPr id="108" name="TextBox 107"/>
          <p:cNvSpPr txBox="1"/>
          <p:nvPr/>
        </p:nvSpPr>
        <p:spPr>
          <a:xfrm>
            <a:off x="7924800" y="4429027"/>
            <a:ext cx="825867" cy="400110"/>
          </a:xfrm>
          <a:prstGeom prst="rect">
            <a:avLst/>
          </a:prstGeom>
          <a:noFill/>
        </p:spPr>
        <p:txBody>
          <a:bodyPr wrap="none" rtlCol="0">
            <a:spAutoFit/>
          </a:bodyPr>
          <a:lstStyle/>
          <a:p>
            <a:r>
              <a:rPr lang="en-US" altLang="ko-KR" sz="1000" dirty="0" smtClean="0"/>
              <a:t>201406 </a:t>
            </a:r>
            <a:endParaRPr lang="en-US" altLang="ko-KR" sz="1000" dirty="0" smtClean="0"/>
          </a:p>
          <a:p>
            <a:r>
              <a:rPr lang="en-US" altLang="ko-KR" sz="1000" dirty="0" smtClean="0"/>
              <a:t>EDOUARD</a:t>
            </a:r>
            <a:endParaRPr lang="ko-KR" altLang="en-US"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Sync\Work\Project\NCEP_EMC\OA\figure\H215-H15Z\int_H215-BEST_AL_201115.png"/>
          <p:cNvPicPr>
            <a:picLocks noChangeAspect="1" noChangeArrowheads="1"/>
          </p:cNvPicPr>
          <p:nvPr/>
        </p:nvPicPr>
        <p:blipFill>
          <a:blip r:embed="rId2"/>
          <a:srcRect l="8858" t="17717" r="17717" b="41339"/>
          <a:stretch>
            <a:fillRect/>
          </a:stretch>
        </p:blipFill>
        <p:spPr bwMode="auto">
          <a:xfrm>
            <a:off x="5625032" y="4191000"/>
            <a:ext cx="2909368" cy="1622384"/>
          </a:xfrm>
          <a:prstGeom prst="rect">
            <a:avLst/>
          </a:prstGeom>
          <a:noFill/>
        </p:spPr>
      </p:pic>
      <p:sp>
        <p:nvSpPr>
          <p:cNvPr id="10" name="TextBox 9"/>
          <p:cNvSpPr txBox="1"/>
          <p:nvPr/>
        </p:nvSpPr>
        <p:spPr>
          <a:xfrm>
            <a:off x="228600" y="152400"/>
            <a:ext cx="8686800" cy="369332"/>
          </a:xfrm>
          <a:prstGeom prst="rect">
            <a:avLst/>
          </a:prstGeom>
          <a:noFill/>
        </p:spPr>
        <p:txBody>
          <a:bodyPr wrap="square" rtlCol="0">
            <a:spAutoFit/>
          </a:bodyPr>
          <a:lstStyle/>
          <a:p>
            <a:r>
              <a:rPr lang="en-US" altLang="ko-KR" b="1" dirty="0" smtClean="0">
                <a:latin typeface="Arial" pitchFamily="34" charset="0"/>
                <a:cs typeface="Arial" pitchFamily="34" charset="0"/>
              </a:rPr>
              <a:t>Case: 201115 NATE (H214, H15Z and H215)</a:t>
            </a:r>
            <a:endParaRPr lang="ko-KR" altLang="en-US" b="1" dirty="0">
              <a:latin typeface="Arial" pitchFamily="34" charset="0"/>
              <a:cs typeface="Arial" pitchFamily="34" charset="0"/>
            </a:endParaRPr>
          </a:p>
        </p:txBody>
      </p:sp>
      <p:sp>
        <p:nvSpPr>
          <p:cNvPr id="3" name="TextBox 2"/>
          <p:cNvSpPr txBox="1"/>
          <p:nvPr/>
        </p:nvSpPr>
        <p:spPr>
          <a:xfrm>
            <a:off x="228600" y="6172200"/>
            <a:ext cx="8534400" cy="307777"/>
          </a:xfrm>
          <a:prstGeom prst="rect">
            <a:avLst/>
          </a:prstGeom>
          <a:noFill/>
        </p:spPr>
        <p:txBody>
          <a:bodyPr wrap="square" rtlCol="0">
            <a:spAutoFit/>
          </a:bodyPr>
          <a:lstStyle/>
          <a:p>
            <a:pPr>
              <a:buFont typeface="Wingdings" pitchFamily="2" charset="2"/>
              <a:buChar char="Ø"/>
            </a:pPr>
            <a:r>
              <a:rPr lang="en-US" altLang="ko-KR" sz="1400" dirty="0" smtClean="0">
                <a:latin typeface="Arial" pitchFamily="34" charset="0"/>
                <a:cs typeface="Arial" pitchFamily="34" charset="0"/>
              </a:rPr>
              <a:t> Improved track </a:t>
            </a:r>
            <a:r>
              <a:rPr lang="en-US" altLang="ko-KR" sz="1400" dirty="0" smtClean="0">
                <a:latin typeface="Arial" pitchFamily="34" charset="0"/>
                <a:cs typeface="Arial" pitchFamily="34" charset="0"/>
              </a:rPr>
              <a:t>error (24, 48, 72h) and </a:t>
            </a:r>
            <a:r>
              <a:rPr lang="en-US" altLang="ko-KR" sz="1400" dirty="0" smtClean="0">
                <a:latin typeface="Arial" pitchFamily="34" charset="0"/>
                <a:cs typeface="Arial" pitchFamily="34" charset="0"/>
              </a:rPr>
              <a:t>degraded </a:t>
            </a:r>
            <a:r>
              <a:rPr lang="en-US" altLang="ko-KR" sz="1400" dirty="0" smtClean="0">
                <a:latin typeface="Arial" pitchFamily="34" charset="0"/>
                <a:cs typeface="Arial" pitchFamily="34" charset="0"/>
              </a:rPr>
              <a:t>intensity </a:t>
            </a:r>
            <a:r>
              <a:rPr lang="en-US" altLang="ko-KR" sz="1400" dirty="0" smtClean="0">
                <a:latin typeface="Arial" pitchFamily="34" charset="0"/>
                <a:cs typeface="Arial" pitchFamily="34" charset="0"/>
              </a:rPr>
              <a:t>error (24, 48</a:t>
            </a:r>
            <a:r>
              <a:rPr lang="en-US" altLang="ko-KR" sz="1400" dirty="0" smtClean="0">
                <a:latin typeface="Arial" pitchFamily="34" charset="0"/>
                <a:cs typeface="Arial" pitchFamily="34" charset="0"/>
              </a:rPr>
              <a:t>, 72h) of H215 over </a:t>
            </a:r>
            <a:r>
              <a:rPr lang="en-US" altLang="ko-KR" sz="1400" dirty="0" smtClean="0">
                <a:latin typeface="Arial" pitchFamily="34" charset="0"/>
                <a:cs typeface="Arial" pitchFamily="34" charset="0"/>
              </a:rPr>
              <a:t>H214</a:t>
            </a:r>
            <a:endParaRPr lang="ko-KR" altLang="en-US" sz="1400" dirty="0">
              <a:latin typeface="Arial" pitchFamily="34" charset="0"/>
              <a:cs typeface="Arial" pitchFamily="34" charset="0"/>
            </a:endParaRPr>
          </a:p>
        </p:txBody>
      </p:sp>
      <p:pic>
        <p:nvPicPr>
          <p:cNvPr id="7170" name="Picture 2" descr="D:\Sync\Work\Project\NCEP_EMC\OA\figure\H215-H15Z\int_H15Z-BEST_AL_201115.png"/>
          <p:cNvPicPr>
            <a:picLocks noChangeAspect="1" noChangeArrowheads="1"/>
          </p:cNvPicPr>
          <p:nvPr/>
        </p:nvPicPr>
        <p:blipFill>
          <a:blip r:embed="rId3"/>
          <a:srcRect l="8858" t="17717" r="17717" b="41339"/>
          <a:stretch>
            <a:fillRect/>
          </a:stretch>
        </p:blipFill>
        <p:spPr bwMode="auto">
          <a:xfrm>
            <a:off x="2881832" y="4191000"/>
            <a:ext cx="2909368" cy="1622384"/>
          </a:xfrm>
          <a:prstGeom prst="rect">
            <a:avLst/>
          </a:prstGeom>
          <a:noFill/>
        </p:spPr>
      </p:pic>
      <p:pic>
        <p:nvPicPr>
          <p:cNvPr id="7171" name="Picture 3" descr="D:\Sync\Work\Project\NCEP_EMC\OA\figure\H215-H15Z\int_H214-BEST_AL_201115.png"/>
          <p:cNvPicPr>
            <a:picLocks noChangeAspect="1" noChangeArrowheads="1"/>
          </p:cNvPicPr>
          <p:nvPr/>
        </p:nvPicPr>
        <p:blipFill>
          <a:blip r:embed="rId4"/>
          <a:srcRect l="8858" t="17717" r="17717" b="41339"/>
          <a:stretch>
            <a:fillRect/>
          </a:stretch>
        </p:blipFill>
        <p:spPr bwMode="auto">
          <a:xfrm>
            <a:off x="171029" y="4191000"/>
            <a:ext cx="2909368" cy="1622384"/>
          </a:xfrm>
          <a:prstGeom prst="rect">
            <a:avLst/>
          </a:prstGeom>
          <a:noFill/>
        </p:spPr>
      </p:pic>
      <p:pic>
        <p:nvPicPr>
          <p:cNvPr id="7173" name="Picture 5" descr="D:\Sync\Work\Project\NCEP_EMC\OA\figure\H215-H15Z\trk_H15Z-BEST_AL_201115.png"/>
          <p:cNvPicPr>
            <a:picLocks noChangeAspect="1" noChangeArrowheads="1"/>
          </p:cNvPicPr>
          <p:nvPr/>
        </p:nvPicPr>
        <p:blipFill>
          <a:blip r:embed="rId5"/>
          <a:srcRect l="11811" t="17717" r="23622" b="17717"/>
          <a:stretch>
            <a:fillRect/>
          </a:stretch>
        </p:blipFill>
        <p:spPr bwMode="auto">
          <a:xfrm>
            <a:off x="3186632" y="1404037"/>
            <a:ext cx="2558403" cy="2558363"/>
          </a:xfrm>
          <a:prstGeom prst="rect">
            <a:avLst/>
          </a:prstGeom>
          <a:noFill/>
        </p:spPr>
      </p:pic>
      <p:pic>
        <p:nvPicPr>
          <p:cNvPr id="7174" name="Picture 6" descr="D:\Sync\Work\Project\NCEP_EMC\OA\figure\H215-H15Z\trk_H214-BEST_AL_201115.png"/>
          <p:cNvPicPr>
            <a:picLocks noChangeAspect="1" noChangeArrowheads="1"/>
          </p:cNvPicPr>
          <p:nvPr/>
        </p:nvPicPr>
        <p:blipFill>
          <a:blip r:embed="rId6"/>
          <a:srcRect l="11811" t="17717" r="23622" b="17717"/>
          <a:stretch>
            <a:fillRect/>
          </a:stretch>
        </p:blipFill>
        <p:spPr bwMode="auto">
          <a:xfrm>
            <a:off x="552029" y="1404037"/>
            <a:ext cx="2558403" cy="2558363"/>
          </a:xfrm>
          <a:prstGeom prst="rect">
            <a:avLst/>
          </a:prstGeom>
          <a:noFill/>
        </p:spPr>
      </p:pic>
      <p:pic>
        <p:nvPicPr>
          <p:cNvPr id="7175" name="Picture 7" descr="D:\Sync\Work\Project\NCEP_EMC\OA\figure\H215-H15Z\trk_H215-BEST_AL_201115.png"/>
          <p:cNvPicPr>
            <a:picLocks noChangeAspect="1" noChangeArrowheads="1"/>
          </p:cNvPicPr>
          <p:nvPr/>
        </p:nvPicPr>
        <p:blipFill>
          <a:blip r:embed="rId7"/>
          <a:srcRect l="11811" t="17717" r="23622" b="17717"/>
          <a:stretch>
            <a:fillRect/>
          </a:stretch>
        </p:blipFill>
        <p:spPr bwMode="auto">
          <a:xfrm>
            <a:off x="5853632" y="1404037"/>
            <a:ext cx="2558403" cy="2558363"/>
          </a:xfrm>
          <a:prstGeom prst="rect">
            <a:avLst/>
          </a:prstGeom>
          <a:noFill/>
        </p:spPr>
      </p:pic>
      <p:pic>
        <p:nvPicPr>
          <p:cNvPr id="11" name="Picture 7" descr="D:\Sync\Work\Project\NCEP_EMC\OA\figure\H215-H15Z\trk_H215-BEST_AL_201115.png"/>
          <p:cNvPicPr>
            <a:picLocks noChangeAspect="1" noChangeArrowheads="1"/>
          </p:cNvPicPr>
          <p:nvPr/>
        </p:nvPicPr>
        <p:blipFill>
          <a:blip r:embed="rId7"/>
          <a:srcRect l="82677" t="17717" b="47244"/>
          <a:stretch>
            <a:fillRect/>
          </a:stretch>
        </p:blipFill>
        <p:spPr bwMode="auto">
          <a:xfrm>
            <a:off x="8457604" y="1632637"/>
            <a:ext cx="686396" cy="1388382"/>
          </a:xfrm>
          <a:prstGeom prst="rect">
            <a:avLst/>
          </a:prstGeom>
          <a:noFill/>
        </p:spPr>
      </p:pic>
      <p:sp>
        <p:nvSpPr>
          <p:cNvPr id="12" name="슬라이드 번호 개체 틀 11"/>
          <p:cNvSpPr>
            <a:spLocks noGrp="1"/>
          </p:cNvSpPr>
          <p:nvPr>
            <p:ph type="sldNum" sz="quarter" idx="12"/>
          </p:nvPr>
        </p:nvSpPr>
        <p:spPr/>
        <p:txBody>
          <a:bodyPr/>
          <a:lstStyle/>
          <a:p>
            <a:fld id="{206A4578-7824-4D68-BF6B-D3351EF6A15D}"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52400"/>
            <a:ext cx="8686800" cy="369332"/>
          </a:xfrm>
          <a:prstGeom prst="rect">
            <a:avLst/>
          </a:prstGeom>
          <a:noFill/>
        </p:spPr>
        <p:txBody>
          <a:bodyPr wrap="square" rtlCol="0">
            <a:spAutoFit/>
          </a:bodyPr>
          <a:lstStyle/>
          <a:p>
            <a:r>
              <a:rPr lang="en-US" altLang="ko-KR" b="1" dirty="0" smtClean="0">
                <a:latin typeface="Arial" pitchFamily="34" charset="0"/>
                <a:cs typeface="Arial" pitchFamily="34" charset="0"/>
              </a:rPr>
              <a:t>Case: </a:t>
            </a:r>
            <a:r>
              <a:rPr lang="en-US" altLang="ko-KR" b="1" dirty="0" smtClean="0">
                <a:latin typeface="Arial" pitchFamily="34" charset="0"/>
                <a:cs typeface="Arial" pitchFamily="34" charset="0"/>
              </a:rPr>
              <a:t>201406 EDOUARD </a:t>
            </a:r>
            <a:r>
              <a:rPr lang="en-US" altLang="ko-KR" b="1" dirty="0" smtClean="0">
                <a:latin typeface="Arial" pitchFamily="34" charset="0"/>
                <a:cs typeface="Arial" pitchFamily="34" charset="0"/>
              </a:rPr>
              <a:t>(H214</a:t>
            </a:r>
            <a:r>
              <a:rPr lang="en-US" altLang="ko-KR" b="1" dirty="0" smtClean="0">
                <a:latin typeface="Arial" pitchFamily="34" charset="0"/>
                <a:cs typeface="Arial" pitchFamily="34" charset="0"/>
              </a:rPr>
              <a:t>, H15Z and H215)</a:t>
            </a:r>
            <a:endParaRPr lang="ko-KR" altLang="en-US" b="1" dirty="0">
              <a:latin typeface="Arial" pitchFamily="34" charset="0"/>
              <a:cs typeface="Arial" pitchFamily="34" charset="0"/>
            </a:endParaRPr>
          </a:p>
        </p:txBody>
      </p:sp>
      <p:sp>
        <p:nvSpPr>
          <p:cNvPr id="13" name="TextBox 12"/>
          <p:cNvSpPr txBox="1"/>
          <p:nvPr/>
        </p:nvSpPr>
        <p:spPr>
          <a:xfrm>
            <a:off x="990600" y="6172200"/>
            <a:ext cx="6290505" cy="307777"/>
          </a:xfrm>
          <a:prstGeom prst="rect">
            <a:avLst/>
          </a:prstGeom>
          <a:noFill/>
        </p:spPr>
        <p:txBody>
          <a:bodyPr wrap="none" rtlCol="0">
            <a:spAutoFit/>
          </a:bodyPr>
          <a:lstStyle/>
          <a:p>
            <a:pPr>
              <a:buFont typeface="Wingdings" pitchFamily="2" charset="2"/>
              <a:buChar char="Ø"/>
            </a:pPr>
            <a:r>
              <a:rPr lang="en-US" altLang="ko-KR" sz="1400" dirty="0" smtClean="0">
                <a:latin typeface="Arial" pitchFamily="34" charset="0"/>
                <a:cs typeface="Arial" pitchFamily="34" charset="0"/>
              </a:rPr>
              <a:t>Degraded track error </a:t>
            </a:r>
            <a:r>
              <a:rPr lang="en-US" altLang="ko-KR" sz="1400" dirty="0" smtClean="0">
                <a:latin typeface="Arial" pitchFamily="34" charset="0"/>
                <a:cs typeface="Arial" pitchFamily="34" charset="0"/>
              </a:rPr>
              <a:t>(72, 96h</a:t>
            </a:r>
            <a:r>
              <a:rPr lang="en-US" altLang="ko-KR" sz="1400" dirty="0" smtClean="0">
                <a:latin typeface="Arial" pitchFamily="34" charset="0"/>
                <a:cs typeface="Arial" pitchFamily="34" charset="0"/>
              </a:rPr>
              <a:t>) </a:t>
            </a:r>
            <a:r>
              <a:rPr lang="en-US" altLang="ko-KR" sz="1400" dirty="0" smtClean="0">
                <a:latin typeface="Arial" pitchFamily="34" charset="0"/>
                <a:cs typeface="Arial" pitchFamily="34" charset="0"/>
              </a:rPr>
              <a:t>and intensity error (48 h) of </a:t>
            </a:r>
            <a:r>
              <a:rPr lang="en-US" altLang="ko-KR" sz="1400" dirty="0" smtClean="0">
                <a:latin typeface="Arial" pitchFamily="34" charset="0"/>
                <a:cs typeface="Arial" pitchFamily="34" charset="0"/>
              </a:rPr>
              <a:t>H215 over </a:t>
            </a:r>
            <a:r>
              <a:rPr lang="en-US" altLang="ko-KR" sz="1400" dirty="0" smtClean="0">
                <a:latin typeface="Arial" pitchFamily="34" charset="0"/>
                <a:cs typeface="Arial" pitchFamily="34" charset="0"/>
              </a:rPr>
              <a:t>H214</a:t>
            </a:r>
            <a:endParaRPr lang="ko-KR" altLang="en-US" sz="1400" dirty="0">
              <a:latin typeface="Arial" pitchFamily="34" charset="0"/>
              <a:cs typeface="Arial" pitchFamily="34" charset="0"/>
            </a:endParaRPr>
          </a:p>
        </p:txBody>
      </p:sp>
      <p:sp>
        <p:nvSpPr>
          <p:cNvPr id="12" name="슬라이드 번호 개체 틀 11"/>
          <p:cNvSpPr>
            <a:spLocks noGrp="1"/>
          </p:cNvSpPr>
          <p:nvPr>
            <p:ph type="sldNum" sz="quarter" idx="12"/>
          </p:nvPr>
        </p:nvSpPr>
        <p:spPr/>
        <p:txBody>
          <a:bodyPr/>
          <a:lstStyle/>
          <a:p>
            <a:fld id="{206A4578-7824-4D68-BF6B-D3351EF6A15D}" type="slidenum">
              <a:rPr lang="en-US" smtClean="0"/>
              <a:pPr/>
              <a:t>7</a:t>
            </a:fld>
            <a:endParaRPr lang="en-US"/>
          </a:p>
        </p:txBody>
      </p:sp>
      <p:pic>
        <p:nvPicPr>
          <p:cNvPr id="7170" name="Picture 2" descr="D:\Sync\Work\Project\NCEP_EMC\OA\figure2\individual\int_H15Z-BEST_AL_201406.png"/>
          <p:cNvPicPr>
            <a:picLocks noChangeAspect="1" noChangeArrowheads="1"/>
          </p:cNvPicPr>
          <p:nvPr/>
        </p:nvPicPr>
        <p:blipFill>
          <a:blip r:embed="rId2"/>
          <a:srcRect l="8858" t="18898" r="18307" b="40748"/>
          <a:stretch>
            <a:fillRect/>
          </a:stretch>
        </p:blipFill>
        <p:spPr bwMode="auto">
          <a:xfrm>
            <a:off x="3116108" y="4178431"/>
            <a:ext cx="2664000" cy="1475933"/>
          </a:xfrm>
          <a:prstGeom prst="rect">
            <a:avLst/>
          </a:prstGeom>
          <a:noFill/>
        </p:spPr>
      </p:pic>
      <p:pic>
        <p:nvPicPr>
          <p:cNvPr id="7171" name="Picture 3" descr="D:\Sync\Work\Project\NCEP_EMC\OA\figure2\individual\int_H214-BEST_AL_201406.png"/>
          <p:cNvPicPr>
            <a:picLocks noChangeAspect="1" noChangeArrowheads="1"/>
          </p:cNvPicPr>
          <p:nvPr/>
        </p:nvPicPr>
        <p:blipFill>
          <a:blip r:embed="rId3"/>
          <a:srcRect l="8858" t="18898" r="18307" b="40748"/>
          <a:stretch>
            <a:fillRect/>
          </a:stretch>
        </p:blipFill>
        <p:spPr bwMode="auto">
          <a:xfrm>
            <a:off x="457200" y="4178431"/>
            <a:ext cx="2664000" cy="1475933"/>
          </a:xfrm>
          <a:prstGeom prst="rect">
            <a:avLst/>
          </a:prstGeom>
          <a:noFill/>
        </p:spPr>
      </p:pic>
      <p:pic>
        <p:nvPicPr>
          <p:cNvPr id="7172" name="Picture 4" descr="D:\Sync\Work\Project\NCEP_EMC\OA\figure2\individual\int_H215-BEST_AL_201406.png"/>
          <p:cNvPicPr>
            <a:picLocks noChangeAspect="1" noChangeArrowheads="1"/>
          </p:cNvPicPr>
          <p:nvPr/>
        </p:nvPicPr>
        <p:blipFill>
          <a:blip r:embed="rId4"/>
          <a:srcRect l="8858" t="18898" r="18307" b="40748"/>
          <a:stretch>
            <a:fillRect/>
          </a:stretch>
        </p:blipFill>
        <p:spPr bwMode="auto">
          <a:xfrm>
            <a:off x="5761832" y="4178431"/>
            <a:ext cx="2664000" cy="1475933"/>
          </a:xfrm>
          <a:prstGeom prst="rect">
            <a:avLst/>
          </a:prstGeom>
          <a:noFill/>
        </p:spPr>
      </p:pic>
      <p:pic>
        <p:nvPicPr>
          <p:cNvPr id="7173" name="Picture 5" descr="D:\Sync\Work\Project\NCEP_EMC\OA\figure2\individual\trk_H15Z-BEST_AL_201406.png"/>
          <p:cNvPicPr>
            <a:picLocks noChangeAspect="1" noChangeArrowheads="1"/>
          </p:cNvPicPr>
          <p:nvPr/>
        </p:nvPicPr>
        <p:blipFill>
          <a:blip r:embed="rId5"/>
          <a:srcRect l="12992" t="11811" r="25394" b="17126"/>
          <a:stretch>
            <a:fillRect/>
          </a:stretch>
        </p:blipFill>
        <p:spPr bwMode="auto">
          <a:xfrm>
            <a:off x="3344708" y="1219200"/>
            <a:ext cx="2218149" cy="2558260"/>
          </a:xfrm>
          <a:prstGeom prst="rect">
            <a:avLst/>
          </a:prstGeom>
          <a:noFill/>
        </p:spPr>
      </p:pic>
      <p:pic>
        <p:nvPicPr>
          <p:cNvPr id="7174" name="Picture 6" descr="D:\Sync\Work\Project\NCEP_EMC\OA\figure2\individual\trk_H214-BEST_AL_201406.png"/>
          <p:cNvPicPr>
            <a:picLocks noChangeAspect="1" noChangeArrowheads="1"/>
          </p:cNvPicPr>
          <p:nvPr/>
        </p:nvPicPr>
        <p:blipFill>
          <a:blip r:embed="rId6"/>
          <a:srcRect l="12992" t="11811" r="25394" b="17126"/>
          <a:stretch>
            <a:fillRect/>
          </a:stretch>
        </p:blipFill>
        <p:spPr bwMode="auto">
          <a:xfrm>
            <a:off x="688915" y="1219200"/>
            <a:ext cx="2218149" cy="2558260"/>
          </a:xfrm>
          <a:prstGeom prst="rect">
            <a:avLst/>
          </a:prstGeom>
          <a:noFill/>
        </p:spPr>
      </p:pic>
      <p:pic>
        <p:nvPicPr>
          <p:cNvPr id="7175" name="Picture 7" descr="D:\Sync\Work\Project\NCEP_EMC\OA\figure2\individual\trk_H215-BEST_AL_201406.png"/>
          <p:cNvPicPr>
            <a:picLocks noChangeAspect="1" noChangeArrowheads="1"/>
          </p:cNvPicPr>
          <p:nvPr/>
        </p:nvPicPr>
        <p:blipFill>
          <a:blip r:embed="rId7"/>
          <a:srcRect l="12992" t="11811" b="17126"/>
          <a:stretch>
            <a:fillRect/>
          </a:stretch>
        </p:blipFill>
        <p:spPr bwMode="auto">
          <a:xfrm>
            <a:off x="5990547" y="1219200"/>
            <a:ext cx="3132387" cy="255826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28800" y="122238"/>
            <a:ext cx="7315200" cy="563562"/>
          </a:xfrm>
        </p:spPr>
        <p:txBody>
          <a:bodyPr>
            <a:noAutofit/>
          </a:bodyPr>
          <a:lstStyle/>
          <a:p>
            <a:r>
              <a:rPr lang="en-US" altLang="ko-KR" sz="2000" dirty="0" smtClean="0"/>
              <a:t>Improve/Degrade </a:t>
            </a:r>
            <a:r>
              <a:rPr lang="en-US" altLang="ko-KR" sz="2000" dirty="0" smtClean="0"/>
              <a:t>of H215 over </a:t>
            </a:r>
            <a:r>
              <a:rPr lang="en-US" altLang="ko-KR" sz="2000" dirty="0" smtClean="0"/>
              <a:t>H</a:t>
            </a:r>
            <a:r>
              <a:rPr lang="en-US" altLang="ko-KR" sz="2000" dirty="0" smtClean="0"/>
              <a:t>214</a:t>
            </a:r>
            <a:r>
              <a:rPr lang="en-US" altLang="ko-KR" sz="2000" dirty="0" smtClean="0"/>
              <a:t> </a:t>
            </a:r>
            <a:r>
              <a:rPr lang="en-US" altLang="ko-KR" sz="2000" dirty="0" smtClean="0"/>
              <a:t>: </a:t>
            </a:r>
            <a:r>
              <a:rPr lang="en-US" altLang="ko-KR" sz="2000" dirty="0" smtClean="0"/>
              <a:t>Intensity error </a:t>
            </a:r>
            <a:r>
              <a:rPr lang="en-US" altLang="ko-KR" sz="2000" dirty="0" smtClean="0"/>
              <a:t>(AL)</a:t>
            </a:r>
          </a:p>
        </p:txBody>
      </p:sp>
      <p:sp>
        <p:nvSpPr>
          <p:cNvPr id="4" name="슬라이드 번호 개체 틀 3"/>
          <p:cNvSpPr>
            <a:spLocks noGrp="1"/>
          </p:cNvSpPr>
          <p:nvPr>
            <p:ph type="sldNum" sz="quarter" idx="12"/>
          </p:nvPr>
        </p:nvSpPr>
        <p:spPr/>
        <p:txBody>
          <a:bodyPr/>
          <a:lstStyle/>
          <a:p>
            <a:fld id="{206A4578-7824-4D68-BF6B-D3351EF6A15D}" type="slidenum">
              <a:rPr lang="en-US" smtClean="0"/>
              <a:pPr/>
              <a:t>8</a:t>
            </a:fld>
            <a:endParaRPr lang="en-US"/>
          </a:p>
        </p:txBody>
      </p:sp>
      <p:sp>
        <p:nvSpPr>
          <p:cNvPr id="31" name="TextBox 30"/>
          <p:cNvSpPr txBox="1"/>
          <p:nvPr/>
        </p:nvSpPr>
        <p:spPr>
          <a:xfrm>
            <a:off x="228600" y="1818698"/>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32" name="TextBox 31"/>
          <p:cNvSpPr txBox="1"/>
          <p:nvPr/>
        </p:nvSpPr>
        <p:spPr>
          <a:xfrm>
            <a:off x="228600" y="2885498"/>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33" name="TextBox 32"/>
          <p:cNvSpPr txBox="1"/>
          <p:nvPr/>
        </p:nvSpPr>
        <p:spPr>
          <a:xfrm>
            <a:off x="228600" y="3995449"/>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34" name="TextBox 33"/>
          <p:cNvSpPr txBox="1"/>
          <p:nvPr/>
        </p:nvSpPr>
        <p:spPr>
          <a:xfrm>
            <a:off x="228600" y="5062249"/>
            <a:ext cx="545847" cy="347951"/>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grpSp>
        <p:nvGrpSpPr>
          <p:cNvPr id="35" name="그룹 34"/>
          <p:cNvGrpSpPr/>
          <p:nvPr/>
        </p:nvGrpSpPr>
        <p:grpSpPr>
          <a:xfrm>
            <a:off x="0" y="0"/>
            <a:ext cx="1892491" cy="1265801"/>
            <a:chOff x="6812281" y="2120309"/>
            <a:chExt cx="1992096" cy="1332422"/>
          </a:xfrm>
        </p:grpSpPr>
        <p:pic>
          <p:nvPicPr>
            <p:cNvPr id="36" name="Picture 2" descr="C:\Users\vijay.t.tallapragada\Desktop\FY15_HWRF\3-way\fig_ALAL1114_wind.png"/>
            <p:cNvPicPr>
              <a:picLocks noChangeAspect="1" noChangeArrowheads="1"/>
            </p:cNvPicPr>
            <p:nvPr/>
          </p:nvPicPr>
          <p:blipFill>
            <a:blip r:embed="rId2">
              <a:extLst>
                <a:ext uri="{28A0092B-C50C-407E-A947-70E740481C1C}">
                  <a14:useLocalDpi xmlns="" xmlns:lc="http://schemas.openxmlformats.org/drawingml/2006/lockedCanvas" xmlns:a14="http://schemas.microsoft.com/office/drawing/2010/main" val="0"/>
                </a:ext>
              </a:extLst>
            </a:blip>
            <a:srcRect t="7469"/>
            <a:stretch>
              <a:fillRect/>
            </a:stretch>
          </p:blipFill>
          <p:spPr bwMode="auto">
            <a:xfrm>
              <a:off x="6812281" y="2120309"/>
              <a:ext cx="1992096" cy="1332422"/>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38" name="아래쪽 화살표 37"/>
            <p:cNvSpPr/>
            <p:nvPr/>
          </p:nvSpPr>
          <p:spPr>
            <a:xfrm>
              <a:off x="7239000" y="3070680"/>
              <a:ext cx="216000" cy="2160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10</a:t>
              </a:r>
              <a:endParaRPr lang="ko-KR" altLang="en-US" sz="800" b="1" dirty="0">
                <a:solidFill>
                  <a:schemeClr val="bg1"/>
                </a:solidFill>
              </a:endParaRPr>
            </a:p>
          </p:txBody>
        </p:sp>
        <p:sp>
          <p:nvSpPr>
            <p:cNvPr id="39" name="아래쪽 화살표 38"/>
            <p:cNvSpPr/>
            <p:nvPr/>
          </p:nvSpPr>
          <p:spPr>
            <a:xfrm>
              <a:off x="7931304" y="3064992"/>
              <a:ext cx="216000" cy="2160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7</a:t>
              </a:r>
              <a:endParaRPr lang="ko-KR" altLang="en-US" sz="800" b="1" dirty="0">
                <a:solidFill>
                  <a:schemeClr val="bg1"/>
                </a:solidFill>
              </a:endParaRPr>
            </a:p>
          </p:txBody>
        </p:sp>
        <p:sp>
          <p:nvSpPr>
            <p:cNvPr id="40" name="아래쪽 화살표 39"/>
            <p:cNvSpPr/>
            <p:nvPr/>
          </p:nvSpPr>
          <p:spPr>
            <a:xfrm>
              <a:off x="8275320" y="3064992"/>
              <a:ext cx="216000" cy="216000"/>
            </a:xfrm>
            <a:prstGeom prst="downArrow">
              <a:avLst>
                <a:gd name="adj1" fmla="val 62165"/>
                <a:gd name="adj2" fmla="val 50000"/>
              </a:avLst>
            </a:prstGeom>
            <a:solidFill>
              <a:srgbClr val="1B10FC">
                <a:alpha val="5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800" b="1" dirty="0" smtClean="0">
                  <a:solidFill>
                    <a:schemeClr val="bg1"/>
                  </a:solidFill>
                </a:rPr>
                <a:t>4</a:t>
              </a:r>
              <a:endParaRPr lang="ko-KR" altLang="en-US" sz="800" b="1" dirty="0">
                <a:solidFill>
                  <a:schemeClr val="bg1"/>
                </a:solidFill>
              </a:endParaRPr>
            </a:p>
          </p:txBody>
        </p:sp>
      </p:grpSp>
      <p:pic>
        <p:nvPicPr>
          <p:cNvPr id="41" name="Picture 2" descr="D:\Sync\Work\Project\NCEP_EMC\OA\figure2\H215-H214\abserrmws_den_H215-H214_AL_048.png"/>
          <p:cNvPicPr>
            <a:picLocks noChangeAspect="1" noChangeArrowheads="1"/>
          </p:cNvPicPr>
          <p:nvPr/>
        </p:nvPicPr>
        <p:blipFill>
          <a:blip r:embed="rId3"/>
          <a:srcRect l="10630" t="29528" r="14173" b="28346"/>
          <a:stretch>
            <a:fillRect/>
          </a:stretch>
        </p:blipFill>
        <p:spPr bwMode="auto">
          <a:xfrm>
            <a:off x="792000" y="2592000"/>
            <a:ext cx="1800000" cy="1008385"/>
          </a:xfrm>
          <a:prstGeom prst="rect">
            <a:avLst/>
          </a:prstGeom>
          <a:noFill/>
        </p:spPr>
      </p:pic>
      <p:pic>
        <p:nvPicPr>
          <p:cNvPr id="46" name="Picture 3" descr="D:\Sync\Work\Project\NCEP_EMC\OA\figure2\H215-H214\abserrmws_den_H215-H214_AL_072.png"/>
          <p:cNvPicPr>
            <a:picLocks noChangeAspect="1" noChangeArrowheads="1"/>
          </p:cNvPicPr>
          <p:nvPr/>
        </p:nvPicPr>
        <p:blipFill>
          <a:blip r:embed="rId4"/>
          <a:srcRect l="10630" t="29528" r="14173" b="28346"/>
          <a:stretch>
            <a:fillRect/>
          </a:stretch>
        </p:blipFill>
        <p:spPr bwMode="auto">
          <a:xfrm>
            <a:off x="792000" y="3672000"/>
            <a:ext cx="1800000" cy="1008385"/>
          </a:xfrm>
          <a:prstGeom prst="rect">
            <a:avLst/>
          </a:prstGeom>
          <a:noFill/>
        </p:spPr>
      </p:pic>
      <p:pic>
        <p:nvPicPr>
          <p:cNvPr id="47" name="Picture 4" descr="D:\Sync\Work\Project\NCEP_EMC\OA\figure2\H215-H214\abserrmws_den_H215-H214_AL_096.png"/>
          <p:cNvPicPr>
            <a:picLocks noChangeAspect="1" noChangeArrowheads="1"/>
          </p:cNvPicPr>
          <p:nvPr/>
        </p:nvPicPr>
        <p:blipFill>
          <a:blip r:embed="rId5"/>
          <a:srcRect l="10630" t="29528" r="14173" b="28346"/>
          <a:stretch>
            <a:fillRect/>
          </a:stretch>
        </p:blipFill>
        <p:spPr bwMode="auto">
          <a:xfrm>
            <a:off x="792000" y="4752000"/>
            <a:ext cx="1800000" cy="1008385"/>
          </a:xfrm>
          <a:prstGeom prst="rect">
            <a:avLst/>
          </a:prstGeom>
          <a:noFill/>
        </p:spPr>
      </p:pic>
      <p:pic>
        <p:nvPicPr>
          <p:cNvPr id="48" name="Picture 9" descr="D:\Sync\Work\Project\NCEP_EMC\OA\figure2\H215-H214\abserrmws_den_H215-H214_AL_024.png"/>
          <p:cNvPicPr>
            <a:picLocks noChangeAspect="1" noChangeArrowheads="1"/>
          </p:cNvPicPr>
          <p:nvPr/>
        </p:nvPicPr>
        <p:blipFill>
          <a:blip r:embed="rId6"/>
          <a:srcRect l="10630" t="29528" r="14173" b="28346"/>
          <a:stretch>
            <a:fillRect/>
          </a:stretch>
        </p:blipFill>
        <p:spPr bwMode="auto">
          <a:xfrm>
            <a:off x="792000" y="1512000"/>
            <a:ext cx="1800000" cy="1008385"/>
          </a:xfrm>
          <a:prstGeom prst="rect">
            <a:avLst/>
          </a:prstGeom>
          <a:noFill/>
        </p:spPr>
      </p:pic>
      <p:pic>
        <p:nvPicPr>
          <p:cNvPr id="49" name="Picture 2" descr="D:\Sync\Work\Project\NCEP_EMC\OA\figure2\H215-H214\abserrmws_icM_H215-H214_AL_024.png"/>
          <p:cNvPicPr>
            <a:picLocks noChangeAspect="1" noChangeArrowheads="1"/>
          </p:cNvPicPr>
          <p:nvPr/>
        </p:nvPicPr>
        <p:blipFill>
          <a:blip r:embed="rId7"/>
          <a:srcRect l="4724" t="18898" r="2362" b="38386"/>
          <a:stretch>
            <a:fillRect/>
          </a:stretch>
        </p:blipFill>
        <p:spPr bwMode="auto">
          <a:xfrm>
            <a:off x="2700000" y="1512000"/>
            <a:ext cx="2196000" cy="1009610"/>
          </a:xfrm>
          <a:prstGeom prst="rect">
            <a:avLst/>
          </a:prstGeom>
          <a:noFill/>
        </p:spPr>
      </p:pic>
      <p:pic>
        <p:nvPicPr>
          <p:cNvPr id="51" name="Picture 4" descr="D:\Sync\Work\Project\NCEP_EMC\OA\figure2\H215-H214\abserrmws_icM_H215-H214_AL_072.png"/>
          <p:cNvPicPr>
            <a:picLocks noChangeAspect="1" noChangeArrowheads="1"/>
          </p:cNvPicPr>
          <p:nvPr/>
        </p:nvPicPr>
        <p:blipFill>
          <a:blip r:embed="rId8"/>
          <a:srcRect l="4724" t="18898" r="2362" b="38386"/>
          <a:stretch>
            <a:fillRect/>
          </a:stretch>
        </p:blipFill>
        <p:spPr bwMode="auto">
          <a:xfrm>
            <a:off x="2700000" y="3672000"/>
            <a:ext cx="2196000" cy="1009610"/>
          </a:xfrm>
          <a:prstGeom prst="rect">
            <a:avLst/>
          </a:prstGeom>
          <a:noFill/>
        </p:spPr>
      </p:pic>
      <p:pic>
        <p:nvPicPr>
          <p:cNvPr id="52" name="Picture 5" descr="D:\Sync\Work\Project\NCEP_EMC\OA\figure2\H215-H214\abserrmws_icM_H215-H214_AL_096.png"/>
          <p:cNvPicPr>
            <a:picLocks noChangeAspect="1" noChangeArrowheads="1"/>
          </p:cNvPicPr>
          <p:nvPr/>
        </p:nvPicPr>
        <p:blipFill>
          <a:blip r:embed="rId9"/>
          <a:srcRect l="4724" t="18898" r="2362" b="38386"/>
          <a:stretch>
            <a:fillRect/>
          </a:stretch>
        </p:blipFill>
        <p:spPr bwMode="auto">
          <a:xfrm>
            <a:off x="2700000" y="4752000"/>
            <a:ext cx="2196000" cy="1009610"/>
          </a:xfrm>
          <a:prstGeom prst="rect">
            <a:avLst/>
          </a:prstGeom>
          <a:noFill/>
        </p:spPr>
      </p:pic>
      <p:pic>
        <p:nvPicPr>
          <p:cNvPr id="53" name="Picture 15" descr="D:\Sync\Work\Project\NCEP_EMC\OA\figure2\H215-H214\degrad_abserrmws_track_H215-H214_AL_024.png"/>
          <p:cNvPicPr>
            <a:picLocks noChangeAspect="1" noChangeArrowheads="1"/>
          </p:cNvPicPr>
          <p:nvPr/>
        </p:nvPicPr>
        <p:blipFill>
          <a:blip r:embed="rId10"/>
          <a:srcRect l="9449" t="29528" r="14173" b="28346"/>
          <a:stretch>
            <a:fillRect/>
          </a:stretch>
        </p:blipFill>
        <p:spPr bwMode="auto">
          <a:xfrm>
            <a:off x="6840000" y="1512000"/>
            <a:ext cx="1836000" cy="1012661"/>
          </a:xfrm>
          <a:prstGeom prst="rect">
            <a:avLst/>
          </a:prstGeom>
          <a:noFill/>
        </p:spPr>
      </p:pic>
      <p:pic>
        <p:nvPicPr>
          <p:cNvPr id="54" name="Picture 16" descr="D:\Sync\Work\Project\NCEP_EMC\OA\figure2\H215-H214\degrad_abserrmws_track_H215-H214_AL_048.png"/>
          <p:cNvPicPr>
            <a:picLocks noChangeAspect="1" noChangeArrowheads="1"/>
          </p:cNvPicPr>
          <p:nvPr/>
        </p:nvPicPr>
        <p:blipFill>
          <a:blip r:embed="rId11"/>
          <a:srcRect l="9449" t="29528" r="14173" b="28346"/>
          <a:stretch>
            <a:fillRect/>
          </a:stretch>
        </p:blipFill>
        <p:spPr bwMode="auto">
          <a:xfrm>
            <a:off x="6840000" y="2592000"/>
            <a:ext cx="1836000" cy="1012661"/>
          </a:xfrm>
          <a:prstGeom prst="rect">
            <a:avLst/>
          </a:prstGeom>
          <a:noFill/>
        </p:spPr>
      </p:pic>
      <p:pic>
        <p:nvPicPr>
          <p:cNvPr id="55" name="Picture 17" descr="D:\Sync\Work\Project\NCEP_EMC\OA\figure2\H215-H214\degrad_abserrmws_track_H215-H214_AL_072.png"/>
          <p:cNvPicPr>
            <a:picLocks noChangeAspect="1" noChangeArrowheads="1"/>
          </p:cNvPicPr>
          <p:nvPr/>
        </p:nvPicPr>
        <p:blipFill>
          <a:blip r:embed="rId12"/>
          <a:srcRect l="9449" t="29528" r="14173" b="28346"/>
          <a:stretch>
            <a:fillRect/>
          </a:stretch>
        </p:blipFill>
        <p:spPr bwMode="auto">
          <a:xfrm>
            <a:off x="6840000" y="3672000"/>
            <a:ext cx="1836000" cy="1012661"/>
          </a:xfrm>
          <a:prstGeom prst="rect">
            <a:avLst/>
          </a:prstGeom>
          <a:noFill/>
        </p:spPr>
      </p:pic>
      <p:pic>
        <p:nvPicPr>
          <p:cNvPr id="56" name="Picture 2" descr="D:\Sync\Work\Project\NCEP_EMC\OA\figure2\H215-H214\degrad_abserrmws_track_H215-H214_AL_096.png"/>
          <p:cNvPicPr>
            <a:picLocks noChangeAspect="1" noChangeArrowheads="1"/>
          </p:cNvPicPr>
          <p:nvPr/>
        </p:nvPicPr>
        <p:blipFill>
          <a:blip r:embed="rId13"/>
          <a:srcRect l="9449" t="29528" r="14173" b="28346"/>
          <a:stretch>
            <a:fillRect/>
          </a:stretch>
        </p:blipFill>
        <p:spPr bwMode="auto">
          <a:xfrm>
            <a:off x="6840000" y="4752000"/>
            <a:ext cx="1836000" cy="1012661"/>
          </a:xfrm>
          <a:prstGeom prst="rect">
            <a:avLst/>
          </a:prstGeom>
          <a:noFill/>
        </p:spPr>
      </p:pic>
      <p:pic>
        <p:nvPicPr>
          <p:cNvPr id="57" name="Picture 7" descr="D:\Sync\Work\Project\NCEP_EMC\OA\figure2\H215-H214\imrove_abserrmws_track_H215-H214_AL_024.png"/>
          <p:cNvPicPr>
            <a:picLocks noChangeAspect="1" noChangeArrowheads="1"/>
          </p:cNvPicPr>
          <p:nvPr/>
        </p:nvPicPr>
        <p:blipFill>
          <a:blip r:embed="rId14"/>
          <a:srcRect l="9449" t="29528" r="14173" b="28346"/>
          <a:stretch>
            <a:fillRect/>
          </a:stretch>
        </p:blipFill>
        <p:spPr bwMode="auto">
          <a:xfrm>
            <a:off x="5040000" y="1512000"/>
            <a:ext cx="1836000" cy="1012661"/>
          </a:xfrm>
          <a:prstGeom prst="rect">
            <a:avLst/>
          </a:prstGeom>
          <a:noFill/>
        </p:spPr>
      </p:pic>
      <p:pic>
        <p:nvPicPr>
          <p:cNvPr id="58" name="Picture 8" descr="D:\Sync\Work\Project\NCEP_EMC\OA\figure2\H215-H214\imrove_abserrmws_track_H215-H214_AL_048.png"/>
          <p:cNvPicPr>
            <a:picLocks noChangeAspect="1" noChangeArrowheads="1"/>
          </p:cNvPicPr>
          <p:nvPr/>
        </p:nvPicPr>
        <p:blipFill>
          <a:blip r:embed="rId15"/>
          <a:srcRect l="9449" t="29528" r="14173" b="28346"/>
          <a:stretch>
            <a:fillRect/>
          </a:stretch>
        </p:blipFill>
        <p:spPr bwMode="auto">
          <a:xfrm>
            <a:off x="5040000" y="2592000"/>
            <a:ext cx="1836000" cy="1012661"/>
          </a:xfrm>
          <a:prstGeom prst="rect">
            <a:avLst/>
          </a:prstGeom>
          <a:noFill/>
        </p:spPr>
      </p:pic>
      <p:pic>
        <p:nvPicPr>
          <p:cNvPr id="59" name="Picture 9" descr="D:\Sync\Work\Project\NCEP_EMC\OA\figure2\H215-H214\imrove_abserrmws_track_H215-H214_AL_072.png"/>
          <p:cNvPicPr>
            <a:picLocks noChangeAspect="1" noChangeArrowheads="1"/>
          </p:cNvPicPr>
          <p:nvPr/>
        </p:nvPicPr>
        <p:blipFill>
          <a:blip r:embed="rId16"/>
          <a:srcRect l="9449" t="29528" r="14173" b="28346"/>
          <a:stretch>
            <a:fillRect/>
          </a:stretch>
        </p:blipFill>
        <p:spPr bwMode="auto">
          <a:xfrm>
            <a:off x="5040000" y="3672000"/>
            <a:ext cx="1836000" cy="1012661"/>
          </a:xfrm>
          <a:prstGeom prst="rect">
            <a:avLst/>
          </a:prstGeom>
          <a:noFill/>
        </p:spPr>
      </p:pic>
      <p:pic>
        <p:nvPicPr>
          <p:cNvPr id="60" name="Picture 10" descr="D:\Sync\Work\Project\NCEP_EMC\OA\figure2\H215-H214\imrove_abserrmws_track_H215-H214_AL_096.png"/>
          <p:cNvPicPr>
            <a:picLocks noChangeAspect="1" noChangeArrowheads="1"/>
          </p:cNvPicPr>
          <p:nvPr/>
        </p:nvPicPr>
        <p:blipFill>
          <a:blip r:embed="rId17"/>
          <a:srcRect l="9449" t="29528" r="14173" b="28346"/>
          <a:stretch>
            <a:fillRect/>
          </a:stretch>
        </p:blipFill>
        <p:spPr bwMode="auto">
          <a:xfrm>
            <a:off x="5040000" y="4752000"/>
            <a:ext cx="1836000" cy="1012661"/>
          </a:xfrm>
          <a:prstGeom prst="rect">
            <a:avLst/>
          </a:prstGeom>
          <a:noFill/>
        </p:spPr>
      </p:pic>
      <p:sp>
        <p:nvSpPr>
          <p:cNvPr id="61" name="타원 60"/>
          <p:cNvSpPr/>
          <p:nvPr/>
        </p:nvSpPr>
        <p:spPr>
          <a:xfrm>
            <a:off x="1066800" y="4953000"/>
            <a:ext cx="1295400" cy="533400"/>
          </a:xfrm>
          <a:prstGeom prst="ellipse">
            <a:avLst/>
          </a:prstGeom>
          <a:noFill/>
          <a:ln w="12700">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62" name="타원 61"/>
          <p:cNvSpPr/>
          <p:nvPr/>
        </p:nvSpPr>
        <p:spPr>
          <a:xfrm>
            <a:off x="990600" y="1752600"/>
            <a:ext cx="1219200" cy="533400"/>
          </a:xfrm>
          <a:prstGeom prst="ellipse">
            <a:avLst/>
          </a:prstGeom>
          <a:noFill/>
          <a:ln w="31750">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79" name="타원 78"/>
          <p:cNvSpPr/>
          <p:nvPr/>
        </p:nvSpPr>
        <p:spPr>
          <a:xfrm>
            <a:off x="1066800" y="3886200"/>
            <a:ext cx="1219200" cy="533400"/>
          </a:xfrm>
          <a:prstGeom prst="ellipse">
            <a:avLst/>
          </a:prstGeom>
          <a:noFill/>
          <a:ln w="19050">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pic>
        <p:nvPicPr>
          <p:cNvPr id="50" name="Picture 3" descr="D:\Sync\Work\Project\NCEP_EMC\OA\figure2\H215-H214\abserrmws_icM_H215-H214_AL_048.png"/>
          <p:cNvPicPr>
            <a:picLocks noChangeAspect="1" noChangeArrowheads="1"/>
          </p:cNvPicPr>
          <p:nvPr/>
        </p:nvPicPr>
        <p:blipFill>
          <a:blip r:embed="rId18"/>
          <a:srcRect l="4724" t="18898" r="2362" b="38386"/>
          <a:stretch>
            <a:fillRect/>
          </a:stretch>
        </p:blipFill>
        <p:spPr bwMode="auto">
          <a:xfrm>
            <a:off x="2700000" y="2592000"/>
            <a:ext cx="2196000" cy="1009610"/>
          </a:xfrm>
          <a:prstGeom prst="rect">
            <a:avLst/>
          </a:prstGeom>
          <a:noFill/>
        </p:spPr>
      </p:pic>
      <p:sp>
        <p:nvSpPr>
          <p:cNvPr id="82" name="TextBox 81"/>
          <p:cNvSpPr txBox="1"/>
          <p:nvPr/>
        </p:nvSpPr>
        <p:spPr>
          <a:xfrm>
            <a:off x="2894357" y="1236940"/>
            <a:ext cx="1981367"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Improvement/degradation </a:t>
            </a:r>
            <a:endParaRPr lang="en-US" altLang="ko-KR" sz="1050" dirty="0" smtClean="0">
              <a:latin typeface="Arial" pitchFamily="34" charset="0"/>
              <a:cs typeface="Arial" pitchFamily="34" charset="0"/>
            </a:endParaRPr>
          </a:p>
        </p:txBody>
      </p:sp>
      <p:sp>
        <p:nvSpPr>
          <p:cNvPr id="83" name="TextBox 82"/>
          <p:cNvSpPr txBox="1"/>
          <p:nvPr/>
        </p:nvSpPr>
        <p:spPr>
          <a:xfrm>
            <a:off x="914233" y="1235384"/>
            <a:ext cx="1676567"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Error density</a:t>
            </a:r>
            <a:endParaRPr lang="en-US" altLang="ko-KR" sz="1050" dirty="0" smtClean="0">
              <a:latin typeface="Arial" pitchFamily="34" charset="0"/>
              <a:cs typeface="Arial" pitchFamily="34" charset="0"/>
            </a:endParaRPr>
          </a:p>
        </p:txBody>
      </p:sp>
      <p:sp>
        <p:nvSpPr>
          <p:cNvPr id="84" name="직사각형 83"/>
          <p:cNvSpPr/>
          <p:nvPr/>
        </p:nvSpPr>
        <p:spPr>
          <a:xfrm>
            <a:off x="228600" y="5966192"/>
            <a:ext cx="7848600" cy="815608"/>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79388" indent="-179388">
              <a:spcAft>
                <a:spcPts val="600"/>
              </a:spcAft>
              <a:buFont typeface="Wingdings" panose="05000000000000000000" pitchFamily="2" charset="2"/>
              <a:buChar char="Ø"/>
            </a:pPr>
            <a:r>
              <a:rPr lang="en-US" altLang="ko-KR" sz="1400" dirty="0" smtClean="0"/>
              <a:t>Over the southeastern Bahamans</a:t>
            </a:r>
            <a:r>
              <a:rPr lang="en-US" altLang="ko-KR" sz="1400" dirty="0" smtClean="0"/>
              <a:t>, </a:t>
            </a:r>
            <a:r>
              <a:rPr lang="en-US" altLang="ko-KR" sz="1400" dirty="0" smtClean="0"/>
              <a:t>intensity errors </a:t>
            </a:r>
            <a:r>
              <a:rPr lang="en-US" altLang="ko-KR" sz="1400" dirty="0" smtClean="0"/>
              <a:t>tend to be improved at </a:t>
            </a:r>
            <a:r>
              <a:rPr lang="en-US" altLang="ko-KR" sz="1400" dirty="0" smtClean="0"/>
              <a:t>24, 72, and 96 hrs </a:t>
            </a:r>
            <a:r>
              <a:rPr lang="en-US" altLang="ko-KR" sz="1400" dirty="0" smtClean="0"/>
              <a:t>compared to H214. </a:t>
            </a:r>
            <a:endParaRPr lang="en-US" altLang="ko-KR" sz="1400" dirty="0" smtClean="0"/>
          </a:p>
          <a:p>
            <a:pPr marL="179388" indent="-179388">
              <a:spcAft>
                <a:spcPts val="600"/>
              </a:spcAft>
              <a:buFont typeface="Wingdings" panose="05000000000000000000" pitchFamily="2" charset="2"/>
              <a:buChar char="Ø"/>
            </a:pPr>
            <a:r>
              <a:rPr lang="en-US" altLang="ko-KR" sz="1400" dirty="0" smtClean="0"/>
              <a:t>Notable case: 201109 IRENE</a:t>
            </a:r>
            <a:endParaRPr lang="en-US" altLang="ko-KR" sz="1400" dirty="0"/>
          </a:p>
        </p:txBody>
      </p:sp>
      <p:sp>
        <p:nvSpPr>
          <p:cNvPr id="85" name="TextBox 84"/>
          <p:cNvSpPr txBox="1"/>
          <p:nvPr/>
        </p:nvSpPr>
        <p:spPr>
          <a:xfrm>
            <a:off x="5207880" y="1235791"/>
            <a:ext cx="1650120"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Improved (&lt; 25</a:t>
            </a:r>
            <a:r>
              <a:rPr lang="en-US" altLang="ko-KR" sz="1050" baseline="30000" dirty="0" smtClean="0">
                <a:latin typeface="Arial" pitchFamily="34" charset="0"/>
                <a:cs typeface="Arial" pitchFamily="34" charset="0"/>
              </a:rPr>
              <a:t>th</a:t>
            </a:r>
            <a:r>
              <a:rPr lang="en-US" altLang="ko-KR" sz="1050" dirty="0" smtClean="0">
                <a:latin typeface="Arial" pitchFamily="34" charset="0"/>
                <a:cs typeface="Arial" pitchFamily="34" charset="0"/>
              </a:rPr>
              <a:t> PCTL)</a:t>
            </a:r>
            <a:endParaRPr lang="ko-KR" altLang="en-US" sz="1050" dirty="0">
              <a:latin typeface="Arial" pitchFamily="34" charset="0"/>
              <a:cs typeface="Arial" pitchFamily="34" charset="0"/>
            </a:endParaRPr>
          </a:p>
        </p:txBody>
      </p:sp>
      <p:sp>
        <p:nvSpPr>
          <p:cNvPr id="86" name="TextBox 85"/>
          <p:cNvSpPr txBox="1"/>
          <p:nvPr/>
        </p:nvSpPr>
        <p:spPr>
          <a:xfrm>
            <a:off x="6989934" y="1236940"/>
            <a:ext cx="1628758"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Degraded (&gt;</a:t>
            </a:r>
            <a:r>
              <a:rPr lang="en-US" altLang="ko-KR" sz="1050" dirty="0" smtClean="0">
                <a:latin typeface="Arial" pitchFamily="34" charset="0"/>
                <a:cs typeface="Arial" pitchFamily="34" charset="0"/>
              </a:rPr>
              <a:t>75</a:t>
            </a:r>
            <a:r>
              <a:rPr lang="en-US" altLang="ko-KR" sz="1050" baseline="30000" dirty="0" smtClean="0">
                <a:latin typeface="Arial" pitchFamily="34" charset="0"/>
                <a:cs typeface="Arial" pitchFamily="34" charset="0"/>
              </a:rPr>
              <a:t>th</a:t>
            </a:r>
            <a:r>
              <a:rPr lang="en-US" altLang="ko-KR" sz="1050" dirty="0" smtClean="0">
                <a:latin typeface="Arial" pitchFamily="34" charset="0"/>
                <a:cs typeface="Arial" pitchFamily="34" charset="0"/>
              </a:rPr>
              <a:t> PCTL)</a:t>
            </a:r>
            <a:endParaRPr lang="ko-KR" altLang="en-US" sz="1050" dirty="0">
              <a:latin typeface="Arial" pitchFamily="34" charset="0"/>
              <a:cs typeface="Arial" pitchFamily="34" charset="0"/>
            </a:endParaRPr>
          </a:p>
        </p:txBody>
      </p:sp>
      <p:grpSp>
        <p:nvGrpSpPr>
          <p:cNvPr id="87" name="그룹 86"/>
          <p:cNvGrpSpPr/>
          <p:nvPr/>
        </p:nvGrpSpPr>
        <p:grpSpPr>
          <a:xfrm>
            <a:off x="8342945" y="5791200"/>
            <a:ext cx="801055" cy="523220"/>
            <a:chOff x="3810000" y="4343400"/>
            <a:chExt cx="801055" cy="523220"/>
          </a:xfrm>
        </p:grpSpPr>
        <p:sp>
          <p:nvSpPr>
            <p:cNvPr id="88" name="TextBox 2"/>
            <p:cNvSpPr txBox="1"/>
            <p:nvPr/>
          </p:nvSpPr>
          <p:spPr>
            <a:xfrm>
              <a:off x="3825262" y="4343400"/>
              <a:ext cx="785793"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700" dirty="0" smtClean="0">
                  <a:latin typeface="Arial" panose="020B0604020202020204" pitchFamily="34" charset="0"/>
                  <a:cs typeface="Arial" panose="020B0604020202020204" pitchFamily="34" charset="0"/>
                </a:rPr>
                <a:t>       Err &lt; -5</a:t>
              </a:r>
            </a:p>
            <a:p>
              <a:r>
                <a:rPr lang="en-US" altLang="ko-KR" sz="700" dirty="0" smtClean="0">
                  <a:latin typeface="Arial" panose="020B0604020202020204" pitchFamily="34" charset="0"/>
                  <a:cs typeface="Arial" panose="020B0604020202020204" pitchFamily="34" charset="0"/>
                </a:rPr>
                <a:t>-5 &lt; Err &lt; 0</a:t>
              </a:r>
            </a:p>
            <a:p>
              <a:r>
                <a:rPr lang="en-US" altLang="ko-KR" sz="700" dirty="0" smtClean="0">
                  <a:latin typeface="Arial" panose="020B0604020202020204" pitchFamily="34" charset="0"/>
                  <a:cs typeface="Arial" panose="020B0604020202020204" pitchFamily="34" charset="0"/>
                </a:rPr>
                <a:t> 0 </a:t>
              </a:r>
              <a:r>
                <a:rPr lang="en-US" altLang="ko-KR" sz="700" dirty="0">
                  <a:latin typeface="Arial" panose="020B0604020202020204" pitchFamily="34" charset="0"/>
                  <a:cs typeface="Arial" panose="020B0604020202020204" pitchFamily="34" charset="0"/>
                </a:rPr>
                <a:t>&lt; Err &lt; </a:t>
              </a:r>
              <a:r>
                <a:rPr lang="en-US" altLang="ko-KR" sz="700" dirty="0" smtClean="0">
                  <a:latin typeface="Arial" panose="020B0604020202020204" pitchFamily="34" charset="0"/>
                  <a:cs typeface="Arial" panose="020B0604020202020204" pitchFamily="34" charset="0"/>
                </a:rPr>
                <a:t>5</a:t>
              </a:r>
              <a:endParaRPr lang="en-US" altLang="ko-KR" sz="700" dirty="0">
                <a:latin typeface="Arial" panose="020B0604020202020204" pitchFamily="34" charset="0"/>
                <a:cs typeface="Arial" panose="020B0604020202020204" pitchFamily="34" charset="0"/>
              </a:endParaRPr>
            </a:p>
            <a:p>
              <a:r>
                <a:rPr lang="en-US" altLang="ko-KR" sz="700" dirty="0" smtClean="0">
                  <a:latin typeface="Arial" panose="020B0604020202020204" pitchFamily="34" charset="0"/>
                  <a:cs typeface="Arial" panose="020B0604020202020204" pitchFamily="34" charset="0"/>
                </a:rPr>
                <a:t> 5 &lt; Err (knots)</a:t>
              </a:r>
              <a:endParaRPr lang="ko-KR" altLang="en-US" sz="700" dirty="0">
                <a:latin typeface="Arial" panose="020B0604020202020204" pitchFamily="34" charset="0"/>
                <a:cs typeface="Arial" panose="020B0604020202020204" pitchFamily="34" charset="0"/>
              </a:endParaRPr>
            </a:p>
          </p:txBody>
        </p:sp>
        <p:sp>
          <p:nvSpPr>
            <p:cNvPr id="89" name="타원 88"/>
            <p:cNvSpPr/>
            <p:nvPr/>
          </p:nvSpPr>
          <p:spPr>
            <a:xfrm>
              <a:off x="3810000" y="4415627"/>
              <a:ext cx="72000" cy="72000"/>
            </a:xfrm>
            <a:prstGeom prst="ellipse">
              <a:avLst/>
            </a:prstGeom>
            <a:solidFill>
              <a:srgbClr val="1B1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90" name="타원 89"/>
            <p:cNvSpPr/>
            <p:nvPr/>
          </p:nvSpPr>
          <p:spPr>
            <a:xfrm>
              <a:off x="3810000" y="4723964"/>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91" name="타원 90"/>
            <p:cNvSpPr/>
            <p:nvPr/>
          </p:nvSpPr>
          <p:spPr>
            <a:xfrm>
              <a:off x="3814200" y="4623949"/>
              <a:ext cx="72000" cy="72000"/>
            </a:xfrm>
            <a:prstGeom prst="ellipse">
              <a:avLst/>
            </a:prstGeom>
            <a:solidFill>
              <a:srgbClr val="FF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sp>
          <p:nvSpPr>
            <p:cNvPr id="92" name="타원 91"/>
            <p:cNvSpPr/>
            <p:nvPr/>
          </p:nvSpPr>
          <p:spPr>
            <a:xfrm>
              <a:off x="3810000" y="4518305"/>
              <a:ext cx="72000" cy="72000"/>
            </a:xfrm>
            <a:prstGeom prst="ellipse">
              <a:avLst/>
            </a:prstGeom>
            <a:solidFill>
              <a:srgbClr val="AC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a:p>
          </p:txBody>
        </p:sp>
      </p:grpSp>
      <p:sp>
        <p:nvSpPr>
          <p:cNvPr id="94" name="타원 93"/>
          <p:cNvSpPr/>
          <p:nvPr/>
        </p:nvSpPr>
        <p:spPr>
          <a:xfrm>
            <a:off x="5951220" y="322834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타원 94"/>
          <p:cNvSpPr/>
          <p:nvPr/>
        </p:nvSpPr>
        <p:spPr>
          <a:xfrm>
            <a:off x="5951220" y="429260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타원 95"/>
          <p:cNvSpPr/>
          <p:nvPr/>
        </p:nvSpPr>
        <p:spPr>
          <a:xfrm>
            <a:off x="5951220" y="539115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TextBox 97"/>
          <p:cNvSpPr txBox="1"/>
          <p:nvPr/>
        </p:nvSpPr>
        <p:spPr>
          <a:xfrm>
            <a:off x="5757675" y="4429027"/>
            <a:ext cx="643125" cy="400110"/>
          </a:xfrm>
          <a:prstGeom prst="rect">
            <a:avLst/>
          </a:prstGeom>
          <a:noFill/>
        </p:spPr>
        <p:txBody>
          <a:bodyPr wrap="none" rtlCol="0">
            <a:spAutoFit/>
          </a:bodyPr>
          <a:lstStyle/>
          <a:p>
            <a:r>
              <a:rPr lang="en-US" altLang="ko-KR" sz="1000" dirty="0" smtClean="0"/>
              <a:t>201109 </a:t>
            </a:r>
            <a:endParaRPr lang="en-US" altLang="ko-KR" sz="1000" dirty="0" smtClean="0"/>
          </a:p>
          <a:p>
            <a:r>
              <a:rPr lang="en-US" altLang="ko-KR" sz="1000" dirty="0" smtClean="0"/>
              <a:t>IRENE </a:t>
            </a:r>
            <a:endParaRPr lang="ko-KR" altLang="en-US" sz="1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D:\Sync\Work\Project\NCEP_EMC\OA\figure\H215-H15Z\int_H215-BEST_AL_201109.png"/>
          <p:cNvPicPr>
            <a:picLocks noChangeAspect="1" noChangeArrowheads="1"/>
          </p:cNvPicPr>
          <p:nvPr/>
        </p:nvPicPr>
        <p:blipFill>
          <a:blip r:embed="rId2"/>
          <a:srcRect l="5906" t="18898" r="17717" b="41339"/>
          <a:stretch>
            <a:fillRect/>
          </a:stretch>
        </p:blipFill>
        <p:spPr bwMode="auto">
          <a:xfrm>
            <a:off x="5551782" y="4014586"/>
            <a:ext cx="3026381" cy="1575598"/>
          </a:xfrm>
          <a:prstGeom prst="rect">
            <a:avLst/>
          </a:prstGeom>
          <a:noFill/>
        </p:spPr>
      </p:pic>
      <p:sp>
        <p:nvSpPr>
          <p:cNvPr id="10" name="TextBox 9"/>
          <p:cNvSpPr txBox="1"/>
          <p:nvPr/>
        </p:nvSpPr>
        <p:spPr>
          <a:xfrm>
            <a:off x="228600" y="152400"/>
            <a:ext cx="8686800" cy="369332"/>
          </a:xfrm>
          <a:prstGeom prst="rect">
            <a:avLst/>
          </a:prstGeom>
          <a:noFill/>
        </p:spPr>
        <p:txBody>
          <a:bodyPr wrap="square" rtlCol="0">
            <a:spAutoFit/>
          </a:bodyPr>
          <a:lstStyle/>
          <a:p>
            <a:r>
              <a:rPr lang="en-US" altLang="ko-KR" b="1" dirty="0" smtClean="0">
                <a:latin typeface="Arial" pitchFamily="34" charset="0"/>
                <a:cs typeface="Arial" pitchFamily="34" charset="0"/>
              </a:rPr>
              <a:t>Case: 201109 IRENE (H214, H15Z and H215)</a:t>
            </a:r>
            <a:endParaRPr lang="ko-KR" altLang="en-US" b="1" dirty="0">
              <a:latin typeface="Arial" pitchFamily="34" charset="0"/>
              <a:cs typeface="Arial" pitchFamily="34" charset="0"/>
            </a:endParaRPr>
          </a:p>
        </p:txBody>
      </p:sp>
      <p:sp>
        <p:nvSpPr>
          <p:cNvPr id="3" name="TextBox 2"/>
          <p:cNvSpPr txBox="1"/>
          <p:nvPr/>
        </p:nvSpPr>
        <p:spPr>
          <a:xfrm>
            <a:off x="990600" y="6172200"/>
            <a:ext cx="4394152" cy="307777"/>
          </a:xfrm>
          <a:prstGeom prst="rect">
            <a:avLst/>
          </a:prstGeom>
          <a:noFill/>
        </p:spPr>
        <p:txBody>
          <a:bodyPr wrap="none" rtlCol="0">
            <a:spAutoFit/>
          </a:bodyPr>
          <a:lstStyle/>
          <a:p>
            <a:pPr>
              <a:buFont typeface="Wingdings" pitchFamily="2" charset="2"/>
              <a:buChar char="Ø"/>
            </a:pPr>
            <a:r>
              <a:rPr lang="en-US" altLang="ko-KR" sz="1400" dirty="0" smtClean="0">
                <a:latin typeface="Arial" pitchFamily="34" charset="0"/>
                <a:cs typeface="Arial" pitchFamily="34" charset="0"/>
              </a:rPr>
              <a:t>Improved intensity (48, </a:t>
            </a:r>
            <a:r>
              <a:rPr lang="en-US" altLang="ko-KR" sz="1400" dirty="0" smtClean="0">
                <a:latin typeface="Arial" pitchFamily="34" charset="0"/>
                <a:cs typeface="Arial" pitchFamily="34" charset="0"/>
              </a:rPr>
              <a:t>72, 96h</a:t>
            </a:r>
            <a:r>
              <a:rPr lang="en-US" altLang="ko-KR" sz="1400" dirty="0" smtClean="0">
                <a:latin typeface="Arial" pitchFamily="34" charset="0"/>
                <a:cs typeface="Arial" pitchFamily="34" charset="0"/>
              </a:rPr>
              <a:t>) of H215 over </a:t>
            </a:r>
            <a:r>
              <a:rPr lang="en-US" altLang="ko-KR" sz="1400" dirty="0" smtClean="0">
                <a:latin typeface="Arial" pitchFamily="34" charset="0"/>
                <a:cs typeface="Arial" pitchFamily="34" charset="0"/>
              </a:rPr>
              <a:t>H214</a:t>
            </a:r>
            <a:endParaRPr lang="ko-KR" altLang="en-US" sz="1400" dirty="0">
              <a:latin typeface="Arial" pitchFamily="34" charset="0"/>
              <a:cs typeface="Arial" pitchFamily="34" charset="0"/>
            </a:endParaRPr>
          </a:p>
        </p:txBody>
      </p:sp>
      <p:pic>
        <p:nvPicPr>
          <p:cNvPr id="6146" name="Picture 2" descr="D:\Sync\Work\Project\NCEP_EMC\OA\figure\H215-H15Z\trk_H214-BEST_AL_201109.png"/>
          <p:cNvPicPr>
            <a:picLocks noChangeAspect="1" noChangeArrowheads="1"/>
          </p:cNvPicPr>
          <p:nvPr/>
        </p:nvPicPr>
        <p:blipFill>
          <a:blip r:embed="rId3"/>
          <a:srcRect l="17717" t="11811" r="29528" b="17717"/>
          <a:stretch>
            <a:fillRect/>
          </a:stretch>
        </p:blipFill>
        <p:spPr bwMode="auto">
          <a:xfrm>
            <a:off x="805236" y="941418"/>
            <a:ext cx="2090364" cy="2792382"/>
          </a:xfrm>
          <a:prstGeom prst="rect">
            <a:avLst/>
          </a:prstGeom>
          <a:noFill/>
        </p:spPr>
      </p:pic>
      <p:pic>
        <p:nvPicPr>
          <p:cNvPr id="6147" name="Picture 3" descr="D:\Sync\Work\Project\NCEP_EMC\OA\figure\H215-H15Z\trk_H215-BEST_AL_201109.png"/>
          <p:cNvPicPr>
            <a:picLocks noChangeAspect="1" noChangeArrowheads="1"/>
          </p:cNvPicPr>
          <p:nvPr/>
        </p:nvPicPr>
        <p:blipFill>
          <a:blip r:embed="rId4"/>
          <a:srcRect l="17717" t="11811" r="29528" b="17717"/>
          <a:stretch>
            <a:fillRect/>
          </a:stretch>
        </p:blipFill>
        <p:spPr bwMode="auto">
          <a:xfrm>
            <a:off x="6215436" y="941418"/>
            <a:ext cx="2090364" cy="2792382"/>
          </a:xfrm>
          <a:prstGeom prst="rect">
            <a:avLst/>
          </a:prstGeom>
          <a:noFill/>
        </p:spPr>
      </p:pic>
      <p:pic>
        <p:nvPicPr>
          <p:cNvPr id="6148" name="Picture 4" descr="D:\Sync\Work\Project\NCEP_EMC\OA\figure\H215-H15Z\int_H15Z-BEST_AL_201109.png"/>
          <p:cNvPicPr>
            <a:picLocks noChangeAspect="1" noChangeArrowheads="1"/>
          </p:cNvPicPr>
          <p:nvPr/>
        </p:nvPicPr>
        <p:blipFill>
          <a:blip r:embed="rId5"/>
          <a:srcRect l="5906" t="18898" r="17717" b="41339"/>
          <a:stretch>
            <a:fillRect/>
          </a:stretch>
        </p:blipFill>
        <p:spPr bwMode="auto">
          <a:xfrm>
            <a:off x="2808582" y="4014586"/>
            <a:ext cx="3026381" cy="1575598"/>
          </a:xfrm>
          <a:prstGeom prst="rect">
            <a:avLst/>
          </a:prstGeom>
          <a:noFill/>
        </p:spPr>
      </p:pic>
      <p:pic>
        <p:nvPicPr>
          <p:cNvPr id="6149" name="Picture 5" descr="D:\Sync\Work\Project\NCEP_EMC\OA\figure\H215-H15Z\int_H214-BEST_AL_201109.png"/>
          <p:cNvPicPr>
            <a:picLocks noChangeAspect="1" noChangeArrowheads="1"/>
          </p:cNvPicPr>
          <p:nvPr/>
        </p:nvPicPr>
        <p:blipFill>
          <a:blip r:embed="rId6"/>
          <a:srcRect l="5906" t="18898" r="17717" b="41339"/>
          <a:stretch>
            <a:fillRect/>
          </a:stretch>
        </p:blipFill>
        <p:spPr bwMode="auto">
          <a:xfrm>
            <a:off x="65383" y="4014586"/>
            <a:ext cx="3026380" cy="1575598"/>
          </a:xfrm>
          <a:prstGeom prst="rect">
            <a:avLst/>
          </a:prstGeom>
          <a:noFill/>
        </p:spPr>
      </p:pic>
      <p:pic>
        <p:nvPicPr>
          <p:cNvPr id="6151" name="Picture 7" descr="D:\Sync\Work\Project\NCEP_EMC\OA\figure\H215-H15Z\trk_H15Z-BEST_AL_201109.png"/>
          <p:cNvPicPr>
            <a:picLocks noChangeAspect="1" noChangeArrowheads="1"/>
          </p:cNvPicPr>
          <p:nvPr/>
        </p:nvPicPr>
        <p:blipFill>
          <a:blip r:embed="rId7"/>
          <a:srcRect l="17717" t="11811" r="29528" b="17717"/>
          <a:stretch>
            <a:fillRect/>
          </a:stretch>
        </p:blipFill>
        <p:spPr bwMode="auto">
          <a:xfrm>
            <a:off x="3505200" y="941418"/>
            <a:ext cx="2090364" cy="2792382"/>
          </a:xfrm>
          <a:prstGeom prst="rect">
            <a:avLst/>
          </a:prstGeom>
          <a:noFill/>
        </p:spPr>
      </p:pic>
      <p:pic>
        <p:nvPicPr>
          <p:cNvPr id="11" name="Picture 3" descr="D:\Sync\Work\Project\NCEP_EMC\OA\figure\H215-H15Z\trk_H215-BEST_AL_201109.png"/>
          <p:cNvPicPr>
            <a:picLocks noChangeAspect="1" noChangeArrowheads="1"/>
          </p:cNvPicPr>
          <p:nvPr/>
        </p:nvPicPr>
        <p:blipFill>
          <a:blip r:embed="rId4"/>
          <a:srcRect l="82677" t="11811" b="17717"/>
          <a:stretch>
            <a:fillRect/>
          </a:stretch>
        </p:blipFill>
        <p:spPr bwMode="auto">
          <a:xfrm>
            <a:off x="8457604" y="1093818"/>
            <a:ext cx="686396" cy="2792382"/>
          </a:xfrm>
          <a:prstGeom prst="rect">
            <a:avLst/>
          </a:prstGeom>
          <a:noFill/>
        </p:spPr>
      </p:pic>
      <p:sp>
        <p:nvSpPr>
          <p:cNvPr id="12" name="슬라이드 번호 개체 틀 11"/>
          <p:cNvSpPr>
            <a:spLocks noGrp="1"/>
          </p:cNvSpPr>
          <p:nvPr>
            <p:ph type="sldNum" sz="quarter" idx="12"/>
          </p:nvPr>
        </p:nvSpPr>
        <p:spPr/>
        <p:txBody>
          <a:bodyPr/>
          <a:lstStyle/>
          <a:p>
            <a:fld id="{206A4578-7824-4D68-BF6B-D3351EF6A15D}" type="slidenum">
              <a:rPr lang="en-US" smtClean="0"/>
              <a:pPr/>
              <a:t>9</a:t>
            </a:fld>
            <a:endParaRPr lang="en-US"/>
          </a:p>
        </p:txBody>
      </p:sp>
    </p:spTree>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6">
      <a:majorFont>
        <a:latin typeface="Arial"/>
        <a:ea typeface="맑은 고딕"/>
        <a:cs typeface=""/>
      </a:majorFont>
      <a:minorFont>
        <a:latin typeface="Arial"/>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10749</TotalTime>
  <Words>850</Words>
  <Application>Microsoft Office PowerPoint</Application>
  <PresentationFormat>화면 슬라이드 쇼(4:3)</PresentationFormat>
  <Paragraphs>170</Paragraphs>
  <Slides>13</Slides>
  <Notes>0</Notes>
  <HiddenSlides>0</HiddenSlides>
  <MMClips>0</MMClips>
  <ScaleCrop>false</ScaleCrop>
  <HeadingPairs>
    <vt:vector size="4" baseType="variant">
      <vt:variant>
        <vt:lpstr>테마</vt:lpstr>
      </vt:variant>
      <vt:variant>
        <vt:i4>1</vt:i4>
      </vt:variant>
      <vt:variant>
        <vt:lpstr>슬라이드 제목</vt:lpstr>
      </vt:variant>
      <vt:variant>
        <vt:i4>13</vt:i4>
      </vt:variant>
    </vt:vector>
  </HeadingPairs>
  <TitlesOfParts>
    <vt:vector size="14" baseType="lpstr">
      <vt:lpstr>Office Theme</vt:lpstr>
      <vt:lpstr>Outlier analysis</vt:lpstr>
      <vt:lpstr>In NHC briefing..</vt:lpstr>
      <vt:lpstr>Methodology</vt:lpstr>
      <vt:lpstr>슬라이드 4</vt:lpstr>
      <vt:lpstr>Improve/Degrade of H215 over H214 : Track error (AL)</vt:lpstr>
      <vt:lpstr>슬라이드 6</vt:lpstr>
      <vt:lpstr>슬라이드 7</vt:lpstr>
      <vt:lpstr>Improve/Degrade of H215 over H214 : Intensity error (AL)</vt:lpstr>
      <vt:lpstr>슬라이드 9</vt:lpstr>
      <vt:lpstr>슬라이드 10</vt:lpstr>
      <vt:lpstr>Improve/Degrade of H215 over H214 : Track error (EP)</vt:lpstr>
      <vt:lpstr>Improve/Degrade of H215 over H214 : Intensity error (EP)</vt:lpstr>
      <vt:lpstr>Further work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Chun-Sil Jin</dc:creator>
  <cp:lastModifiedBy>Chun-Sil Jin</cp:lastModifiedBy>
  <cp:revision>150</cp:revision>
  <dcterms:created xsi:type="dcterms:W3CDTF">2015-01-02T16:09:30Z</dcterms:created>
  <dcterms:modified xsi:type="dcterms:W3CDTF">2015-04-30T14:26:58Z</dcterms:modified>
</cp:coreProperties>
</file>