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62" r:id="rId4"/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5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3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C53F8-23C5-874B-97D5-025530361D71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A789C-B8A9-1341-837B-5EB6F2C7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2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789C-B8A9-1341-837B-5EB6F2C74D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789C-B8A9-1341-837B-5EB6F2C74D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5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976D-6C7C-1741-8B49-154F5151488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86D-CDD0-444D-9501-A8BA6BFA2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9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976D-6C7C-1741-8B49-154F5151488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86D-CDD0-444D-9501-A8BA6BFA2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976D-6C7C-1741-8B49-154F5151488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86D-CDD0-444D-9501-A8BA6BFA2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976D-6C7C-1741-8B49-154F5151488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86D-CDD0-444D-9501-A8BA6BFA2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4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976D-6C7C-1741-8B49-154F5151488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86D-CDD0-444D-9501-A8BA6BFA2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7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976D-6C7C-1741-8B49-154F5151488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86D-CDD0-444D-9501-A8BA6BFA2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976D-6C7C-1741-8B49-154F5151488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86D-CDD0-444D-9501-A8BA6BFA2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976D-6C7C-1741-8B49-154F5151488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86D-CDD0-444D-9501-A8BA6BFA2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8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976D-6C7C-1741-8B49-154F5151488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86D-CDD0-444D-9501-A8BA6BFA2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4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976D-6C7C-1741-8B49-154F5151488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86D-CDD0-444D-9501-A8BA6BFA2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0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976D-6C7C-1741-8B49-154F5151488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86D-CDD0-444D-9501-A8BA6BFA2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2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4976D-6C7C-1741-8B49-154F5151488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5086D-CDD0-444D-9501-A8BA6BFA2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0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16_OPHELIA_hwrf_diag__AVG_H214_WSP_OPHEL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54" y="0"/>
            <a:ext cx="58692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343"/>
            <a:ext cx="181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Ophelia 16L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7403" y="3494638"/>
            <a:ext cx="165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largest average </a:t>
            </a:r>
          </a:p>
          <a:p>
            <a:r>
              <a:rPr lang="en-US" dirty="0" smtClean="0"/>
              <a:t>intensity error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58384" y="3811509"/>
            <a:ext cx="3131778" cy="1258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2557663" y="3817804"/>
            <a:ext cx="1742733" cy="17882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>
          <a:xfrm>
            <a:off x="3612332" y="5891543"/>
            <a:ext cx="162962" cy="14485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3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ensity_compare_al162011_20110924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8" b="8014"/>
          <a:stretch/>
        </p:blipFill>
        <p:spPr>
          <a:xfrm>
            <a:off x="-7846" y="1710338"/>
            <a:ext cx="3645306" cy="2932212"/>
          </a:xfrm>
          <a:prstGeom prst="rect">
            <a:avLst/>
          </a:prstGeom>
        </p:spPr>
      </p:pic>
      <p:pic>
        <p:nvPicPr>
          <p:cNvPr id="2" name="Picture 1" descr="AL16_OPHELIA_SHR_MAG_2D_20110924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8356" r="4605" b="2654"/>
          <a:stretch/>
        </p:blipFill>
        <p:spPr>
          <a:xfrm>
            <a:off x="3530248" y="1065055"/>
            <a:ext cx="5613751" cy="5421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343"/>
            <a:ext cx="181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Ophelia 16L 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719" y="5483302"/>
            <a:ext cx="206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vertical wind shear for </a:t>
            </a:r>
            <a:r>
              <a:rPr lang="en-US" dirty="0" smtClean="0">
                <a:solidFill>
                  <a:srgbClr val="0000FF"/>
                </a:solidFill>
              </a:rPr>
              <a:t>H215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2323268" y="5483302"/>
            <a:ext cx="3070617" cy="32316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686" y="397329"/>
            <a:ext cx="178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2011-09-24 1800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18264" y="74163"/>
            <a:ext cx="4600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H215: track displacement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favorable location </a:t>
            </a:r>
          </a:p>
          <a:p>
            <a:r>
              <a:rPr lang="en-US" dirty="0" smtClean="0"/>
              <a:t>for over-development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343"/>
            <a:ext cx="181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Ophelia 16L 2011</a:t>
            </a:r>
            <a:endParaRPr lang="en-US" dirty="0"/>
          </a:p>
        </p:txBody>
      </p:sp>
      <p:pic>
        <p:nvPicPr>
          <p:cNvPr id="3" name="Picture 2" descr="OPHELIA16L.2011092418.shr_p_f18_H2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t="2032" r="4241" b="1751"/>
          <a:stretch/>
        </p:blipFill>
        <p:spPr>
          <a:xfrm>
            <a:off x="4633077" y="1301123"/>
            <a:ext cx="4510923" cy="4177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3489" y="868624"/>
            <a:ext cx="67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59532" y="868624"/>
            <a:ext cx="67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H215</a:t>
            </a:r>
            <a:endParaRPr lang="en-US" dirty="0"/>
          </a:p>
        </p:txBody>
      </p:sp>
      <p:pic>
        <p:nvPicPr>
          <p:cNvPr id="7" name="Picture 6" descr="OPHELIA16L.2011092418.shr_p_f18_H21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4" t="2190" r="4424" b="2240"/>
          <a:stretch/>
        </p:blipFill>
        <p:spPr>
          <a:xfrm>
            <a:off x="0" y="1303663"/>
            <a:ext cx="4532193" cy="4175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1132" y="499292"/>
            <a:ext cx="178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2011-09-24 1800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0020"/>
            <a:ext cx="1956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wind shear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16_OPHELIA_hwrf_diag__AVG_H214_TPW_OPHELI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6"/>
          <a:stretch/>
        </p:blipFill>
        <p:spPr>
          <a:xfrm>
            <a:off x="5328728" y="362898"/>
            <a:ext cx="3815271" cy="1636442"/>
          </a:xfrm>
          <a:prstGeom prst="rect">
            <a:avLst/>
          </a:prstGeom>
        </p:spPr>
      </p:pic>
      <p:pic>
        <p:nvPicPr>
          <p:cNvPr id="5" name="Picture 4" descr="AL16_OPHELIA_hwrf_diag_2D_AVG_H214_TP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1" r="13934" b="9522"/>
          <a:stretch/>
        </p:blipFill>
        <p:spPr>
          <a:xfrm>
            <a:off x="1814807" y="298758"/>
            <a:ext cx="3029165" cy="1732954"/>
          </a:xfrm>
          <a:prstGeom prst="rect">
            <a:avLst/>
          </a:prstGeom>
        </p:spPr>
      </p:pic>
      <p:pic>
        <p:nvPicPr>
          <p:cNvPr id="6" name="Picture 5" descr="AL12_LESLIE_hwrf_diag_2D_AVG_H214_TPW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41662" r="13725" b="9732"/>
          <a:stretch/>
        </p:blipFill>
        <p:spPr>
          <a:xfrm>
            <a:off x="1858100" y="1973498"/>
            <a:ext cx="3029165" cy="1736207"/>
          </a:xfrm>
          <a:prstGeom prst="rect">
            <a:avLst/>
          </a:prstGeom>
        </p:spPr>
      </p:pic>
      <p:pic>
        <p:nvPicPr>
          <p:cNvPr id="7" name="Picture 6" descr="AL12_LESLIE_hwrf_diag__AVG_H214_TPW_LESLI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56"/>
          <a:stretch/>
        </p:blipFill>
        <p:spPr>
          <a:xfrm>
            <a:off x="5328728" y="1994451"/>
            <a:ext cx="3831180" cy="16428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40706"/>
            <a:ext cx="181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Ophelia 16L 2011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017" y="2570846"/>
            <a:ext cx="161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Leslie 12L 2012</a:t>
            </a:r>
            <a:endParaRPr lang="en-US" dirty="0"/>
          </a:p>
        </p:txBody>
      </p:sp>
      <p:pic>
        <p:nvPicPr>
          <p:cNvPr id="10" name="Picture 9" descr="AL12_KATIA_hwrf_diag_2D_AVG_H214_TPW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8" r="14145" b="9732"/>
          <a:stretch/>
        </p:blipFill>
        <p:spPr>
          <a:xfrm>
            <a:off x="1858100" y="3530237"/>
            <a:ext cx="2985872" cy="1730221"/>
          </a:xfrm>
          <a:prstGeom prst="rect">
            <a:avLst/>
          </a:prstGeom>
        </p:spPr>
      </p:pic>
      <p:pic>
        <p:nvPicPr>
          <p:cNvPr id="11" name="Picture 10" descr="AL12_KATIA_hwrf_diag__AVG_H214_TPW_KATIA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77"/>
          <a:stretch/>
        </p:blipFill>
        <p:spPr>
          <a:xfrm>
            <a:off x="5328728" y="3633308"/>
            <a:ext cx="3831179" cy="16036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017" y="4353862"/>
            <a:ext cx="155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Katia 12L 2011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4880" y="5863993"/>
            <a:ext cx="155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Isaac 09L 2012</a:t>
            </a:r>
            <a:endParaRPr lang="en-US" dirty="0"/>
          </a:p>
        </p:txBody>
      </p:sp>
      <p:pic>
        <p:nvPicPr>
          <p:cNvPr id="14" name="Picture 13" descr="AL09_ISAAC_hwrf_diag_2D_AVG_H214_TPW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9" r="14355" b="9252"/>
          <a:stretch/>
        </p:blipFill>
        <p:spPr>
          <a:xfrm>
            <a:off x="1857696" y="5106582"/>
            <a:ext cx="2986276" cy="1751417"/>
          </a:xfrm>
          <a:prstGeom prst="rect">
            <a:avLst/>
          </a:prstGeom>
        </p:spPr>
      </p:pic>
      <p:pic>
        <p:nvPicPr>
          <p:cNvPr id="15" name="Picture 14" descr="AL09_ISAAC_hwrf_diag__AVG_H214_TPW_ISAAC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3"/>
          <a:stretch/>
        </p:blipFill>
        <p:spPr>
          <a:xfrm>
            <a:off x="5305975" y="5233220"/>
            <a:ext cx="3853933" cy="16247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17359"/>
            <a:ext cx="16381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PW (mm)</a:t>
            </a:r>
          </a:p>
          <a:p>
            <a:r>
              <a:rPr lang="en-US" sz="1400" dirty="0" smtClean="0"/>
              <a:t>(0- 200 km average)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132456" y="-12650"/>
            <a:ext cx="261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veraged by forecast hour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60151" y="-5105"/>
            <a:ext cx="229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veraged by valid time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3894" y="6403022"/>
            <a:ext cx="134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  <a:r>
              <a:rPr lang="en-US" sz="1200" dirty="0" smtClean="0"/>
              <a:t>umber of forecasts averaged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20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00" y="110844"/>
            <a:ext cx="3893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difference (</a:t>
            </a:r>
            <a:r>
              <a:rPr lang="en-US" dirty="0" smtClean="0">
                <a:solidFill>
                  <a:srgbClr val="FF0000"/>
                </a:solidFill>
              </a:rPr>
              <a:t>H214-H215</a:t>
            </a:r>
            <a:r>
              <a:rPr lang="en-US" dirty="0" smtClean="0"/>
              <a:t> °C)</a:t>
            </a:r>
          </a:p>
          <a:p>
            <a:r>
              <a:rPr lang="en-US" dirty="0" smtClean="0"/>
              <a:t>(200-800 km average)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16594" y="4165543"/>
            <a:ext cx="181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Ophelia 16L 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9522" y="1133155"/>
            <a:ext cx="161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Leslie 12L 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8744" y="4154210"/>
            <a:ext cx="155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Katia 12L 2011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38744" y="1133155"/>
            <a:ext cx="155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Isaac 09L 2012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49506" r="-32" b="1253"/>
          <a:stretch/>
        </p:blipFill>
        <p:spPr>
          <a:xfrm>
            <a:off x="0" y="1502487"/>
            <a:ext cx="4424096" cy="2251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49505" r="100" b="1518"/>
          <a:stretch/>
        </p:blipFill>
        <p:spPr>
          <a:xfrm>
            <a:off x="0" y="4620826"/>
            <a:ext cx="4424141" cy="22392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49506" r="-561" b="1253"/>
          <a:stretch/>
        </p:blipFill>
        <p:spPr>
          <a:xfrm>
            <a:off x="4651821" y="1502487"/>
            <a:ext cx="4448236" cy="2251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49241" r="-429" b="1122"/>
          <a:stretch/>
        </p:blipFill>
        <p:spPr>
          <a:xfrm>
            <a:off x="4695673" y="4588597"/>
            <a:ext cx="4448327" cy="22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00" y="110844"/>
            <a:ext cx="2861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rh</a:t>
            </a:r>
            <a:r>
              <a:rPr lang="en-US" dirty="0" smtClean="0"/>
              <a:t> difference (</a:t>
            </a:r>
            <a:r>
              <a:rPr lang="en-US" dirty="0" smtClean="0">
                <a:solidFill>
                  <a:srgbClr val="FF0000"/>
                </a:solidFill>
              </a:rPr>
              <a:t>H214-H215</a:t>
            </a:r>
            <a:r>
              <a:rPr lang="en-US" dirty="0" smtClean="0"/>
              <a:t> %)</a:t>
            </a:r>
          </a:p>
          <a:p>
            <a:r>
              <a:rPr lang="en-US" dirty="0" smtClean="0"/>
              <a:t>(200-800 km average)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16594" y="4165543"/>
            <a:ext cx="181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Ophelia 16L 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9522" y="1133155"/>
            <a:ext cx="161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Leslie 12L 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8744" y="4154210"/>
            <a:ext cx="155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Katia 12L 2011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38744" y="1133155"/>
            <a:ext cx="155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Isaac 09L 2012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49373" r="759" b="1518"/>
          <a:stretch/>
        </p:blipFill>
        <p:spPr>
          <a:xfrm>
            <a:off x="0" y="1502487"/>
            <a:ext cx="4393966" cy="2245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49506" r="1023" b="1253"/>
          <a:stretch/>
        </p:blipFill>
        <p:spPr>
          <a:xfrm>
            <a:off x="4762104" y="1484770"/>
            <a:ext cx="4381896" cy="22512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49374" r="892" b="1385"/>
          <a:stretch/>
        </p:blipFill>
        <p:spPr>
          <a:xfrm>
            <a:off x="4762104" y="4606702"/>
            <a:ext cx="4375816" cy="22512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49505" r="1155" b="1386"/>
          <a:stretch/>
        </p:blipFill>
        <p:spPr>
          <a:xfrm>
            <a:off x="0" y="4614243"/>
            <a:ext cx="4375861" cy="224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12_KATIA_hwrf_diag_950hPa_AVG_H214_rh_KAT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23" y="1486996"/>
            <a:ext cx="4696076" cy="5371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6386" y="805457"/>
            <a:ext cx="704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H215</a:t>
            </a:r>
            <a:r>
              <a:rPr lang="en-US" dirty="0" smtClean="0"/>
              <a:t> amplified diurnal variation in RH (and temperature) near the surface relative to </a:t>
            </a:r>
            <a:r>
              <a:rPr lang="en-US" dirty="0" smtClean="0">
                <a:solidFill>
                  <a:srgbClr val="FF0000"/>
                </a:solidFill>
              </a:rPr>
              <a:t>H214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AL12_LESLIE_hwrf_diag_950hPa_AVG_H214_rh_LESL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996"/>
            <a:ext cx="4639239" cy="5371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2287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950 </a:t>
            </a:r>
            <a:r>
              <a:rPr lang="en-US" dirty="0" err="1" smtClean="0"/>
              <a:t>hPa</a:t>
            </a:r>
            <a:r>
              <a:rPr lang="en-US" dirty="0" smtClean="0"/>
              <a:t> RH (%)</a:t>
            </a:r>
          </a:p>
          <a:p>
            <a:r>
              <a:rPr lang="en-US" dirty="0" smtClean="0"/>
              <a:t>(200-800 km average)</a:t>
            </a:r>
          </a:p>
        </p:txBody>
      </p:sp>
    </p:spTree>
    <p:extLst>
      <p:ext uri="{BB962C8B-B14F-4D97-AF65-F5344CB8AC3E}">
        <p14:creationId xmlns:p14="http://schemas.microsoft.com/office/powerpoint/2010/main" val="23576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144</Words>
  <Application>Microsoft Office PowerPoint</Application>
  <PresentationFormat>On-screen Show (4:3)</PresentationFormat>
  <Paragraphs>39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Naval Postgraduate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Penny</dc:creator>
  <cp:lastModifiedBy>Andrew B. Penny</cp:lastModifiedBy>
  <cp:revision>23</cp:revision>
  <dcterms:created xsi:type="dcterms:W3CDTF">2015-04-09T02:14:07Z</dcterms:created>
  <dcterms:modified xsi:type="dcterms:W3CDTF">2015-04-09T15:27:07Z</dcterms:modified>
</cp:coreProperties>
</file>