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64" r:id="rId2"/>
    <p:sldId id="265" r:id="rId3"/>
    <p:sldId id="258" r:id="rId4"/>
    <p:sldId id="262" r:id="rId5"/>
    <p:sldId id="256" r:id="rId6"/>
    <p:sldId id="275" r:id="rId7"/>
    <p:sldId id="257" r:id="rId8"/>
    <p:sldId id="269" r:id="rId9"/>
    <p:sldId id="270" r:id="rId10"/>
    <p:sldId id="266" r:id="rId11"/>
    <p:sldId id="267" r:id="rId12"/>
    <p:sldId id="268" r:id="rId13"/>
    <p:sldId id="263" r:id="rId14"/>
    <p:sldId id="276" r:id="rId15"/>
    <p:sldId id="261" r:id="rId16"/>
    <p:sldId id="259" r:id="rId17"/>
    <p:sldId id="260" r:id="rId18"/>
    <p:sldId id="271" r:id="rId19"/>
    <p:sldId id="272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D3D3-4C87-5E47-BEA4-C76F34C7E4D7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59A3-9584-5D42-8A7D-159FC1788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5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reduction </a:t>
            </a:r>
            <a:r>
              <a:rPr lang="en-US" dirty="0" smtClean="0"/>
              <a:t>in biases overall!</a:t>
            </a:r>
          </a:p>
          <a:p>
            <a:r>
              <a:rPr lang="en-US" dirty="0" smtClean="0"/>
              <a:t>H215 Warming in mid-levels</a:t>
            </a:r>
          </a:p>
          <a:p>
            <a:r>
              <a:rPr lang="en-US" dirty="0" smtClean="0"/>
              <a:t>H215</a:t>
            </a:r>
            <a:r>
              <a:rPr lang="en-US" baseline="0" dirty="0" smtClean="0"/>
              <a:t> Cools drastically (over H15Z) at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2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0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ATL does not warm as much in 700-850</a:t>
            </a:r>
            <a:r>
              <a:rPr lang="en-US" baseline="0" dirty="0" smtClean="0"/>
              <a:t> layer.</a:t>
            </a:r>
          </a:p>
          <a:p>
            <a:r>
              <a:rPr lang="en-US" baseline="0" dirty="0" smtClean="0"/>
              <a:t>ATL and EP domains are moister in low levels than rest of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0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 in bias of midlevel</a:t>
            </a:r>
            <a:r>
              <a:rPr lang="en-US" baseline="0" dirty="0" smtClean="0"/>
              <a:t> U wind, and low level but opposite way.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ATL does not warm as much in 700-850</a:t>
            </a:r>
            <a:r>
              <a:rPr lang="en-US" baseline="0" dirty="0" smtClean="0"/>
              <a:t> layer.</a:t>
            </a:r>
          </a:p>
          <a:p>
            <a:r>
              <a:rPr lang="en-US" baseline="0" dirty="0" smtClean="0"/>
              <a:t>ATL and EP domains are moister in low levels than rest of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0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Atlantic doesn’t have</a:t>
            </a:r>
            <a:r>
              <a:rPr lang="en-US" baseline="0" dirty="0" smtClean="0"/>
              <a:t> same 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0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9A3-9584-5D42-8A7D-159FC1788B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C0E97571-1354-2844-9DAD-82AF4283EF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2B6BA9-74D4-874E-98C7-F2F25F676A06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458200" y="6172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98A1D95-6074-7249-9CE1-61D0DB8B1512}" type="slidenum">
              <a:rPr lang="en-US" sz="1200" smtClean="0"/>
              <a:t>‹#›</a:t>
            </a:fld>
            <a:endParaRPr 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emf"/><Relationship Id="rId1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0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H215 </a:t>
            </a:r>
            <a:r>
              <a:rPr lang="en-US" dirty="0" smtClean="0"/>
              <a:t>Verification at DTC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Christina </a:t>
            </a:r>
            <a:r>
              <a:rPr lang="en-US" dirty="0" smtClean="0"/>
              <a:t>Holt </a:t>
            </a:r>
          </a:p>
          <a:p>
            <a:r>
              <a:rPr lang="en-US" dirty="0" err="1" smtClean="0"/>
              <a:t>Ligia</a:t>
            </a:r>
            <a:r>
              <a:rPr lang="en-US" dirty="0" smtClean="0"/>
              <a:t> </a:t>
            </a:r>
            <a:r>
              <a:rPr lang="en-US" dirty="0" err="1" smtClean="0"/>
              <a:t>Bernardet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T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02" y="264830"/>
            <a:ext cx="2926080" cy="80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4836" y="4224960"/>
            <a:ext cx="2696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Weekly EMC HWRF Meeting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/09/2015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3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_hov_HGT_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57" y="420477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PE_hov_VGRD_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63" y="930240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PE_hov_TMP_E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57" y="2532518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PE_hov_UGRD_E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63" y="3207096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PE_hov_SPFH_E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57" y="4625025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oup 13"/>
          <p:cNvGrpSpPr/>
          <p:nvPr/>
        </p:nvGrpSpPr>
        <p:grpSpPr>
          <a:xfrm>
            <a:off x="909764" y="16815"/>
            <a:ext cx="4045148" cy="6834636"/>
            <a:chOff x="111177" y="27510"/>
            <a:chExt cx="3189728" cy="6814373"/>
          </a:xfrm>
        </p:grpSpPr>
        <p:sp>
          <p:nvSpPr>
            <p:cNvPr id="15" name="Rectangle 14"/>
            <p:cNvSpPr/>
            <p:nvPr/>
          </p:nvSpPr>
          <p:spPr>
            <a:xfrm>
              <a:off x="828332" y="226984"/>
              <a:ext cx="2472573" cy="66148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6541" y="27510"/>
              <a:ext cx="1910139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11177" y="1108671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HGT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11177" y="5543549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SPFH</a:t>
              </a:r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11177" y="3208333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TMP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23037" y="464241"/>
            <a:ext cx="3675246" cy="5171932"/>
            <a:chOff x="111177" y="27510"/>
            <a:chExt cx="3189728" cy="5156599"/>
          </a:xfrm>
        </p:grpSpPr>
        <p:sp>
          <p:nvSpPr>
            <p:cNvPr id="21" name="Rectangle 20"/>
            <p:cNvSpPr/>
            <p:nvPr/>
          </p:nvSpPr>
          <p:spPr>
            <a:xfrm>
              <a:off x="671685" y="226984"/>
              <a:ext cx="2629220" cy="4957125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86541" y="27510"/>
              <a:ext cx="1910139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11177" y="1108671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VGRD</a:t>
              </a:r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11177" y="3208333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UGRD</a:t>
              </a:r>
              <a:endParaRPr lang="en-US" dirty="0"/>
            </a:p>
          </p:txBody>
        </p:sp>
      </p:grpSp>
      <p:pic>
        <p:nvPicPr>
          <p:cNvPr id="25" name="Picture 24" descr="DTC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9250598">
            <a:off x="666741" y="279575"/>
            <a:ext cx="1808435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Percent Error</a:t>
            </a:r>
            <a:endParaRPr lang="en-US" b="1" dirty="0">
              <a:solidFill>
                <a:srgbClr val="8064A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1763" y="5963014"/>
            <a:ext cx="264314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Red: H215 % Improvement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Blue: H215 % Degradation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9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_H15Z_hov_E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b="5633"/>
          <a:stretch/>
        </p:blipFill>
        <p:spPr>
          <a:xfrm>
            <a:off x="135800" y="1230921"/>
            <a:ext cx="4740219" cy="55468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ME_H215_hov_E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3944" b="5633"/>
          <a:stretch/>
        </p:blipFill>
        <p:spPr>
          <a:xfrm>
            <a:off x="4648139" y="1230921"/>
            <a:ext cx="4547697" cy="554688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up 3"/>
          <p:cNvGrpSpPr/>
          <p:nvPr/>
        </p:nvGrpSpPr>
        <p:grpSpPr>
          <a:xfrm>
            <a:off x="205465" y="894522"/>
            <a:ext cx="8788421" cy="5822800"/>
            <a:chOff x="986541" y="430444"/>
            <a:chExt cx="7520145" cy="6347522"/>
          </a:xfrm>
        </p:grpSpPr>
        <p:sp>
          <p:nvSpPr>
            <p:cNvPr id="5" name="Rectangle 4"/>
            <p:cNvSpPr/>
            <p:nvPr/>
          </p:nvSpPr>
          <p:spPr>
            <a:xfrm>
              <a:off x="986541" y="613801"/>
              <a:ext cx="7520145" cy="6164165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84897" y="430444"/>
              <a:ext cx="1910139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19250598">
            <a:off x="-86461" y="1055083"/>
            <a:ext cx="1808435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H15Z Bias</a:t>
            </a:r>
            <a:endParaRPr lang="en-US" b="1" dirty="0">
              <a:solidFill>
                <a:srgbClr val="8064A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250598">
            <a:off x="4179081" y="1046446"/>
            <a:ext cx="1808435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H215 Bias</a:t>
            </a:r>
            <a:endParaRPr lang="en-US" b="1" dirty="0">
              <a:solidFill>
                <a:srgbClr val="8064A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4" y="11755"/>
            <a:ext cx="2802677" cy="830997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64A2"/>
                </a:solidFill>
              </a:rPr>
              <a:t>Shelter Level Variables</a:t>
            </a:r>
            <a:endParaRPr lang="en-US" sz="2400" b="1" dirty="0">
              <a:solidFill>
                <a:srgbClr val="8064A2"/>
              </a:solidFill>
            </a:endParaRPr>
          </a:p>
        </p:txBody>
      </p:sp>
      <p:pic>
        <p:nvPicPr>
          <p:cNvPr id="12" name="Picture 11" descr="DT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84" y="11755"/>
            <a:ext cx="1793416" cy="4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6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MSE_H15Z_hov_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5" y="894522"/>
            <a:ext cx="4791960" cy="62013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RMSE_H215_hov_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59" y="894522"/>
            <a:ext cx="4791960" cy="620136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up 3"/>
          <p:cNvGrpSpPr/>
          <p:nvPr/>
        </p:nvGrpSpPr>
        <p:grpSpPr>
          <a:xfrm>
            <a:off x="205465" y="894522"/>
            <a:ext cx="8641547" cy="5822800"/>
            <a:chOff x="986541" y="430444"/>
            <a:chExt cx="7394467" cy="6347522"/>
          </a:xfrm>
        </p:grpSpPr>
        <p:sp>
          <p:nvSpPr>
            <p:cNvPr id="5" name="Rectangle 4"/>
            <p:cNvSpPr/>
            <p:nvPr/>
          </p:nvSpPr>
          <p:spPr>
            <a:xfrm>
              <a:off x="986541" y="613801"/>
              <a:ext cx="7394467" cy="6164165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84897" y="430444"/>
              <a:ext cx="1910139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19250598">
            <a:off x="-86461" y="1055083"/>
            <a:ext cx="1808435" cy="369332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H15Z RMSE</a:t>
            </a:r>
            <a:endParaRPr lang="en-US" b="1" dirty="0">
              <a:solidFill>
                <a:srgbClr val="F7964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250598">
            <a:off x="4179081" y="1046446"/>
            <a:ext cx="1808435" cy="369332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H215 RMSE</a:t>
            </a:r>
            <a:endParaRPr lang="en-US" b="1" dirty="0">
              <a:solidFill>
                <a:srgbClr val="F7964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4" y="11755"/>
            <a:ext cx="2802677" cy="830997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9646"/>
                </a:solidFill>
              </a:rPr>
              <a:t>Shelter Level Variables</a:t>
            </a:r>
            <a:endParaRPr lang="en-US" sz="2400" b="1" dirty="0">
              <a:solidFill>
                <a:srgbClr val="F79646"/>
              </a:solidFill>
            </a:endParaRPr>
          </a:p>
        </p:txBody>
      </p:sp>
      <p:pic>
        <p:nvPicPr>
          <p:cNvPr id="12" name="Picture 11" descr="DT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84" y="11755"/>
            <a:ext cx="1793416" cy="4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5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ff_hov_VGRD_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62" y="930240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MEDiff_hov_UGRD_E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63" y="3223536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Group 2"/>
          <p:cNvGrpSpPr/>
          <p:nvPr/>
        </p:nvGrpSpPr>
        <p:grpSpPr>
          <a:xfrm>
            <a:off x="909764" y="16815"/>
            <a:ext cx="4045148" cy="6834636"/>
            <a:chOff x="388086" y="23363"/>
            <a:chExt cx="4045148" cy="6834636"/>
          </a:xfrm>
        </p:grpSpPr>
        <p:pic>
          <p:nvPicPr>
            <p:cNvPr id="4" name="Picture 3" descr="MEDiff_hov_SPFH_EP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567" y="4581143"/>
              <a:ext cx="2946520" cy="227685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 descr="MEDiff_hov_TMP_EP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567" y="2389749"/>
              <a:ext cx="2946520" cy="227685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 descr="MEDiff_hov_HGT_EP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567" y="317519"/>
              <a:ext cx="2946520" cy="2276856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8" name="Group 7"/>
            <p:cNvGrpSpPr/>
            <p:nvPr/>
          </p:nvGrpSpPr>
          <p:grpSpPr>
            <a:xfrm>
              <a:off x="388086" y="23363"/>
              <a:ext cx="4045148" cy="6834636"/>
              <a:chOff x="111177" y="27510"/>
              <a:chExt cx="3189728" cy="681437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28332" y="226984"/>
                <a:ext cx="2472573" cy="6614899"/>
              </a:xfrm>
              <a:prstGeom prst="rect">
                <a:avLst/>
              </a:prstGeom>
              <a:noFill/>
              <a:ln w="57150" cmpd="sng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86541" y="27510"/>
                <a:ext cx="1910139" cy="366714"/>
              </a:xfrm>
              <a:prstGeom prst="rect">
                <a:avLst/>
              </a:prstGeom>
              <a:solidFill>
                <a:srgbClr val="FFFFFF"/>
              </a:solidFill>
              <a:ln w="57150" cmpd="sng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7F7F7F"/>
                    </a:solidFill>
                  </a:rPr>
                  <a:t>EP Domain 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111177" y="1108671"/>
                <a:ext cx="860598" cy="734739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HGT</a:t>
                </a:r>
                <a:endParaRPr lang="en-US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11177" y="5543549"/>
                <a:ext cx="860598" cy="734739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SPFH</a:t>
                </a:r>
                <a:endParaRPr lang="en-US" dirty="0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11177" y="3208333"/>
                <a:ext cx="860598" cy="734739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TMP</a:t>
                </a:r>
                <a:endParaRPr lang="en-US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623037" y="464241"/>
            <a:ext cx="3675246" cy="5171932"/>
            <a:chOff x="111177" y="27510"/>
            <a:chExt cx="3189728" cy="5156599"/>
          </a:xfrm>
        </p:grpSpPr>
        <p:sp>
          <p:nvSpPr>
            <p:cNvPr id="15" name="Rectangle 14"/>
            <p:cNvSpPr/>
            <p:nvPr/>
          </p:nvSpPr>
          <p:spPr>
            <a:xfrm>
              <a:off x="671685" y="226984"/>
              <a:ext cx="2629220" cy="4957125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6541" y="27510"/>
              <a:ext cx="1910139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11177" y="1108671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VGRD</a:t>
              </a:r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11177" y="3208333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UGRD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 rot="19250598">
            <a:off x="385610" y="213797"/>
            <a:ext cx="1808435" cy="646331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H215 – H15Z Bias*</a:t>
            </a:r>
            <a:endParaRPr lang="en-US" b="1" dirty="0">
              <a:solidFill>
                <a:srgbClr val="8064A2"/>
              </a:solidFill>
            </a:endParaRPr>
          </a:p>
        </p:txBody>
      </p:sp>
      <p:pic>
        <p:nvPicPr>
          <p:cNvPr id="21" name="Picture 20" descr="DTC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1463816" y="4084640"/>
            <a:ext cx="1425038" cy="489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31675" y="5070485"/>
            <a:ext cx="1357179" cy="1215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9996" y="4359899"/>
            <a:ext cx="159953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9646"/>
                </a:solidFill>
              </a:rPr>
              <a:t>H215 is warmer/moister in lower </a:t>
            </a:r>
            <a:r>
              <a:rPr lang="en-US" dirty="0" err="1" smtClean="0">
                <a:solidFill>
                  <a:srgbClr val="F79646"/>
                </a:solidFill>
              </a:rPr>
              <a:t>tropo</a:t>
            </a:r>
            <a:r>
              <a:rPr lang="en-US" dirty="0" smtClean="0">
                <a:solidFill>
                  <a:srgbClr val="F79646"/>
                </a:solidFill>
              </a:rPr>
              <a:t>.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5913" y="5988930"/>
            <a:ext cx="3132370" cy="73866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/>
                </a:solidFill>
              </a:rPr>
              <a:t>*Diff in bias is an indicator of “warmer/cooler”, etc. It provides no indication of “better/worse”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7124" y="5313007"/>
            <a:ext cx="241636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9646"/>
                </a:solidFill>
              </a:rPr>
              <a:t>H215: weaker mid-level U &amp; stronger low-</a:t>
            </a:r>
            <a:r>
              <a:rPr lang="en-US" dirty="0" err="1" smtClean="0">
                <a:solidFill>
                  <a:srgbClr val="F79646"/>
                </a:solidFill>
              </a:rPr>
              <a:t>lev</a:t>
            </a:r>
            <a:r>
              <a:rPr lang="en-US" dirty="0" smtClean="0">
                <a:solidFill>
                  <a:srgbClr val="F79646"/>
                </a:solidFill>
              </a:rPr>
              <a:t> U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36069" y="1356746"/>
            <a:ext cx="100793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9646"/>
                </a:solidFill>
              </a:rPr>
              <a:t>H215: stronger V in lower half of </a:t>
            </a:r>
            <a:r>
              <a:rPr lang="en-US" dirty="0" err="1" smtClean="0">
                <a:solidFill>
                  <a:srgbClr val="F79646"/>
                </a:solidFill>
              </a:rPr>
              <a:t>tropo</a:t>
            </a:r>
            <a:endParaRPr lang="en-US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2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Hovmoller</a:t>
            </a:r>
            <a:r>
              <a:rPr lang="en-US" dirty="0" smtClean="0"/>
              <a:t> diagrams provide concise way to look at experiment errors, but caution must be used when drawing conclusions</a:t>
            </a:r>
          </a:p>
          <a:p>
            <a:r>
              <a:rPr lang="en-US" dirty="0" smtClean="0"/>
              <a:t>H215 drastically reduces biases in HGT, TMP, SPFH, improving fields by as much as 30%</a:t>
            </a:r>
          </a:p>
          <a:p>
            <a:r>
              <a:rPr lang="en-US" dirty="0" smtClean="0"/>
              <a:t>H215 is warmer and moister in lower troposphere</a:t>
            </a:r>
          </a:p>
          <a:p>
            <a:r>
              <a:rPr lang="en-US" dirty="0" smtClean="0"/>
              <a:t>H215 has stronger U &amp; V components in lower troposphere</a:t>
            </a:r>
          </a:p>
          <a:p>
            <a:r>
              <a:rPr lang="en-US" dirty="0" smtClean="0"/>
              <a:t>Adding ATL cases can change CONUS area statistics significantly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1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H215 Only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slides verify a larger set of AL and EP storms for H215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5617"/>
              </p:ext>
            </p:extLst>
          </p:nvPr>
        </p:nvGraphicFramePr>
        <p:xfrm>
          <a:off x="722313" y="3174198"/>
          <a:ext cx="3863312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31656"/>
                <a:gridCol w="1931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FHR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Cases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4" descr="DT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328"/>
            <a:ext cx="292608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T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193033" y="23365"/>
            <a:ext cx="2900384" cy="6637100"/>
            <a:chOff x="6251501" y="23364"/>
            <a:chExt cx="2841916" cy="6834637"/>
          </a:xfrm>
        </p:grpSpPr>
        <p:pic>
          <p:nvPicPr>
            <p:cNvPr id="2" name="Picture 1" descr="ME_H215_hov_HGT_ATL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501" y="344132"/>
              <a:ext cx="2841916" cy="219602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 descr="ME_H215_hov_SPFH_ATL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501" y="4661975"/>
              <a:ext cx="2841916" cy="219602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Picture 7" descr="ME_H215_hov_TMP_ATL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501" y="2463192"/>
              <a:ext cx="2841916" cy="219602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Rectangle 18"/>
            <p:cNvSpPr/>
            <p:nvPr/>
          </p:nvSpPr>
          <p:spPr>
            <a:xfrm>
              <a:off x="6372579" y="223431"/>
              <a:ext cx="2660614" cy="6634569"/>
            </a:xfrm>
            <a:prstGeom prst="rect">
              <a:avLst/>
            </a:prstGeom>
            <a:noFill/>
            <a:ln w="57150" cmpd="sng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53146" y="23364"/>
              <a:ext cx="1783575" cy="36780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AL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50634" y="0"/>
            <a:ext cx="2904435" cy="6659789"/>
            <a:chOff x="3409184" y="0"/>
            <a:chExt cx="2845885" cy="6858001"/>
          </a:xfrm>
        </p:grpSpPr>
        <p:pic>
          <p:nvPicPr>
            <p:cNvPr id="4" name="Picture 3" descr="ME_H215_hov_HGT_MEGA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585" y="344132"/>
              <a:ext cx="2841916" cy="219602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Picture 6" descr="ME_H215_hov_SPFH_MEGA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3153" y="4661975"/>
              <a:ext cx="2841916" cy="219602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ME_H215_hov_TMP_MEGA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184" y="2462881"/>
              <a:ext cx="2845885" cy="21990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Rectangle 20"/>
            <p:cNvSpPr/>
            <p:nvPr/>
          </p:nvSpPr>
          <p:spPr>
            <a:xfrm>
              <a:off x="3594455" y="200067"/>
              <a:ext cx="2660614" cy="6634569"/>
            </a:xfrm>
            <a:prstGeom prst="rect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5022" y="0"/>
              <a:ext cx="1783575" cy="36780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Mega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" y="23363"/>
            <a:ext cx="3502878" cy="6637101"/>
            <a:chOff x="70615" y="23363"/>
            <a:chExt cx="3432264" cy="6834638"/>
          </a:xfrm>
        </p:grpSpPr>
        <p:pic>
          <p:nvPicPr>
            <p:cNvPr id="3" name="Picture 2" descr="ME_H215_hov_HGT_EP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63" y="344132"/>
              <a:ext cx="2841916" cy="219602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 descr="ME_H215_hov_SPFH_EP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63" y="4661975"/>
              <a:ext cx="2841916" cy="219602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9" descr="ME_H215_hov_TMP_EP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63" y="2463192"/>
              <a:ext cx="2841916" cy="2196026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2" name="Group 11"/>
            <p:cNvGrpSpPr/>
            <p:nvPr/>
          </p:nvGrpSpPr>
          <p:grpSpPr>
            <a:xfrm>
              <a:off x="70615" y="23363"/>
              <a:ext cx="3371440" cy="6834636"/>
              <a:chOff x="111177" y="27510"/>
              <a:chExt cx="2658488" cy="681437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71686" y="226984"/>
                <a:ext cx="2097979" cy="6614899"/>
              </a:xfrm>
              <a:prstGeom prst="rect">
                <a:avLst/>
              </a:prstGeom>
              <a:noFill/>
              <a:ln w="57150" cmpd="sng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71775" y="27510"/>
                <a:ext cx="1406406" cy="366714"/>
              </a:xfrm>
              <a:prstGeom prst="rect">
                <a:avLst/>
              </a:prstGeom>
              <a:solidFill>
                <a:srgbClr val="FFFFFF"/>
              </a:solidFill>
              <a:ln w="57150" cmpd="sng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7F7F7F"/>
                    </a:solidFill>
                  </a:rPr>
                  <a:t>EP Domain 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111177" y="1108671"/>
                <a:ext cx="860598" cy="734739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HGT</a:t>
                </a:r>
                <a:endParaRPr lang="en-US" dirty="0"/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111177" y="5326943"/>
                <a:ext cx="860598" cy="734739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SPFH</a:t>
                </a:r>
                <a:endParaRPr lang="en-US" dirty="0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111177" y="3208333"/>
                <a:ext cx="860598" cy="734739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TMP</a:t>
                </a:r>
                <a:endParaRPr lang="en-US" dirty="0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 rot="19250598">
            <a:off x="-122777" y="293675"/>
            <a:ext cx="1808435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H215 Bias</a:t>
            </a:r>
            <a:endParaRPr lang="en-US" b="1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8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_H215_hov_UGRD_AT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2" y="3629319"/>
            <a:ext cx="2898265" cy="22395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ME_H215_hov_UGRD_E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3" y="3629319"/>
            <a:ext cx="2898265" cy="22395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ME_H215_hov_UGRD_MEG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52" y="3629319"/>
            <a:ext cx="2898265" cy="22395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ME_H215_hov_VGRD_AT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2" y="1183167"/>
            <a:ext cx="2898265" cy="22395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ME_H215_hov_VGRD_EP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3" y="1183167"/>
            <a:ext cx="2898265" cy="22395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ME_H215_hov_VGRD_MEGA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52" y="1183167"/>
            <a:ext cx="2898265" cy="223956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Group 7"/>
          <p:cNvGrpSpPr/>
          <p:nvPr/>
        </p:nvGrpSpPr>
        <p:grpSpPr>
          <a:xfrm>
            <a:off x="-6476" y="790468"/>
            <a:ext cx="3439428" cy="5222436"/>
            <a:chOff x="239855" y="590152"/>
            <a:chExt cx="2943077" cy="5693057"/>
          </a:xfrm>
        </p:grpSpPr>
        <p:sp>
          <p:nvSpPr>
            <p:cNvPr id="9" name="Rectangle 8"/>
            <p:cNvSpPr/>
            <p:nvPr/>
          </p:nvSpPr>
          <p:spPr>
            <a:xfrm>
              <a:off x="829267" y="773510"/>
              <a:ext cx="2353665" cy="55096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5091" y="590152"/>
              <a:ext cx="1591103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9855" y="1843410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  <a:r>
                <a:rPr lang="en-US" dirty="0" smtClean="0"/>
                <a:t>GRD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9856" y="4574645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UGRD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41441" y="958670"/>
            <a:ext cx="2640388" cy="5054235"/>
          </a:xfrm>
          <a:prstGeom prst="rect">
            <a:avLst/>
          </a:prstGeom>
          <a:noFill/>
          <a:ln w="57150" cmpd="sng">
            <a:solidFill>
              <a:srgbClr val="FF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8823" y="790470"/>
            <a:ext cx="1774680" cy="336398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AL Domain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27120" y="958671"/>
            <a:ext cx="2618616" cy="5054235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44278" y="790470"/>
            <a:ext cx="1967875" cy="336397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Mega Domain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250598">
            <a:off x="-86462" y="774004"/>
            <a:ext cx="1808435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H215 Bias</a:t>
            </a:r>
            <a:endParaRPr lang="en-US" b="1" dirty="0">
              <a:solidFill>
                <a:srgbClr val="8064A2"/>
              </a:solidFill>
            </a:endParaRPr>
          </a:p>
        </p:txBody>
      </p:sp>
      <p:pic>
        <p:nvPicPr>
          <p:cNvPr id="18" name="Picture 17" descr="DTC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T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  <p:pic>
        <p:nvPicPr>
          <p:cNvPr id="33" name="Picture 32" descr="RMSE_H215_hov_HGT_AT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71" y="406459"/>
            <a:ext cx="2769018" cy="21396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Picture 33" descr="RMSE_H215_hov_HGT_MEG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5" y="406459"/>
            <a:ext cx="2769018" cy="21396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36" descr="RMSE_H215_hov_TMP_AT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71" y="2496960"/>
            <a:ext cx="2769018" cy="21396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 descr="RMSE_H215_hov_TMP_MEGA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5" y="2496960"/>
            <a:ext cx="2769018" cy="21396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 descr="RMSE_H215_hov_HGT_EP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2" y="406459"/>
            <a:ext cx="2769018" cy="21396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 descr="RMSE_H215_hov_TMP_EP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2" y="2496960"/>
            <a:ext cx="2769018" cy="21396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 descr="RMSE_H215_hov_SPFH_ATL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71" y="4585251"/>
            <a:ext cx="2769018" cy="21396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 descr="RMSE_H215_hov_SPFH_MEGA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5" y="4585251"/>
            <a:ext cx="2769018" cy="21396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 descr="RMSE_H215_hov_SPFH_EP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2" y="4585251"/>
            <a:ext cx="2769018" cy="213969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5" name="Group 24"/>
          <p:cNvGrpSpPr/>
          <p:nvPr/>
        </p:nvGrpSpPr>
        <p:grpSpPr>
          <a:xfrm>
            <a:off x="6316602" y="23365"/>
            <a:ext cx="2715352" cy="6637099"/>
            <a:chOff x="6372579" y="23364"/>
            <a:chExt cx="2660614" cy="6834636"/>
          </a:xfrm>
        </p:grpSpPr>
        <p:sp>
          <p:nvSpPr>
            <p:cNvPr id="19" name="Rectangle 18"/>
            <p:cNvSpPr/>
            <p:nvPr/>
          </p:nvSpPr>
          <p:spPr>
            <a:xfrm>
              <a:off x="6372579" y="223431"/>
              <a:ext cx="2660614" cy="6634569"/>
            </a:xfrm>
            <a:prstGeom prst="rect">
              <a:avLst/>
            </a:prstGeom>
            <a:noFill/>
            <a:ln w="57150" cmpd="sng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53146" y="23364"/>
              <a:ext cx="1783575" cy="36780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AL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39718" y="0"/>
            <a:ext cx="2715353" cy="6637099"/>
            <a:chOff x="3594455" y="0"/>
            <a:chExt cx="2660614" cy="6834636"/>
          </a:xfrm>
        </p:grpSpPr>
        <p:sp>
          <p:nvSpPr>
            <p:cNvPr id="21" name="Rectangle 20"/>
            <p:cNvSpPr/>
            <p:nvPr/>
          </p:nvSpPr>
          <p:spPr>
            <a:xfrm>
              <a:off x="3594455" y="200067"/>
              <a:ext cx="2660614" cy="6634569"/>
            </a:xfrm>
            <a:prstGeom prst="rect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5022" y="0"/>
              <a:ext cx="1783575" cy="36780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Mega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" y="23363"/>
            <a:ext cx="3440803" cy="6637099"/>
            <a:chOff x="111177" y="27510"/>
            <a:chExt cx="2658488" cy="6814373"/>
          </a:xfrm>
        </p:grpSpPr>
        <p:sp>
          <p:nvSpPr>
            <p:cNvPr id="13" name="Rectangle 12"/>
            <p:cNvSpPr/>
            <p:nvPr/>
          </p:nvSpPr>
          <p:spPr>
            <a:xfrm>
              <a:off x="671686" y="226984"/>
              <a:ext cx="2097979" cy="66148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1775" y="27510"/>
              <a:ext cx="1406406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11177" y="1108671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HGT</a:t>
              </a:r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11177" y="5326943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SPFH</a:t>
              </a:r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11177" y="3208333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TMP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 rot="19250598">
            <a:off x="-122777" y="293675"/>
            <a:ext cx="1808435" cy="369332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H215 RMSE</a:t>
            </a:r>
            <a:endParaRPr lang="en-US" b="1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MSE_H215_hov_UGRD_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9" y="3853440"/>
            <a:ext cx="2899185" cy="2240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 descr="RMSE_H215_hov_UGRD_MEG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72" y="3853440"/>
            <a:ext cx="2899185" cy="2240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RMSE_H215_hov_UGRD_AT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60" y="3853440"/>
            <a:ext cx="2899185" cy="2240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 descr="RMSE_H215_hov_VGRD_E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" y="1307400"/>
            <a:ext cx="2899186" cy="2240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RMSE_H215_hov_VGRD_MEGA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71" y="1307400"/>
            <a:ext cx="2899186" cy="2240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 descr="RMSE_H215_hov_VGRD_ATL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60" y="1309920"/>
            <a:ext cx="2899186" cy="224028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Group 7"/>
          <p:cNvGrpSpPr/>
          <p:nvPr/>
        </p:nvGrpSpPr>
        <p:grpSpPr>
          <a:xfrm>
            <a:off x="-6476" y="790468"/>
            <a:ext cx="3439428" cy="5222436"/>
            <a:chOff x="239855" y="590152"/>
            <a:chExt cx="2943077" cy="5693057"/>
          </a:xfrm>
        </p:grpSpPr>
        <p:sp>
          <p:nvSpPr>
            <p:cNvPr id="9" name="Rectangle 8"/>
            <p:cNvSpPr/>
            <p:nvPr/>
          </p:nvSpPr>
          <p:spPr>
            <a:xfrm>
              <a:off x="829267" y="773510"/>
              <a:ext cx="2353665" cy="55096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5091" y="590152"/>
              <a:ext cx="1591103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9855" y="1843410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  <a:r>
                <a:rPr lang="en-US" dirty="0" smtClean="0"/>
                <a:t>GRD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9856" y="4574645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UGRD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41441" y="958670"/>
            <a:ext cx="2640388" cy="5054235"/>
          </a:xfrm>
          <a:prstGeom prst="rect">
            <a:avLst/>
          </a:prstGeom>
          <a:noFill/>
          <a:ln w="57150" cmpd="sng">
            <a:solidFill>
              <a:srgbClr val="FF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8823" y="790470"/>
            <a:ext cx="1774680" cy="336398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AL Domain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27120" y="958671"/>
            <a:ext cx="2618616" cy="5054235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44278" y="790470"/>
            <a:ext cx="1967875" cy="336397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Mega Domain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250598">
            <a:off x="-86462" y="774004"/>
            <a:ext cx="1808435" cy="369332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H215 RMSE</a:t>
            </a:r>
            <a:endParaRPr lang="en-US" b="1" dirty="0">
              <a:solidFill>
                <a:srgbClr val="F79646"/>
              </a:solidFill>
            </a:endParaRPr>
          </a:p>
        </p:txBody>
      </p:sp>
      <p:pic>
        <p:nvPicPr>
          <p:cNvPr id="18" name="Picture 17" descr="DTC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H215 </a:t>
            </a:r>
            <a:r>
              <a:rPr lang="en-US" dirty="0" err="1" smtClean="0"/>
              <a:t>vs</a:t>
            </a:r>
            <a:r>
              <a:rPr lang="en-US" dirty="0" smtClean="0"/>
              <a:t> H15Z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9905" y="4414470"/>
            <a:ext cx="7772400" cy="2197520"/>
          </a:xfrm>
        </p:spPr>
        <p:txBody>
          <a:bodyPr/>
          <a:lstStyle/>
          <a:p>
            <a:r>
              <a:rPr lang="en-US" dirty="0" smtClean="0"/>
              <a:t>Model Evaluation Tools (MET) was used to perform large scale analysis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hwrfprs_p</a:t>
            </a:r>
            <a:r>
              <a:rPr lang="en-US" dirty="0" smtClean="0"/>
              <a:t> Grib2 files were </a:t>
            </a:r>
            <a:r>
              <a:rPr lang="en-US" dirty="0" err="1" smtClean="0"/>
              <a:t>regridded</a:t>
            </a:r>
            <a:r>
              <a:rPr lang="en-US" dirty="0" smtClean="0"/>
              <a:t> onto a </a:t>
            </a:r>
            <a:r>
              <a:rPr lang="en-US" dirty="0" smtClean="0"/>
              <a:t>0.2</a:t>
            </a:r>
            <a:r>
              <a:rPr lang="en-US" dirty="0" smtClean="0"/>
              <a:t>5°×0.25° </a:t>
            </a:r>
            <a:r>
              <a:rPr lang="en-US" dirty="0" smtClean="0"/>
              <a:t>Mega Domain (see next slide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46624"/>
              </p:ext>
            </p:extLst>
          </p:nvPr>
        </p:nvGraphicFramePr>
        <p:xfrm>
          <a:off x="914400" y="1417638"/>
          <a:ext cx="7386936" cy="28194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19094"/>
                <a:gridCol w="2833921"/>
                <a:gridCol w="283392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H15Z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H215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Model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 HWRF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 </a:t>
                      </a:r>
                      <a:r>
                        <a:rPr lang="en-US" baseline="0" dirty="0" smtClean="0"/>
                        <a:t>&amp; Physics </a:t>
                      </a:r>
                      <a:r>
                        <a:rPr lang="en-US" baseline="0" dirty="0" smtClean="0"/>
                        <a:t>Upgrades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Input data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GFS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GFS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HWRF File Locations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hpss</a:t>
                      </a:r>
                      <a:r>
                        <a:rPr lang="en-US" dirty="0" smtClean="0"/>
                        <a:t>:/2year/NCEPDEV/</a:t>
                      </a:r>
                      <a:r>
                        <a:rPr lang="en-US" dirty="0" err="1" smtClean="0"/>
                        <a:t>emc-hwrf</a:t>
                      </a:r>
                      <a:r>
                        <a:rPr lang="en-US" dirty="0" smtClean="0"/>
                        <a:t>/H15Z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hpss</a:t>
                      </a:r>
                      <a:r>
                        <a:rPr lang="en-US" dirty="0" smtClean="0"/>
                        <a:t>:/2year/NCEPDEV/</a:t>
                      </a:r>
                      <a:r>
                        <a:rPr lang="en-US" dirty="0" err="1" smtClean="0"/>
                        <a:t>emc-hwrf</a:t>
                      </a:r>
                      <a:r>
                        <a:rPr lang="en-US" dirty="0" smtClean="0"/>
                        <a:t>/H215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Verified Against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H15Z</a:t>
                      </a:r>
                      <a:r>
                        <a:rPr lang="en-US" baseline="0" dirty="0" smtClean="0"/>
                        <a:t> Analysis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H215 Analysis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74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E_H215_hov_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21" y="309176"/>
            <a:ext cx="3337560" cy="57515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 descr="ME_H215_hov_MEG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81" y="325976"/>
            <a:ext cx="3337560" cy="57515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 descr="ME_H215_hov_AT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60" y="309176"/>
            <a:ext cx="3337560" cy="57515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DTC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172200" y="143346"/>
            <a:ext cx="2971800" cy="6238965"/>
            <a:chOff x="6168416" y="23364"/>
            <a:chExt cx="2956691" cy="6834636"/>
          </a:xfrm>
        </p:grpSpPr>
        <p:sp>
          <p:nvSpPr>
            <p:cNvPr id="19" name="Rectangle 18"/>
            <p:cNvSpPr/>
            <p:nvPr/>
          </p:nvSpPr>
          <p:spPr>
            <a:xfrm>
              <a:off x="6168416" y="223431"/>
              <a:ext cx="2956691" cy="6634569"/>
            </a:xfrm>
            <a:prstGeom prst="rect">
              <a:avLst/>
            </a:prstGeom>
            <a:noFill/>
            <a:ln w="57150" cmpd="sng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53146" y="23364"/>
              <a:ext cx="1783575" cy="36780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AL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88080" y="126066"/>
            <a:ext cx="2971800" cy="6255360"/>
            <a:chOff x="3594455" y="0"/>
            <a:chExt cx="2683844" cy="6834636"/>
          </a:xfrm>
        </p:grpSpPr>
        <p:sp>
          <p:nvSpPr>
            <p:cNvPr id="21" name="Rectangle 20"/>
            <p:cNvSpPr/>
            <p:nvPr/>
          </p:nvSpPr>
          <p:spPr>
            <a:xfrm>
              <a:off x="3594455" y="200067"/>
              <a:ext cx="2683844" cy="6634569"/>
            </a:xfrm>
            <a:prstGeom prst="rect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5022" y="0"/>
              <a:ext cx="1783575" cy="36780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Mega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" y="126951"/>
            <a:ext cx="2971800" cy="6231995"/>
            <a:chOff x="671686" y="27510"/>
            <a:chExt cx="2128545" cy="6814373"/>
          </a:xfrm>
        </p:grpSpPr>
        <p:sp>
          <p:nvSpPr>
            <p:cNvPr id="13" name="Rectangle 12"/>
            <p:cNvSpPr/>
            <p:nvPr/>
          </p:nvSpPr>
          <p:spPr>
            <a:xfrm>
              <a:off x="671686" y="226984"/>
              <a:ext cx="2128545" cy="66148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1775" y="27510"/>
              <a:ext cx="1406406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19250598">
            <a:off x="-485243" y="124509"/>
            <a:ext cx="1808435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H215 Bias</a:t>
            </a:r>
            <a:endParaRPr lang="en-US" b="1" dirty="0">
              <a:solidFill>
                <a:srgbClr val="8064A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7205" y="6358262"/>
            <a:ext cx="4581020" cy="461665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64A2"/>
                </a:solidFill>
              </a:rPr>
              <a:t>Shelter Level Variables</a:t>
            </a:r>
            <a:endParaRPr lang="en-US" sz="2400" b="1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9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MSE_H215_hov_AT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08" y="462324"/>
            <a:ext cx="3332215" cy="57434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RMSE_H215_hov_E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26" y="479094"/>
            <a:ext cx="3332215" cy="57434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RMSE_H215_hov_MEG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79094"/>
            <a:ext cx="3332215" cy="57434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DTC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172200" y="143346"/>
            <a:ext cx="2971800" cy="6238965"/>
            <a:chOff x="6168416" y="23364"/>
            <a:chExt cx="2956691" cy="6834636"/>
          </a:xfrm>
        </p:grpSpPr>
        <p:sp>
          <p:nvSpPr>
            <p:cNvPr id="19" name="Rectangle 18"/>
            <p:cNvSpPr/>
            <p:nvPr/>
          </p:nvSpPr>
          <p:spPr>
            <a:xfrm>
              <a:off x="6168416" y="223431"/>
              <a:ext cx="2956691" cy="6634569"/>
            </a:xfrm>
            <a:prstGeom prst="rect">
              <a:avLst/>
            </a:prstGeom>
            <a:noFill/>
            <a:ln w="57150" cmpd="sng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53146" y="23364"/>
              <a:ext cx="1783575" cy="36780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AL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88080" y="126066"/>
            <a:ext cx="2971800" cy="6255360"/>
            <a:chOff x="3594455" y="0"/>
            <a:chExt cx="2683844" cy="6834636"/>
          </a:xfrm>
        </p:grpSpPr>
        <p:sp>
          <p:nvSpPr>
            <p:cNvPr id="21" name="Rectangle 20"/>
            <p:cNvSpPr/>
            <p:nvPr/>
          </p:nvSpPr>
          <p:spPr>
            <a:xfrm>
              <a:off x="3594455" y="200067"/>
              <a:ext cx="2683844" cy="6634569"/>
            </a:xfrm>
            <a:prstGeom prst="rect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5022" y="0"/>
              <a:ext cx="1783575" cy="36780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Mega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" y="126951"/>
            <a:ext cx="2971800" cy="6231995"/>
            <a:chOff x="671686" y="27510"/>
            <a:chExt cx="2128545" cy="6814373"/>
          </a:xfrm>
        </p:grpSpPr>
        <p:sp>
          <p:nvSpPr>
            <p:cNvPr id="13" name="Rectangle 12"/>
            <p:cNvSpPr/>
            <p:nvPr/>
          </p:nvSpPr>
          <p:spPr>
            <a:xfrm>
              <a:off x="671686" y="226984"/>
              <a:ext cx="2128545" cy="66148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1775" y="27510"/>
              <a:ext cx="1406406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19250598">
            <a:off x="-485243" y="124509"/>
            <a:ext cx="1808435" cy="369332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H215 RMSE</a:t>
            </a:r>
            <a:endParaRPr lang="en-US" b="1" dirty="0">
              <a:solidFill>
                <a:srgbClr val="F7964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7205" y="6358262"/>
            <a:ext cx="4581020" cy="461665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9646"/>
                </a:solidFill>
              </a:rPr>
              <a:t>Shelter Level Variables</a:t>
            </a:r>
            <a:endParaRPr lang="en-US" sz="2400" b="1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4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ATL doesn’t have same vertical/temporal distribution of errors as EP and Mega for TMP, SPFH, U/V wind</a:t>
            </a:r>
          </a:p>
          <a:p>
            <a:r>
              <a:rPr lang="en-US" dirty="0" smtClean="0"/>
              <a:t>Comparison with baseline is needed for the full set of EP and ATL cases</a:t>
            </a:r>
          </a:p>
          <a:p>
            <a:r>
              <a:rPr lang="en-US" dirty="0" smtClean="0"/>
              <a:t>Considering separating cases in each basin for verification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5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3" y="667166"/>
            <a:ext cx="8516907" cy="59562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19758" y="1822393"/>
            <a:ext cx="6803294" cy="4698717"/>
            <a:chOff x="1219758" y="1371169"/>
            <a:chExt cx="6803294" cy="4698717"/>
          </a:xfrm>
        </p:grpSpPr>
        <p:sp>
          <p:nvSpPr>
            <p:cNvPr id="4" name="Rectangle 3"/>
            <p:cNvSpPr/>
            <p:nvPr/>
          </p:nvSpPr>
          <p:spPr>
            <a:xfrm>
              <a:off x="1219758" y="1371169"/>
              <a:ext cx="6803294" cy="2957121"/>
            </a:xfrm>
            <a:prstGeom prst="rect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69451" y="5703172"/>
              <a:ext cx="2296201" cy="366714"/>
            </a:xfrm>
            <a:prstGeom prst="rect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69705" y="1929377"/>
            <a:ext cx="5145193" cy="4591733"/>
            <a:chOff x="3569705" y="1478153"/>
            <a:chExt cx="5145193" cy="4591733"/>
          </a:xfrm>
        </p:grpSpPr>
        <p:sp>
          <p:nvSpPr>
            <p:cNvPr id="7" name="Rectangle 6"/>
            <p:cNvSpPr/>
            <p:nvPr/>
          </p:nvSpPr>
          <p:spPr>
            <a:xfrm>
              <a:off x="3569705" y="1478153"/>
              <a:ext cx="2771897" cy="2098168"/>
            </a:xfrm>
            <a:prstGeom prst="rect">
              <a:avLst/>
            </a:prstGeom>
            <a:noFill/>
            <a:ln w="57150" cmpd="sng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8438" y="5703172"/>
              <a:ext cx="2306460" cy="366714"/>
            </a:xfrm>
            <a:prstGeom prst="rect">
              <a:avLst/>
            </a:prstGeom>
            <a:noFill/>
            <a:ln w="57150" cmpd="sng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7862" y="1929376"/>
            <a:ext cx="3333117" cy="4591734"/>
            <a:chOff x="557862" y="1478152"/>
            <a:chExt cx="3333117" cy="4591734"/>
          </a:xfrm>
        </p:grpSpPr>
        <p:sp>
          <p:nvSpPr>
            <p:cNvPr id="10" name="Rectangle 9"/>
            <p:cNvSpPr/>
            <p:nvPr/>
          </p:nvSpPr>
          <p:spPr>
            <a:xfrm>
              <a:off x="1320800" y="1478152"/>
              <a:ext cx="2570179" cy="2098168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7862" y="5703172"/>
              <a:ext cx="2414849" cy="366714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1"/>
          <p:cNvSpPr txBox="1">
            <a:spLocks/>
          </p:cNvSpPr>
          <p:nvPr/>
        </p:nvSpPr>
        <p:spPr>
          <a:xfrm>
            <a:off x="796229" y="105544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Mega Domain</a:t>
            </a:r>
            <a:endParaRPr lang="en-US" dirty="0"/>
          </a:p>
        </p:txBody>
      </p:sp>
      <p:sp>
        <p:nvSpPr>
          <p:cNvPr id="15" name="Title 11"/>
          <p:cNvSpPr txBox="1">
            <a:spLocks/>
          </p:cNvSpPr>
          <p:nvPr/>
        </p:nvSpPr>
        <p:spPr>
          <a:xfrm>
            <a:off x="1093582" y="161328"/>
            <a:ext cx="7772400" cy="1143000"/>
          </a:xfrm>
          <a:prstGeom prst="rect">
            <a:avLst/>
          </a:prstGeom>
          <a:noFill/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0.25°× 0.25°</a:t>
            </a:r>
            <a:endParaRPr lang="en-US" sz="3200" dirty="0"/>
          </a:p>
        </p:txBody>
      </p:sp>
      <p:pic>
        <p:nvPicPr>
          <p:cNvPr id="2" name="Picture 1" descr="DT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02" y="264830"/>
            <a:ext cx="2926080" cy="804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3765" y="997980"/>
            <a:ext cx="2451507" cy="830997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Areal averages do not extend to edge to exclude areas with fewer matched pairs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394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H15Z vs. H215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 Cases Only, Homogeneous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00051"/>
              </p:ext>
            </p:extLst>
          </p:nvPr>
        </p:nvGraphicFramePr>
        <p:xfrm>
          <a:off x="722313" y="3419497"/>
          <a:ext cx="3863312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31656"/>
                <a:gridCol w="1931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FHR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Cases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4" descr="DTC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328"/>
            <a:ext cx="2926080" cy="804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7376" y="3419497"/>
            <a:ext cx="3858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Each configuration is verified against it’s own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Sources of differences in analyses: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GFS interpolated to different resolution HWRF d01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Merge differences from d01/d02 (same locations in each comparison)</a:t>
            </a:r>
          </a:p>
        </p:txBody>
      </p:sp>
    </p:spTree>
    <p:extLst>
      <p:ext uri="{BB962C8B-B14F-4D97-AF65-F5344CB8AC3E}">
        <p14:creationId xmlns:p14="http://schemas.microsoft.com/office/powerpoint/2010/main" val="18136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DT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  <p:pic>
        <p:nvPicPr>
          <p:cNvPr id="23" name="Picture 22" descr="ME_H15Z_hov_TMP_E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99" y="2406121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ME_H15Z_hov_HGT_E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09" y="350944"/>
            <a:ext cx="2940784" cy="22724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ME_H15Z_hov_SPFH_E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09" y="4585576"/>
            <a:ext cx="2940784" cy="2272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 rot="16200000">
            <a:off x="1245551" y="1362493"/>
            <a:ext cx="1983742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Pressure Level (</a:t>
            </a:r>
            <a:r>
              <a:rPr lang="en-US" sz="1400" dirty="0" err="1" smtClean="0">
                <a:latin typeface="Arial"/>
                <a:cs typeface="Arial"/>
              </a:rPr>
              <a:t>hPa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245552" y="3423966"/>
            <a:ext cx="1983742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Pressure Level (</a:t>
            </a:r>
            <a:r>
              <a:rPr lang="en-US" sz="1400" dirty="0" err="1" smtClean="0">
                <a:latin typeface="Arial"/>
                <a:cs typeface="Arial"/>
              </a:rPr>
              <a:t>hPa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245552" y="5519517"/>
            <a:ext cx="1983742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Pressure Level (</a:t>
            </a:r>
            <a:r>
              <a:rPr lang="en-US" sz="1400" dirty="0" err="1" smtClean="0">
                <a:latin typeface="Arial"/>
                <a:cs typeface="Arial"/>
              </a:rPr>
              <a:t>hPa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06278" y="23364"/>
            <a:ext cx="4045148" cy="6834636"/>
            <a:chOff x="111177" y="27510"/>
            <a:chExt cx="3189728" cy="6814373"/>
          </a:xfrm>
        </p:grpSpPr>
        <p:sp>
          <p:nvSpPr>
            <p:cNvPr id="8" name="Rectangle 7"/>
            <p:cNvSpPr/>
            <p:nvPr/>
          </p:nvSpPr>
          <p:spPr>
            <a:xfrm>
              <a:off x="853471" y="226984"/>
              <a:ext cx="2447434" cy="66148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86541" y="27510"/>
              <a:ext cx="1910139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11177" y="1108671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HGT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11177" y="5543549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SPFH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11177" y="3208333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TMP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 rot="19250598">
            <a:off x="694977" y="178705"/>
            <a:ext cx="1808435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H15Z Bias</a:t>
            </a:r>
            <a:endParaRPr lang="en-US" b="1" dirty="0">
              <a:solidFill>
                <a:srgbClr val="8064A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58394" y="6549"/>
            <a:ext cx="3863067" cy="6851451"/>
            <a:chOff x="4290688" y="27795"/>
            <a:chExt cx="3863067" cy="6851451"/>
          </a:xfrm>
        </p:grpSpPr>
        <p:pic>
          <p:nvPicPr>
            <p:cNvPr id="17" name="Picture 16" descr="ME_H215_hov_SPFH_EP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906" y="4585575"/>
              <a:ext cx="2946520" cy="227685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17" descr="ME_H215_hov_TMP_EP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906" y="2406120"/>
              <a:ext cx="2946520" cy="227685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Picture 18" descr="ME_H215_hov_HGT_EP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907" y="346511"/>
              <a:ext cx="2946520" cy="227685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" name="Rectangle 19"/>
            <p:cNvSpPr/>
            <p:nvPr/>
          </p:nvSpPr>
          <p:spPr>
            <a:xfrm>
              <a:off x="5020774" y="244677"/>
              <a:ext cx="3132981" cy="663456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92859" y="27795"/>
              <a:ext cx="2422399" cy="36780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9250598">
              <a:off x="4290688" y="206501"/>
              <a:ext cx="1808435" cy="369332"/>
            </a:xfrm>
            <a:prstGeom prst="rect">
              <a:avLst/>
            </a:prstGeom>
            <a:ln w="38100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064A2"/>
                  </a:solidFill>
                </a:rPr>
                <a:t>H215 Bias</a:t>
              </a:r>
              <a:endParaRPr lang="en-US" b="1" dirty="0">
                <a:solidFill>
                  <a:srgbClr val="8064A2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3882" y="1816491"/>
            <a:ext cx="159953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Large reduction in biases in H215 for all variables at nearly all times &amp; levels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2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90" y="192268"/>
            <a:ext cx="511467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!!! CAUTION !!!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4732778"/>
            <a:ext cx="2907000" cy="209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057" y="3770130"/>
            <a:ext cx="2907000" cy="209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557" y="3163386"/>
            <a:ext cx="2654344" cy="1949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57" y="2446266"/>
            <a:ext cx="2749130" cy="1949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6478" y="5167081"/>
            <a:ext cx="865034" cy="701144"/>
          </a:xfrm>
          <a:prstGeom prst="rect">
            <a:avLst/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6189" y="4228041"/>
            <a:ext cx="865034" cy="701144"/>
          </a:xfrm>
          <a:prstGeom prst="rect">
            <a:avLst/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05898" y="3592385"/>
            <a:ext cx="865034" cy="701144"/>
          </a:xfrm>
          <a:prstGeom prst="rect">
            <a:avLst/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27867" y="2891241"/>
            <a:ext cx="865034" cy="701144"/>
          </a:xfrm>
          <a:prstGeom prst="rect">
            <a:avLst/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619" y="1652364"/>
            <a:ext cx="2805135" cy="20293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55260" y="2095694"/>
            <a:ext cx="865034" cy="701144"/>
          </a:xfrm>
          <a:prstGeom prst="rect">
            <a:avLst/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8833" y="4559853"/>
            <a:ext cx="13562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1000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95416" y="2978720"/>
            <a:ext cx="129664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850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30222" y="2261600"/>
            <a:ext cx="120839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38619" y="1467698"/>
            <a:ext cx="228376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84757" y="3683072"/>
            <a:ext cx="1353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900 </a:t>
            </a:r>
            <a:r>
              <a:rPr lang="en-US" dirty="0" err="1" smtClean="0"/>
              <a:t>hPa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900154"/>
            <a:ext cx="3446522" cy="2612229"/>
            <a:chOff x="463940" y="857848"/>
            <a:chExt cx="3446522" cy="2612229"/>
          </a:xfrm>
        </p:grpSpPr>
        <p:pic>
          <p:nvPicPr>
            <p:cNvPr id="2" name="Picture 1" descr="ME_H15Z_hov_SPFH_EP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78" y="1197653"/>
              <a:ext cx="2940784" cy="2272424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9" name="Group 18"/>
            <p:cNvGrpSpPr/>
            <p:nvPr/>
          </p:nvGrpSpPr>
          <p:grpSpPr>
            <a:xfrm>
              <a:off x="463940" y="857848"/>
              <a:ext cx="3363428" cy="2503113"/>
              <a:chOff x="472248" y="27510"/>
              <a:chExt cx="2652170" cy="249569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853471" y="226984"/>
                <a:ext cx="2270947" cy="2296217"/>
              </a:xfrm>
              <a:prstGeom prst="rect">
                <a:avLst/>
              </a:prstGeom>
              <a:noFill/>
              <a:ln w="57150" cmpd="sng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86541" y="27510"/>
                <a:ext cx="1910139" cy="366714"/>
              </a:xfrm>
              <a:prstGeom prst="rect">
                <a:avLst/>
              </a:prstGeom>
              <a:solidFill>
                <a:srgbClr val="FFFFFF"/>
              </a:solidFill>
              <a:ln w="57150" cmpd="sng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7F7F7F"/>
                    </a:solidFill>
                  </a:rPr>
                  <a:t>EP Domain 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472248" y="1078549"/>
                <a:ext cx="758408" cy="734739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SPFH</a:t>
                </a:r>
                <a:endParaRPr lang="en-US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 rot="19250598">
            <a:off x="-101670" y="1219246"/>
            <a:ext cx="1214816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H15Z Bias</a:t>
            </a:r>
            <a:endParaRPr lang="en-US" b="1" dirty="0">
              <a:solidFill>
                <a:srgbClr val="8064A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6475" y="1745984"/>
            <a:ext cx="11666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72 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err="1" smtClean="0"/>
              <a:t>Fcst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41212" y="4929185"/>
            <a:ext cx="2679870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Averages may be dominated by a smaller area of extreme errors, NOT representative of the larger area</a:t>
            </a: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0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E_H215_hov_UGRD_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38" y="3413899"/>
            <a:ext cx="3064854" cy="23682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 descr="ME_H215_hov_VGRD_E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1045603"/>
            <a:ext cx="3064854" cy="23682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 descr="ME_H15Z_hov_UGRD_E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01" y="3415421"/>
            <a:ext cx="3062885" cy="23667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ME_H15Z_hov_VGRD_E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01" y="1048647"/>
            <a:ext cx="3062885" cy="236677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up 5"/>
          <p:cNvGrpSpPr/>
          <p:nvPr/>
        </p:nvGrpSpPr>
        <p:grpSpPr>
          <a:xfrm>
            <a:off x="432862" y="622267"/>
            <a:ext cx="3945254" cy="5222436"/>
            <a:chOff x="239855" y="590152"/>
            <a:chExt cx="3375906" cy="5693057"/>
          </a:xfrm>
        </p:grpSpPr>
        <p:sp>
          <p:nvSpPr>
            <p:cNvPr id="8" name="Rectangle 7"/>
            <p:cNvSpPr/>
            <p:nvPr/>
          </p:nvSpPr>
          <p:spPr>
            <a:xfrm>
              <a:off x="986541" y="773510"/>
              <a:ext cx="2629220" cy="55096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29686" y="590152"/>
              <a:ext cx="1910139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39855" y="1843410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  <a:r>
                <a:rPr lang="en-US" dirty="0" smtClean="0"/>
                <a:t>GRD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9856" y="4574645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UGRD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554452" y="4415836"/>
            <a:ext cx="1983742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Pressure Level (</a:t>
            </a:r>
            <a:r>
              <a:rPr lang="en-US" sz="1400" dirty="0" err="1" smtClean="0">
                <a:latin typeface="Arial"/>
                <a:cs typeface="Arial"/>
              </a:rPr>
              <a:t>hPa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56627" y="2016356"/>
            <a:ext cx="1983742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Pressure Level (</a:t>
            </a:r>
            <a:r>
              <a:rPr lang="en-US" sz="1400" dirty="0" err="1" smtClean="0">
                <a:latin typeface="Arial"/>
                <a:cs typeface="Arial"/>
              </a:rPr>
              <a:t>hPa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9250598">
            <a:off x="534383" y="605802"/>
            <a:ext cx="1808435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H15Z Bias</a:t>
            </a:r>
            <a:endParaRPr lang="en-US" b="1" dirty="0">
              <a:solidFill>
                <a:srgbClr val="8064A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6438" y="799844"/>
            <a:ext cx="3072639" cy="5054235"/>
          </a:xfrm>
          <a:prstGeom prst="rect">
            <a:avLst/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47454" y="631643"/>
            <a:ext cx="2232285" cy="336399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EP Domain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250598">
            <a:off x="4415025" y="722468"/>
            <a:ext cx="1808435" cy="369332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H215 Bias</a:t>
            </a:r>
            <a:endParaRPr lang="en-US" b="1" dirty="0">
              <a:solidFill>
                <a:srgbClr val="8064A2"/>
              </a:solidFill>
            </a:endParaRPr>
          </a:p>
        </p:txBody>
      </p:sp>
      <p:pic>
        <p:nvPicPr>
          <p:cNvPr id="18" name="Picture 17" descr="DTC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447454" y="4653600"/>
            <a:ext cx="960374" cy="13668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247539" y="4537260"/>
            <a:ext cx="1130577" cy="1483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39397" y="5844703"/>
            <a:ext cx="15995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Positive U Wind Bias Reduced (flipped)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RMSE_H215_hov_HGT_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56" y="425758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9" descr="RMSE_H215_hov_TMP_E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56" y="2545727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 descr="RMSE_H215_hov_SPFH_E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56" y="4664602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 descr="RMSE_H15Z_hov_HGT_E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40" y="425758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 descr="RMSE_H15Z_hov_TMP_EP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40" y="2545727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RMSE_H15Z_hov_SPFH_EP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40" y="4664602"/>
            <a:ext cx="2946520" cy="2276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 descr="DTC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06278" y="23364"/>
            <a:ext cx="4045148" cy="6834636"/>
            <a:chOff x="111177" y="27510"/>
            <a:chExt cx="3189728" cy="6814373"/>
          </a:xfrm>
        </p:grpSpPr>
        <p:sp>
          <p:nvSpPr>
            <p:cNvPr id="8" name="Rectangle 7"/>
            <p:cNvSpPr/>
            <p:nvPr/>
          </p:nvSpPr>
          <p:spPr>
            <a:xfrm>
              <a:off x="853471" y="226984"/>
              <a:ext cx="2447434" cy="66148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86541" y="27510"/>
              <a:ext cx="1910139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 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11177" y="1108671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HGT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11177" y="5543549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SPFH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11177" y="3208333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TMP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 rot="19250598">
            <a:off x="694977" y="178705"/>
            <a:ext cx="1808435" cy="369332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H15Z RMSE</a:t>
            </a:r>
            <a:endParaRPr lang="en-US" b="1" dirty="0">
              <a:solidFill>
                <a:srgbClr val="F7964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88480" y="223431"/>
            <a:ext cx="3132981" cy="6634569"/>
          </a:xfrm>
          <a:prstGeom prst="rect">
            <a:avLst/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60565" y="6549"/>
            <a:ext cx="2422399" cy="367804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EP Domain 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250598">
            <a:off x="4558394" y="185255"/>
            <a:ext cx="1808435" cy="369332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H215 RMSE</a:t>
            </a:r>
            <a:endParaRPr lang="en-US" b="1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MSE_H215_hov_UGRD_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05" y="3485783"/>
            <a:ext cx="3064854" cy="23682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RMSE_H215_hov_VGRD_E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23" y="968042"/>
            <a:ext cx="3064854" cy="23682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RMSE_H15Z_hov_UGRD_E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0" y="3485783"/>
            <a:ext cx="3064854" cy="23682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RMSE_H15Z_hov_VGRD_E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0" y="968042"/>
            <a:ext cx="3064854" cy="236829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up 5"/>
          <p:cNvGrpSpPr/>
          <p:nvPr/>
        </p:nvGrpSpPr>
        <p:grpSpPr>
          <a:xfrm>
            <a:off x="432862" y="622267"/>
            <a:ext cx="3945254" cy="5222436"/>
            <a:chOff x="239855" y="590152"/>
            <a:chExt cx="3375906" cy="5693057"/>
          </a:xfrm>
        </p:grpSpPr>
        <p:sp>
          <p:nvSpPr>
            <p:cNvPr id="8" name="Rectangle 7"/>
            <p:cNvSpPr/>
            <p:nvPr/>
          </p:nvSpPr>
          <p:spPr>
            <a:xfrm>
              <a:off x="986541" y="773510"/>
              <a:ext cx="2629220" cy="5509699"/>
            </a:xfrm>
            <a:prstGeom prst="rect">
              <a:avLst/>
            </a:prstGeom>
            <a:noFill/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29686" y="590152"/>
              <a:ext cx="1910139" cy="366714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F7F7F"/>
                  </a:solidFill>
                </a:rPr>
                <a:t>EP Domain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39855" y="1843410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  <a:r>
                <a:rPr lang="en-US" dirty="0" smtClean="0"/>
                <a:t>GRD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9856" y="4574645"/>
              <a:ext cx="860598" cy="734739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UGRD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554452" y="4415836"/>
            <a:ext cx="1983742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Pressure Level (</a:t>
            </a:r>
            <a:r>
              <a:rPr lang="en-US" sz="1400" dirty="0" err="1" smtClean="0">
                <a:latin typeface="Arial"/>
                <a:cs typeface="Arial"/>
              </a:rPr>
              <a:t>hPa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56627" y="2016356"/>
            <a:ext cx="1983742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Pressure Level (</a:t>
            </a:r>
            <a:r>
              <a:rPr lang="en-US" sz="1400" dirty="0" err="1" smtClean="0">
                <a:latin typeface="Arial"/>
                <a:cs typeface="Arial"/>
              </a:rPr>
              <a:t>hPa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9250598">
            <a:off x="534383" y="605802"/>
            <a:ext cx="1808435" cy="369332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H15Z RMSE</a:t>
            </a:r>
            <a:endParaRPr lang="en-US" b="1" dirty="0">
              <a:solidFill>
                <a:srgbClr val="F7964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6438" y="799844"/>
            <a:ext cx="3072639" cy="5054235"/>
          </a:xfrm>
          <a:prstGeom prst="rect">
            <a:avLst/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47454" y="631643"/>
            <a:ext cx="2232285" cy="336399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EP Domain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250598">
            <a:off x="4415025" y="722468"/>
            <a:ext cx="1808435" cy="369332"/>
          </a:xfrm>
          <a:prstGeom prst="rect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H215 RMSE</a:t>
            </a:r>
            <a:endParaRPr lang="en-US" b="1" dirty="0">
              <a:solidFill>
                <a:srgbClr val="F79646"/>
              </a:solidFill>
            </a:endParaRPr>
          </a:p>
        </p:txBody>
      </p:sp>
      <p:pic>
        <p:nvPicPr>
          <p:cNvPr id="18" name="Picture 17" descr="DTC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58262"/>
            <a:ext cx="1793416" cy="4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4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DTC.thmx</Template>
  <TotalTime>1702</TotalTime>
  <Words>743</Words>
  <Application>Microsoft Macintosh PowerPoint</Application>
  <PresentationFormat>On-screen Show (4:3)</PresentationFormat>
  <Paragraphs>201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DTC</vt:lpstr>
      <vt:lpstr>H215 Verification at DTC</vt:lpstr>
      <vt:lpstr>H215 vs H15Z</vt:lpstr>
      <vt:lpstr>PowerPoint Presentation</vt:lpstr>
      <vt:lpstr>H15Z vs. H215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H215 Only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Holt</dc:creator>
  <cp:lastModifiedBy>Christina Holt</cp:lastModifiedBy>
  <cp:revision>49</cp:revision>
  <dcterms:created xsi:type="dcterms:W3CDTF">2015-04-05T04:39:32Z</dcterms:created>
  <dcterms:modified xsi:type="dcterms:W3CDTF">2015-04-09T16:14:49Z</dcterms:modified>
</cp:coreProperties>
</file>