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0" r:id="rId2"/>
    <p:sldId id="441" r:id="rId3"/>
    <p:sldId id="453" r:id="rId4"/>
    <p:sldId id="442" r:id="rId5"/>
    <p:sldId id="333" r:id="rId6"/>
    <p:sldId id="324" r:id="rId7"/>
    <p:sldId id="329" r:id="rId8"/>
    <p:sldId id="289" r:id="rId9"/>
    <p:sldId id="460" r:id="rId10"/>
    <p:sldId id="454" r:id="rId11"/>
    <p:sldId id="457" r:id="rId12"/>
    <p:sldId id="458" r:id="rId13"/>
    <p:sldId id="378" r:id="rId14"/>
    <p:sldId id="352" r:id="rId15"/>
    <p:sldId id="353" r:id="rId16"/>
    <p:sldId id="354" r:id="rId17"/>
    <p:sldId id="348" r:id="rId18"/>
    <p:sldId id="367" r:id="rId19"/>
    <p:sldId id="455" r:id="rId20"/>
    <p:sldId id="374" r:id="rId21"/>
    <p:sldId id="375" r:id="rId22"/>
    <p:sldId id="376" r:id="rId23"/>
    <p:sldId id="377" r:id="rId24"/>
    <p:sldId id="389" r:id="rId25"/>
    <p:sldId id="403" r:id="rId26"/>
    <p:sldId id="405" r:id="rId27"/>
    <p:sldId id="383" r:id="rId28"/>
    <p:sldId id="390" r:id="rId29"/>
    <p:sldId id="456" r:id="rId30"/>
    <p:sldId id="4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2368"/>
    <a:srgbClr val="00FF00"/>
    <a:srgbClr val="001D58"/>
    <a:srgbClr val="0012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480" y="-90"/>
      </p:cViewPr>
      <p:guideLst>
        <p:guide orient="horz" pos="3262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48CFB-ECB1-4C2E-ACAF-E8317BF0BB51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3351-4F8C-46BC-9795-E2D749106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93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53351-4F8C-46BC-9795-E2D7491067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53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B6DF-6BE4-4BC7-ADA8-E8473F14B3CC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881B-2EF1-4AA5-A18B-4B75A728E195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2C2-FB04-4914-9120-B926CA6F1547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4C3-B0A1-48CC-BD0D-4C996CC93B12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B933-B547-4CF4-BC45-E75B29C63ED8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DF0-CF75-42CA-8CDB-16ADD8CC7924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F13-9B58-407B-8A9D-3C0B284B2032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ADB-3A54-43E0-AE1D-1FEF0A725377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8BB-C7A9-42F9-8F77-F1EDBB31C335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1FC6-BB5F-4A0E-B5B4-6CDC3490076A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3C3F-7CB1-4745-BCCC-AEAB8D07DC2B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A08B-ADC4-4509-981A-22542DF60951}" type="datetime1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A619-1C2E-4477-A71A-C04210488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mb/wx24fy/para/t2mbias/exp2012w/" TargetMode="External"/><Relationship Id="rId2" Type="http://schemas.openxmlformats.org/officeDocument/2006/relationships/hyperlink" Target="http://www.emc.ncep.noaa.gov/gmb/wx24fy/para/t2mbias/exp201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mb/wx24fy/para/t2mbias/exp2012w/" TargetMode="External"/><Relationship Id="rId2" Type="http://schemas.openxmlformats.org/officeDocument/2006/relationships/hyperlink" Target="http://www.emc.ncep.noaa.gov/gmb/wx24fy/para/t2mbias/exp201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335280"/>
            <a:ext cx="7696200" cy="3352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Modification of GFS Land Surface Model Parameters to Mitigate the Near-Surface Cold and Wet Bias in the Midwest CONUS:  </a:t>
            </a:r>
            <a:b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Analysis of Parallel Test Results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943737"/>
            <a:ext cx="760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04 September 2012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Fanglin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Yang,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Shrinivas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Moorthi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Helin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Wei, Glenn White, Geoff Manikin,, Mike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John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Derber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and Bill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Lapenta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NOAA/NWS/NCEP Environmental Modeling Center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" name="TextBox 10"/>
          <p:cNvSpPr txBox="1"/>
          <p:nvPr/>
        </p:nvSpPr>
        <p:spPr>
          <a:xfrm>
            <a:off x="1327361" y="-43785"/>
            <a:ext cx="648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Time Averaged 2 Meter Temperature (°C)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72440" y="167640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14 June to 22 August 2012 (00Z Cycles Only)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CONUS Northern and Southern Great Plains regions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36" y="699154"/>
            <a:ext cx="235624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5160" y="1709874"/>
            <a:ext cx="131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CONUS East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66560" y="3818573"/>
            <a:ext cx="141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CONUS West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1759"/>
            <a:ext cx="7607934" cy="289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254" y="4096465"/>
            <a:ext cx="7607934" cy="293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38800" y="4077445"/>
            <a:ext cx="2467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Southern Great Plains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9061" y="1387494"/>
            <a:ext cx="2467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Northern Great Plains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3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 rotWithShape="1">
          <a:blip r:embed="rId2" cstate="print"/>
          <a:srcRect l="17786" r="56937" b="53425"/>
          <a:stretch/>
        </p:blipFill>
        <p:spPr bwMode="auto">
          <a:xfrm>
            <a:off x="1574164" y="1052016"/>
            <a:ext cx="2377440" cy="232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/>
          <a:srcRect l="17710" t="51607" r="56892" b="1429"/>
          <a:stretch/>
        </p:blipFill>
        <p:spPr bwMode="auto">
          <a:xfrm>
            <a:off x="3947008" y="1084521"/>
            <a:ext cx="238887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/>
          <a:srcRect l="48198" t="26665" r="-1" b="20197"/>
          <a:stretch/>
        </p:blipFill>
        <p:spPr bwMode="auto">
          <a:xfrm>
            <a:off x="1492566" y="3636644"/>
            <a:ext cx="4872355" cy="265557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/>
          <a:srcRect l="52289" t="8424" r="3382" b="83151"/>
          <a:stretch/>
        </p:blipFill>
        <p:spPr bwMode="auto">
          <a:xfrm>
            <a:off x="1851978" y="6369365"/>
            <a:ext cx="4169410" cy="4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 cstate="print"/>
          <a:srcRect l="6410" t="26982" r="89460" b="30019"/>
          <a:stretch/>
        </p:blipFill>
        <p:spPr bwMode="auto">
          <a:xfrm>
            <a:off x="935982" y="968513"/>
            <a:ext cx="570234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9615" y="-85328"/>
            <a:ext cx="84739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Example of Correction Obtained in GFS Parallel</a:t>
            </a:r>
          </a:p>
          <a:p>
            <a:pPr algn="ctr"/>
            <a:r>
              <a:rPr lang="en-US" sz="2400" b="1" dirty="0" smtClean="0"/>
              <a:t>21h GFS 2-m Temperature Forecasts (°F) Valid 21UTC 22 July 2012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5589" y="1052016"/>
            <a:ext cx="4766310" cy="23469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951604" y="1071384"/>
            <a:ext cx="0" cy="23275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57729" y="776744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Operational GFS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24374" y="791984"/>
            <a:ext cx="1453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LSM GFS Parallel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431" y="4651325"/>
            <a:ext cx="147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Difference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Ops – Para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1805" y="3815833"/>
            <a:ext cx="2486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Corrected LSM in GFS found to mitigate 4 to 16 °F cold bias in operations and compares favorably with observations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524374" y="4287352"/>
            <a:ext cx="1957431" cy="2572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41752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1805" y="1099761"/>
            <a:ext cx="2255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GFS approximately 10-15 °F too cool in the late afternoon for the mid-west (see slide #3 for OBS)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34204" y="2414685"/>
            <a:ext cx="2255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Correction to LSM alleviates cold bias (see slide #3 for OBS)</a:t>
            </a:r>
            <a:endParaRPr lang="en-US" sz="1400" b="1" dirty="0"/>
          </a:p>
        </p:txBody>
      </p:sp>
      <p:sp>
        <p:nvSpPr>
          <p:cNvPr id="27" name="Oval 26"/>
          <p:cNvSpPr/>
          <p:nvPr/>
        </p:nvSpPr>
        <p:spPr>
          <a:xfrm rot="19374266">
            <a:off x="3808410" y="3731397"/>
            <a:ext cx="998220" cy="15222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374266">
            <a:off x="4516791" y="1431150"/>
            <a:ext cx="998220" cy="13697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9374266">
            <a:off x="2126614" y="1369003"/>
            <a:ext cx="998220" cy="13697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4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/>
          </p:cNvPicPr>
          <p:nvPr/>
        </p:nvPicPr>
        <p:blipFill rotWithShape="1">
          <a:blip r:embed="rId2" cstate="print"/>
          <a:srcRect l="50001" t="6333" r="-233" b="83505"/>
          <a:stretch/>
        </p:blipFill>
        <p:spPr bwMode="auto">
          <a:xfrm>
            <a:off x="1882200" y="6355079"/>
            <a:ext cx="4593457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 cstate="print"/>
          <a:srcRect l="2750" t="27221" r="91319" b="28543"/>
          <a:stretch/>
        </p:blipFill>
        <p:spPr bwMode="auto">
          <a:xfrm>
            <a:off x="289561" y="968835"/>
            <a:ext cx="668240" cy="264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881600" y="1138381"/>
            <a:ext cx="6752418" cy="2284095"/>
            <a:chOff x="1447800" y="1351741"/>
            <a:chExt cx="6752418" cy="2284095"/>
          </a:xfrm>
        </p:grpSpPr>
        <p:pic>
          <p:nvPicPr>
            <p:cNvPr id="17409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8206" t="51733" r="52296" b="1248"/>
            <a:stretch/>
          </p:blipFill>
          <p:spPr bwMode="auto">
            <a:xfrm>
              <a:off x="4588338" y="1351741"/>
              <a:ext cx="3611880" cy="2284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1447800" y="1365884"/>
              <a:ext cx="6585030" cy="2263140"/>
              <a:chOff x="1447800" y="1365884"/>
              <a:chExt cx="6585030" cy="2263140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9483" r="54019" b="53412"/>
              <a:stretch/>
            </p:blipFill>
            <p:spPr bwMode="auto">
              <a:xfrm>
                <a:off x="1447800" y="1365884"/>
                <a:ext cx="3337560" cy="226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447800" y="1365884"/>
                <a:ext cx="6585030" cy="225837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2" idx="0"/>
              </p:cNvCxnSpPr>
              <p:nvPr/>
            </p:nvCxnSpPr>
            <p:spPr>
              <a:xfrm>
                <a:off x="4740315" y="1365884"/>
                <a:ext cx="0" cy="22631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511943" y="-24368"/>
            <a:ext cx="80893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Example of Correction Obtained in GFS Parallel</a:t>
            </a:r>
          </a:p>
          <a:p>
            <a:pPr algn="ctr"/>
            <a:r>
              <a:rPr lang="en-US" sz="2400" b="1" dirty="0" smtClean="0"/>
              <a:t>24h GFS 2-m </a:t>
            </a:r>
            <a:r>
              <a:rPr lang="en-US" sz="2400" b="1" dirty="0" err="1" smtClean="0"/>
              <a:t>Dewpoint</a:t>
            </a:r>
            <a:r>
              <a:rPr lang="en-US" sz="2400" b="1" dirty="0" smtClean="0"/>
              <a:t> </a:t>
            </a:r>
            <a:r>
              <a:rPr lang="en-US" sz="2400" b="1" dirty="0"/>
              <a:t>(°F) </a:t>
            </a:r>
            <a:r>
              <a:rPr lang="en-US" sz="2400" b="1" dirty="0" smtClean="0"/>
              <a:t>Forecasts Valid 00 UTC 23 July 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822" y="844747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Operational GFS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01084" y="874992"/>
            <a:ext cx="1453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LSM GFS Parallel </a:t>
            </a:r>
            <a:endParaRPr lang="en-US" sz="1400" b="1" dirty="0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2" cstate="print"/>
          <a:srcRect l="48411" t="19013" r="-1526" b="16935"/>
          <a:stretch/>
        </p:blipFill>
        <p:spPr bwMode="auto">
          <a:xfrm>
            <a:off x="1877386" y="3502341"/>
            <a:ext cx="4593457" cy="29425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78511" y="4651325"/>
            <a:ext cx="147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Difference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Ops – Para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40885" y="3886200"/>
            <a:ext cx="202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Corrected LSM in the GFS found to reduce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dewpoint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by 8 to 16 °F and compares more favorably with observations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2564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6630" y="1115001"/>
            <a:ext cx="16773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GFS </a:t>
            </a:r>
            <a:r>
              <a:rPr lang="en-US" sz="1200" b="1" dirty="0" err="1" smtClean="0"/>
              <a:t>dewpoint</a:t>
            </a:r>
            <a:r>
              <a:rPr lang="en-US" sz="1200" b="1" dirty="0" smtClean="0"/>
              <a:t> approximately 15 °F too high in the late afternoon for the mid-west (see slide #3 for OBS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536180" y="2567085"/>
            <a:ext cx="156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Correction to LSM alleviates moist bias (see slide #3 for OBS)</a:t>
            </a:r>
            <a:endParaRPr lang="en-US" sz="1200" b="1" dirty="0"/>
          </a:p>
        </p:txBody>
      </p:sp>
      <p:sp>
        <p:nvSpPr>
          <p:cNvPr id="29" name="Oval 28"/>
          <p:cNvSpPr/>
          <p:nvPr/>
        </p:nvSpPr>
        <p:spPr>
          <a:xfrm rot="2064010">
            <a:off x="3386353" y="4282605"/>
            <a:ext cx="1662394" cy="10281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064010">
            <a:off x="5256725" y="1664455"/>
            <a:ext cx="1235725" cy="757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064010">
            <a:off x="2040375" y="1678048"/>
            <a:ext cx="1191777" cy="7907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3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13</a:t>
            </a:fld>
            <a:endParaRPr 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98120" y="1707534"/>
            <a:ext cx="8336280" cy="2630478"/>
            <a:chOff x="152400" y="4107180"/>
            <a:chExt cx="8763000" cy="1758633"/>
          </a:xfrm>
        </p:grpSpPr>
        <p:pic>
          <p:nvPicPr>
            <p:cNvPr id="33794" name="Picture 2" descr="http://www.emc.ncep.noaa.gov/gmb/wx24fy/para/t2mbias/exp2012/g2o/sfc/fom_T_SFC_west_00Z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8691" r="6140" b="45238"/>
            <a:stretch/>
          </p:blipFill>
          <p:spPr bwMode="auto">
            <a:xfrm>
              <a:off x="152400" y="4107180"/>
              <a:ext cx="8763000" cy="1474470"/>
            </a:xfrm>
            <a:prstGeom prst="rect">
              <a:avLst/>
            </a:prstGeom>
            <a:noFill/>
          </p:spPr>
        </p:pic>
        <p:pic>
          <p:nvPicPr>
            <p:cNvPr id="6" name="Picture 2" descr="http://www.emc.ncep.noaa.gov/gmb/wx24fy/para/t2mbias/exp2012/g2o/sfc/fom_T_SFC_west_00Z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91121" r="6140"/>
            <a:stretch/>
          </p:blipFill>
          <p:spPr bwMode="auto">
            <a:xfrm>
              <a:off x="152400" y="5581650"/>
              <a:ext cx="8763000" cy="284163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198120" y="4338012"/>
            <a:ext cx="8839200" cy="2630478"/>
            <a:chOff x="152400" y="5010150"/>
            <a:chExt cx="8763000" cy="1771650"/>
          </a:xfrm>
        </p:grpSpPr>
        <p:pic>
          <p:nvPicPr>
            <p:cNvPr id="9" name="Picture 2" descr="http://www.emc.ncep.noaa.gov/gmb/wx24fy/para/t2mbias/exp2012/g2o/sfc/fom_T_SFC_east_00Z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8453" b="45356"/>
            <a:stretch/>
          </p:blipFill>
          <p:spPr bwMode="auto">
            <a:xfrm>
              <a:off x="152400" y="5010150"/>
              <a:ext cx="8763000" cy="1478280"/>
            </a:xfrm>
            <a:prstGeom prst="rect">
              <a:avLst/>
            </a:prstGeom>
            <a:noFill/>
          </p:spPr>
        </p:pic>
        <p:pic>
          <p:nvPicPr>
            <p:cNvPr id="10" name="Picture 2" descr="http://www.emc.ncep.noaa.gov/gmb/wx24fy/para/t2mbias/exp2012/g2o/sfc/fom_T_SFC_east_00Z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90833"/>
            <a:stretch/>
          </p:blipFill>
          <p:spPr bwMode="auto">
            <a:xfrm>
              <a:off x="152400" y="6488430"/>
              <a:ext cx="8763000" cy="293370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1327361" y="17175"/>
            <a:ext cx="648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Time Averaged 2 Meter Temperature (°C)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72440" y="289560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14 June to 22 August 2012 (00Z Cycles Only)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CONUS East and West regions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96" y="958234"/>
            <a:ext cx="235624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5160" y="1709874"/>
            <a:ext cx="131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CONUS East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95160" y="4344578"/>
            <a:ext cx="141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CONUS West</a:t>
            </a:r>
            <a:endParaRPr lang="en-US" b="1" dirty="0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2296005" y="744527"/>
            <a:ext cx="453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Day 1:  24h Period ending at 36h forecast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emc.ncep.noaa.gov/gmb/wx24fy/para/t2mbias/exp2012/rain/etsbis.f36.png"/>
          <p:cNvPicPr>
            <a:picLocks noChangeAspect="1" noChangeArrowheads="1"/>
          </p:cNvPicPr>
          <p:nvPr/>
        </p:nvPicPr>
        <p:blipFill rotWithShape="1">
          <a:blip r:embed="rId2" cstate="print"/>
          <a:srcRect t="4384"/>
          <a:stretch/>
        </p:blipFill>
        <p:spPr bwMode="auto">
          <a:xfrm>
            <a:off x="533400" y="1524000"/>
            <a:ext cx="8359140" cy="53187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4481" y="17175"/>
            <a:ext cx="690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Quantitative Precipitation Forecasts (CONUS)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2440" y="411480"/>
            <a:ext cx="8229600" cy="56164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14 June to 22 August 2012 (00Z Cycles Only)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1400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5362" name="Picture 2" descr="http://www.emc.ncep.noaa.gov/gmb/wx24fy/para/t2mbias/exp2012/rain/etsbis.f60.png"/>
          <p:cNvPicPr>
            <a:picLocks noChangeAspect="1" noChangeArrowheads="1"/>
          </p:cNvPicPr>
          <p:nvPr/>
        </p:nvPicPr>
        <p:blipFill rotWithShape="1">
          <a:blip r:embed="rId2" cstate="print"/>
          <a:srcRect t="5264"/>
          <a:stretch/>
        </p:blipFill>
        <p:spPr bwMode="auto">
          <a:xfrm>
            <a:off x="502920" y="1562100"/>
            <a:ext cx="8374380" cy="53263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0765" y="744527"/>
            <a:ext cx="4554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Day-2:  24h Period ending at 60h forecast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481" y="17175"/>
            <a:ext cx="690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Quantitative Precipitation Forecasts (CONUS)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2440" y="411480"/>
            <a:ext cx="8229600" cy="56164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14 June to 22 August 2012 (00Z Cycles Only)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14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4338" name="Picture 2" descr="http://www.emc.ncep.noaa.gov/gmb/wx24fy/para/t2mbias/exp2012/rain/etsbis.f84.png"/>
          <p:cNvPicPr>
            <a:picLocks noChangeAspect="1" noChangeArrowheads="1"/>
          </p:cNvPicPr>
          <p:nvPr/>
        </p:nvPicPr>
        <p:blipFill rotWithShape="1">
          <a:blip r:embed="rId2" cstate="print"/>
          <a:srcRect t="5195"/>
          <a:stretch/>
        </p:blipFill>
        <p:spPr bwMode="auto">
          <a:xfrm>
            <a:off x="502920" y="1550670"/>
            <a:ext cx="8382000" cy="5322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0765" y="744527"/>
            <a:ext cx="4554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Day-3:  24h Period ending at 84h forecast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481" y="17175"/>
            <a:ext cx="690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Quantitative Precipitation Forecasts (CONUS)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2440" y="411480"/>
            <a:ext cx="8229600" cy="56164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14 June to 22 August 2012 (00Z Cycles Only)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14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6866" name="Picture 2" descr="http://www.emc.ncep.noaa.gov/gmb/wx24fy/para/t2mbias/exp2012/allmodel/daily/cor/cor_day5_HGT_P500_G2NHX_00Z.png"/>
          <p:cNvPicPr>
            <a:picLocks noChangeAspect="1" noChangeArrowheads="1"/>
          </p:cNvPicPr>
          <p:nvPr/>
        </p:nvPicPr>
        <p:blipFill rotWithShape="1">
          <a:blip r:embed="rId2" cstate="print"/>
          <a:srcRect t="4427"/>
          <a:stretch/>
        </p:blipFill>
        <p:spPr bwMode="auto">
          <a:xfrm>
            <a:off x="304801" y="1227204"/>
            <a:ext cx="4267199" cy="2476115"/>
          </a:xfrm>
          <a:prstGeom prst="rect">
            <a:avLst/>
          </a:prstGeom>
          <a:noFill/>
        </p:spPr>
      </p:pic>
      <p:pic>
        <p:nvPicPr>
          <p:cNvPr id="36868" name="Picture 4" descr="http://www.emc.ncep.noaa.gov/gmb/wx24fy/para/t2mbias/exp2012/allmodel/daily/dieoff/cordieoff_HGT_P500_G2NHX_00Z.png"/>
          <p:cNvPicPr>
            <a:picLocks noChangeAspect="1" noChangeArrowheads="1"/>
          </p:cNvPicPr>
          <p:nvPr/>
        </p:nvPicPr>
        <p:blipFill rotWithShape="1">
          <a:blip r:embed="rId3" cstate="print"/>
          <a:srcRect t="4152" r="52494" b="50412"/>
          <a:stretch/>
        </p:blipFill>
        <p:spPr bwMode="auto">
          <a:xfrm>
            <a:off x="96838" y="3878580"/>
            <a:ext cx="4495800" cy="3002280"/>
          </a:xfrm>
          <a:prstGeom prst="rect">
            <a:avLst/>
          </a:prstGeom>
          <a:noFill/>
        </p:spPr>
      </p:pic>
      <p:pic>
        <p:nvPicPr>
          <p:cNvPr id="36870" name="Picture 6" descr="http://www.emc.ncep.noaa.gov/gmb/wx24fy/para/t2mbias/exp2012/allmodel/daily/cor/cor_day5_HGT_P500_G2SHX_00Z.png"/>
          <p:cNvPicPr>
            <a:picLocks noChangeAspect="1" noChangeArrowheads="1"/>
          </p:cNvPicPr>
          <p:nvPr/>
        </p:nvPicPr>
        <p:blipFill rotWithShape="1">
          <a:blip r:embed="rId4" cstate="print"/>
          <a:srcRect t="4660"/>
          <a:stretch/>
        </p:blipFill>
        <p:spPr bwMode="auto">
          <a:xfrm>
            <a:off x="4732020" y="1270635"/>
            <a:ext cx="4343400" cy="2447925"/>
          </a:xfrm>
          <a:prstGeom prst="rect">
            <a:avLst/>
          </a:prstGeom>
          <a:noFill/>
        </p:spPr>
      </p:pic>
      <p:pic>
        <p:nvPicPr>
          <p:cNvPr id="36872" name="Picture 8" descr="http://www.emc.ncep.noaa.gov/gmb/wx24fy/para/t2mbias/exp2012/allmodel/daily/dieoff/cordieoff_HGT_P500_G2SHX_00Z.png"/>
          <p:cNvPicPr>
            <a:picLocks noChangeAspect="1" noChangeArrowheads="1"/>
          </p:cNvPicPr>
          <p:nvPr/>
        </p:nvPicPr>
        <p:blipFill rotWithShape="1">
          <a:blip r:embed="rId5" cstate="print"/>
          <a:srcRect t="4026" r="52620" b="50797"/>
          <a:stretch/>
        </p:blipFill>
        <p:spPr bwMode="auto">
          <a:xfrm>
            <a:off x="4572000" y="3878580"/>
            <a:ext cx="4572000" cy="2979420"/>
          </a:xfrm>
          <a:prstGeom prst="rect">
            <a:avLst/>
          </a:prstGeom>
          <a:noFill/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77838" y="-120650"/>
            <a:ext cx="8229600" cy="77597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500 hPa Anomaly Correlation</a:t>
            </a:r>
            <a:endParaRPr lang="en-US" sz="2400" i="1" dirty="0" smtClean="0">
              <a:solidFill>
                <a:srgbClr val="0000FF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85838" y="946785"/>
            <a:ext cx="280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Northern Hemisphere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419725" y="946785"/>
            <a:ext cx="285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Southern Hemisphere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403792" y="441325"/>
            <a:ext cx="436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14 June to 22 August 2012 (00Z Cycles Only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324100" y="2128917"/>
            <a:ext cx="1512120" cy="523220"/>
            <a:chOff x="1717675" y="2203323"/>
            <a:chExt cx="1512120" cy="523220"/>
          </a:xfrm>
        </p:grpSpPr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2028825" y="2203323"/>
              <a:ext cx="12009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 dirty="0" smtClean="0"/>
                <a:t>Operational</a:t>
              </a:r>
              <a:endParaRPr lang="en-US" sz="1400" b="1" dirty="0"/>
            </a:p>
            <a:p>
              <a:pPr eaLnBrk="1" hangingPunct="1"/>
              <a:r>
                <a:rPr lang="en-US" sz="1400" b="1" dirty="0" smtClean="0">
                  <a:solidFill>
                    <a:srgbClr val="FF0000"/>
                  </a:solidFill>
                </a:rPr>
                <a:t>LSM Para 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17675" y="2373630"/>
              <a:ext cx="3111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17675" y="2591118"/>
              <a:ext cx="31115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19" y="2617152"/>
            <a:ext cx="1692921" cy="497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536" y="2629652"/>
            <a:ext cx="1721843" cy="484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97" y="4196622"/>
            <a:ext cx="1102043" cy="427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536" y="4196622"/>
            <a:ext cx="1102043" cy="427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215339" y="4335780"/>
            <a:ext cx="246421" cy="74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67739" y="4488180"/>
            <a:ext cx="246421" cy="74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10987" y="4335999"/>
            <a:ext cx="246421" cy="74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mc.ncep.noaa.gov/gmb/wx24fy/para/t2mbias/exp2012/fits/vert/f24af48/tt.f24.all.adp.gif"/>
          <p:cNvPicPr>
            <a:picLocks noChangeAspect="1" noChangeArrowheads="1"/>
          </p:cNvPicPr>
          <p:nvPr/>
        </p:nvPicPr>
        <p:blipFill rotWithShape="1">
          <a:blip r:embed="rId2" cstate="print"/>
          <a:srcRect l="50328" t="48569" r="3079" b="8098"/>
          <a:stretch/>
        </p:blipFill>
        <p:spPr bwMode="auto">
          <a:xfrm>
            <a:off x="5174221" y="1377280"/>
            <a:ext cx="3798860" cy="24765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35280" y="1414655"/>
            <a:ext cx="4184243" cy="2415850"/>
            <a:chOff x="350520" y="1371600"/>
            <a:chExt cx="4184243" cy="2415850"/>
          </a:xfrm>
        </p:grpSpPr>
        <p:pic>
          <p:nvPicPr>
            <p:cNvPr id="2" name="Picture 2" descr="http://www.emc.ncep.noaa.gov/gmb/wx24fy/para/t2mbias/exp2012/fits/vert/f24af48/tt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499" r="50000" b="55034"/>
            <a:stretch/>
          </p:blipFill>
          <p:spPr bwMode="auto">
            <a:xfrm>
              <a:off x="350520" y="1371600"/>
              <a:ext cx="4076700" cy="2255520"/>
            </a:xfrm>
            <a:prstGeom prst="rect">
              <a:avLst/>
            </a:prstGeom>
            <a:noFill/>
          </p:spPr>
        </p:pic>
        <p:pic>
          <p:nvPicPr>
            <p:cNvPr id="7" name="Picture 2" descr="http://www.emc.ncep.noaa.gov/gmb/wx24fy/para/t2mbias/exp2012/fits/vert/f24af48/tt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0328" t="88249" r="3079" b="8098"/>
            <a:stretch/>
          </p:blipFill>
          <p:spPr bwMode="auto">
            <a:xfrm>
              <a:off x="735903" y="3578672"/>
              <a:ext cx="3798860" cy="208778"/>
            </a:xfrm>
            <a:prstGeom prst="rect">
              <a:avLst/>
            </a:prstGeom>
            <a:noFill/>
          </p:spPr>
        </p:pic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54699" y="1129630"/>
            <a:ext cx="35087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Northern </a:t>
            </a:r>
            <a:r>
              <a:rPr lang="en-US" sz="1400" b="1" dirty="0" smtClean="0">
                <a:solidFill>
                  <a:srgbClr val="0000FF"/>
                </a:solidFill>
              </a:rPr>
              <a:t>Hemisphere Temperature (°C)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23777" y="6244590"/>
            <a:ext cx="10826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24h </a:t>
            </a:r>
            <a:r>
              <a:rPr lang="en-US" sz="1600" b="1" dirty="0" err="1" smtClean="0">
                <a:solidFill>
                  <a:srgbClr val="000000"/>
                </a:solidFill>
                <a:ea typeface="DejaVu LGC Sans"/>
                <a:cs typeface="DejaVu LGC Sans"/>
              </a:rPr>
              <a:t>Fcst</a:t>
            </a:r>
            <a:r>
              <a:rPr 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US" sz="1600" b="1" dirty="0">
                <a:solidFill>
                  <a:srgbClr val="000000"/>
                </a:solidFill>
                <a:ea typeface="DejaVu LGC Sans"/>
                <a:cs typeface="DejaVu LGC Sans"/>
              </a:rPr>
              <a:t>= Black</a:t>
            </a:r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48h </a:t>
            </a:r>
            <a:r>
              <a:rPr lang="en-US" sz="1600" b="1" dirty="0" err="1" smtClean="0">
                <a:solidFill>
                  <a:srgbClr val="FF0000"/>
                </a:solidFill>
                <a:ea typeface="DejaVu LGC Sans"/>
                <a:cs typeface="DejaVu LGC Sans"/>
              </a:rPr>
              <a:t>Fcst</a:t>
            </a:r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 </a:t>
            </a:r>
            <a:r>
              <a:rPr lang="en-US" sz="1600" b="1" dirty="0">
                <a:solidFill>
                  <a:srgbClr val="FF0000"/>
                </a:solidFill>
                <a:ea typeface="DejaVu LGC Sans"/>
                <a:cs typeface="DejaVu LGC Sans"/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Red</a:t>
            </a:r>
            <a:endParaRPr lang="en-US" sz="1600" b="1" dirty="0">
              <a:solidFill>
                <a:srgbClr val="FF0000"/>
              </a:solidFill>
              <a:ea typeface="DejaVu LGC Sans"/>
              <a:cs typeface="DejaVu LGC Sans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227992" y="238822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157873" y="237298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38569" y="237298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98533" y="238822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58169" y="235774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18133" y="237298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741909" y="6280468"/>
            <a:ext cx="10826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  <a:ea typeface="DejaVu LGC Sans"/>
                <a:cs typeface="DejaVu LGC Sans"/>
              </a:rPr>
              <a:t>Operational GFS= Solid</a:t>
            </a:r>
            <a:endParaRPr lang="en-US" sz="1600" b="1" dirty="0">
              <a:solidFill>
                <a:srgbClr val="0000FF"/>
              </a:solidFill>
              <a:ea typeface="DejaVu LGC Sans"/>
              <a:cs typeface="DejaVu LGC Sans"/>
            </a:endParaRPr>
          </a:p>
          <a:p>
            <a:pPr eaLnBrk="1" hangingPunct="1"/>
            <a:r>
              <a:rPr lang="en-US" sz="1600" b="1" dirty="0" smtClean="0">
                <a:solidFill>
                  <a:srgbClr val="0000FF"/>
                </a:solidFill>
                <a:ea typeface="DejaVu LGC Sans"/>
                <a:cs typeface="DejaVu LGC Sans"/>
              </a:rPr>
              <a:t>LSM Parallel = Dotted</a:t>
            </a:r>
            <a:endParaRPr lang="en-US" sz="1600" b="1" dirty="0">
              <a:solidFill>
                <a:srgbClr val="0000FF"/>
              </a:solidFill>
              <a:ea typeface="DejaVu LGC Sans"/>
              <a:cs typeface="DejaVu LGC Sans"/>
            </a:endParaRPr>
          </a:p>
        </p:txBody>
      </p:sp>
      <p:pic>
        <p:nvPicPr>
          <p:cNvPr id="20" name="Picture 2" descr="http://www.emc.ncep.noaa.gov/gmb/wx24fy/para/t2mbias/exp2012/fits/vert/f24af48/tq.f24.all.adp.gif"/>
          <p:cNvPicPr>
            <a:picLocks noChangeAspect="1" noChangeArrowheads="1"/>
          </p:cNvPicPr>
          <p:nvPr/>
        </p:nvPicPr>
        <p:blipFill rotWithShape="1">
          <a:blip r:embed="rId3" cstate="print"/>
          <a:srcRect l="50406" t="49045" r="3919" b="8015"/>
          <a:stretch/>
        </p:blipFill>
        <p:spPr bwMode="auto">
          <a:xfrm>
            <a:off x="5162551" y="4019550"/>
            <a:ext cx="3771900" cy="222504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304801" y="4046220"/>
            <a:ext cx="4160993" cy="2194560"/>
            <a:chOff x="0" y="3832860"/>
            <a:chExt cx="4283711" cy="2194560"/>
          </a:xfrm>
        </p:grpSpPr>
        <p:pic>
          <p:nvPicPr>
            <p:cNvPr id="22" name="Picture 2" descr="http://www.emc.ncep.noaa.gov/gmb/wx24fy/para/t2mbias/exp2012/fits/vert/f24af48/tq.f24.all.adp.gif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441" r="50000" b="55000"/>
            <a:stretch/>
          </p:blipFill>
          <p:spPr bwMode="auto">
            <a:xfrm>
              <a:off x="0" y="3832860"/>
              <a:ext cx="4229100" cy="2049780"/>
            </a:xfrm>
            <a:prstGeom prst="rect">
              <a:avLst/>
            </a:prstGeom>
            <a:noFill/>
          </p:spPr>
        </p:pic>
        <p:pic>
          <p:nvPicPr>
            <p:cNvPr id="23" name="Picture 2" descr="http://www.emc.ncep.noaa.gov/gmb/wx24fy/para/t2mbias/exp2012/fits/vert/f24af48/tq.f24.all.adp.gif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0406" t="88529" r="3919" b="8015"/>
            <a:stretch/>
          </p:blipFill>
          <p:spPr bwMode="auto">
            <a:xfrm>
              <a:off x="420370" y="5848350"/>
              <a:ext cx="3863341" cy="179070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 rot="16200000">
            <a:off x="4215869" y="476566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53809" y="476566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13773" y="478090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73409" y="475042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33373" y="47656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58472" y="482662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5786649" y="1164957"/>
            <a:ext cx="30051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North </a:t>
            </a:r>
            <a:r>
              <a:rPr lang="en-US" sz="1400" b="1" dirty="0">
                <a:solidFill>
                  <a:srgbClr val="0000FF"/>
                </a:solidFill>
              </a:rPr>
              <a:t>America </a:t>
            </a:r>
            <a:r>
              <a:rPr lang="en-US" sz="1400" b="1" dirty="0" smtClean="0">
                <a:solidFill>
                  <a:srgbClr val="0000FF"/>
                </a:solidFill>
              </a:rPr>
              <a:t>Temperature </a:t>
            </a:r>
            <a:r>
              <a:rPr lang="en-US" sz="1400" b="1" dirty="0">
                <a:solidFill>
                  <a:srgbClr val="0000FF"/>
                </a:solidFill>
              </a:rPr>
              <a:t>(°C) 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969939" y="3781390"/>
            <a:ext cx="3714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Northern </a:t>
            </a:r>
            <a:r>
              <a:rPr lang="en-US" sz="1400" b="1" dirty="0" smtClean="0">
                <a:solidFill>
                  <a:srgbClr val="0000FF"/>
                </a:solidFill>
              </a:rPr>
              <a:t>Hemisphere  Mixing Ratio (g/kg)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5801889" y="3816717"/>
            <a:ext cx="306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North America  </a:t>
            </a:r>
            <a:r>
              <a:rPr lang="en-US" sz="1400" b="1" dirty="0">
                <a:solidFill>
                  <a:srgbClr val="0000FF"/>
                </a:solidFill>
              </a:rPr>
              <a:t>Mixing Ratio(g/kg)</a:t>
            </a:r>
          </a:p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0" y="114667"/>
            <a:ext cx="9143999" cy="77597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ScaleTemperature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Moisture Verification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June to 22 August 2012 (00Z Cycles Only)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and 48h Forecasts for the Northern Hemisphere and North America</a:t>
            </a:r>
            <a:endParaRPr lang="en-US" sz="1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ttp://www.emc.ncep.noaa.gov/gmb/wx24fy/para/t2mbias/exp2012/fits/vert/f24af48/tq.f24.all.adp.gif"/>
          <p:cNvPicPr>
            <a:picLocks noChangeAspect="1" noChangeArrowheads="1"/>
          </p:cNvPicPr>
          <p:nvPr/>
        </p:nvPicPr>
        <p:blipFill rotWithShape="1">
          <a:blip r:embed="rId2" cstate="print"/>
          <a:srcRect l="3785" t="49486" r="49639" b="7794"/>
          <a:stretch/>
        </p:blipFill>
        <p:spPr bwMode="auto">
          <a:xfrm>
            <a:off x="655320" y="4109720"/>
            <a:ext cx="3837014" cy="2213610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5078730" y="4132580"/>
            <a:ext cx="3912870" cy="2205990"/>
            <a:chOff x="4465320" y="811530"/>
            <a:chExt cx="4011930" cy="2205990"/>
          </a:xfrm>
        </p:grpSpPr>
        <p:pic>
          <p:nvPicPr>
            <p:cNvPr id="45" name="Picture 2" descr="http://www.emc.ncep.noaa.gov/gmb/wx24fy/para/t2mbias/exp2012/fits/vert/f24af48/tq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0360" t="5367" r="3380" b="55295"/>
            <a:stretch/>
          </p:blipFill>
          <p:spPr bwMode="auto">
            <a:xfrm>
              <a:off x="4564380" y="811530"/>
              <a:ext cx="3912870" cy="2038350"/>
            </a:xfrm>
            <a:prstGeom prst="rect">
              <a:avLst/>
            </a:prstGeom>
            <a:noFill/>
          </p:spPr>
        </p:pic>
        <p:pic>
          <p:nvPicPr>
            <p:cNvPr id="46" name="Picture 2" descr="http://www.emc.ncep.noaa.gov/gmb/wx24fy/para/t2mbias/exp2012/fits/vert/f24af48/tq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785" t="88677" r="49639" b="7794"/>
            <a:stretch/>
          </p:blipFill>
          <p:spPr bwMode="auto">
            <a:xfrm>
              <a:off x="4465320" y="2834640"/>
              <a:ext cx="3939540" cy="182880"/>
            </a:xfrm>
            <a:prstGeom prst="rect">
              <a:avLst/>
            </a:prstGeom>
            <a:noFill/>
          </p:spPr>
        </p:pic>
      </p:grpSp>
      <p:pic>
        <p:nvPicPr>
          <p:cNvPr id="4" name="Picture 2" descr="http://www.emc.ncep.noaa.gov/gmb/wx24fy/para/t2mbias/exp2012/fits/vert/f24af48/tt.f24.all.adp.gif"/>
          <p:cNvPicPr>
            <a:picLocks noChangeAspect="1" noChangeArrowheads="1"/>
          </p:cNvPicPr>
          <p:nvPr/>
        </p:nvPicPr>
        <p:blipFill rotWithShape="1">
          <a:blip r:embed="rId3" cstate="print"/>
          <a:srcRect l="2710" t="49566" r="49654" b="7500"/>
          <a:stretch/>
        </p:blipFill>
        <p:spPr bwMode="auto">
          <a:xfrm>
            <a:off x="5019358" y="1432560"/>
            <a:ext cx="3883978" cy="245364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594360" y="1437481"/>
            <a:ext cx="4226878" cy="2459037"/>
            <a:chOff x="4444048" y="482283"/>
            <a:chExt cx="4226878" cy="2459037"/>
          </a:xfrm>
        </p:grpSpPr>
        <p:pic>
          <p:nvPicPr>
            <p:cNvPr id="2" name="Picture 2" descr="http://www.emc.ncep.noaa.gov/gmb/wx24fy/para/t2mbias/exp2012/fits/vert/f24af48/tt.f24.all.adp.gif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0328" t="5500" r="-1" b="55300"/>
            <a:stretch/>
          </p:blipFill>
          <p:spPr bwMode="auto">
            <a:xfrm>
              <a:off x="4620896" y="482283"/>
              <a:ext cx="4050030" cy="2240280"/>
            </a:xfrm>
            <a:prstGeom prst="rect">
              <a:avLst/>
            </a:prstGeom>
            <a:noFill/>
          </p:spPr>
        </p:pic>
        <p:pic>
          <p:nvPicPr>
            <p:cNvPr id="6" name="Picture 2" descr="http://www.emc.ncep.noaa.gov/gmb/wx24fy/para/t2mbias/exp2012/fits/vert/f24af48/tt.f24.all.adp.gif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710" t="87967" r="49654" b="7500"/>
            <a:stretch/>
          </p:blipFill>
          <p:spPr bwMode="auto">
            <a:xfrm>
              <a:off x="4444048" y="2682240"/>
              <a:ext cx="3883978" cy="259080"/>
            </a:xfrm>
            <a:prstGeom prst="rect">
              <a:avLst/>
            </a:prstGeom>
            <a:noFill/>
          </p:spPr>
        </p:pic>
      </p:grp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0" y="114667"/>
            <a:ext cx="9143999" cy="77597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ScaleTemperature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Moisture Verification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June to 22 August 2012 (00Z Cycles Only)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and 48h Forecasts for the Southern Hemisphere and Tropics</a:t>
            </a:r>
            <a:endParaRPr lang="en-US" sz="1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54699" y="1129630"/>
            <a:ext cx="3537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Southern Hemisphere Temperature (°C)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323777" y="6244590"/>
            <a:ext cx="10826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24h </a:t>
            </a:r>
            <a:r>
              <a:rPr lang="en-US" sz="1600" b="1" dirty="0" err="1" smtClean="0">
                <a:solidFill>
                  <a:srgbClr val="000000"/>
                </a:solidFill>
                <a:ea typeface="DejaVu LGC Sans"/>
                <a:cs typeface="DejaVu LGC Sans"/>
              </a:rPr>
              <a:t>Fcst</a:t>
            </a:r>
            <a:r>
              <a:rPr 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US" sz="1600" b="1" dirty="0">
                <a:solidFill>
                  <a:srgbClr val="000000"/>
                </a:solidFill>
                <a:ea typeface="DejaVu LGC Sans"/>
                <a:cs typeface="DejaVu LGC Sans"/>
              </a:rPr>
              <a:t>= Black</a:t>
            </a:r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48h </a:t>
            </a:r>
            <a:r>
              <a:rPr lang="en-US" sz="1600" b="1" dirty="0" err="1" smtClean="0">
                <a:solidFill>
                  <a:srgbClr val="FF0000"/>
                </a:solidFill>
                <a:ea typeface="DejaVu LGC Sans"/>
                <a:cs typeface="DejaVu LGC Sans"/>
              </a:rPr>
              <a:t>Fcst</a:t>
            </a:r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 </a:t>
            </a:r>
            <a:r>
              <a:rPr lang="en-US" sz="1600" b="1" dirty="0">
                <a:solidFill>
                  <a:srgbClr val="FF0000"/>
                </a:solidFill>
                <a:ea typeface="DejaVu LGC Sans"/>
                <a:cs typeface="DejaVu LGC Sans"/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Red</a:t>
            </a:r>
            <a:endParaRPr lang="en-US" sz="1600" b="1" dirty="0">
              <a:solidFill>
                <a:srgbClr val="FF0000"/>
              </a:solidFill>
              <a:ea typeface="DejaVu LGC Sans"/>
              <a:cs typeface="DejaVu LGC Sans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27992" y="238822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4157873" y="237298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38569" y="237298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98533" y="238822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58169" y="235774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418133" y="237298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741909" y="6280468"/>
            <a:ext cx="10826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  <a:ea typeface="DejaVu LGC Sans"/>
                <a:cs typeface="DejaVu LGC Sans"/>
              </a:rPr>
              <a:t>Operational GFS= Solid</a:t>
            </a:r>
            <a:endParaRPr lang="en-US" sz="1600" b="1" dirty="0">
              <a:solidFill>
                <a:srgbClr val="0000FF"/>
              </a:solidFill>
              <a:ea typeface="DejaVu LGC Sans"/>
              <a:cs typeface="DejaVu LGC Sans"/>
            </a:endParaRPr>
          </a:p>
          <a:p>
            <a:pPr eaLnBrk="1" hangingPunct="1"/>
            <a:r>
              <a:rPr lang="en-US" sz="1600" b="1" dirty="0" smtClean="0">
                <a:solidFill>
                  <a:srgbClr val="0000FF"/>
                </a:solidFill>
                <a:ea typeface="DejaVu LGC Sans"/>
                <a:cs typeface="DejaVu LGC Sans"/>
              </a:rPr>
              <a:t>LSM Parallel = Dotted</a:t>
            </a:r>
            <a:endParaRPr lang="en-US" sz="1600" b="1" dirty="0">
              <a:solidFill>
                <a:srgbClr val="0000FF"/>
              </a:solidFill>
              <a:ea typeface="DejaVu LGC Sans"/>
              <a:cs typeface="DejaVu LGC Sans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4215869" y="476566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453809" y="476566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13773" y="478090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873409" y="475042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33373" y="47656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-258472" y="482662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5786649" y="1164957"/>
            <a:ext cx="23126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err="1" smtClean="0">
                <a:solidFill>
                  <a:srgbClr val="0000FF"/>
                </a:solidFill>
              </a:rPr>
              <a:t>TropicsTemperature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(°C) </a:t>
            </a: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969939" y="3857590"/>
            <a:ext cx="37930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Southern Hemisphere  Mixing Ratio (g/kg)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5801889" y="3892917"/>
            <a:ext cx="2418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Tropics Mixing </a:t>
            </a:r>
            <a:r>
              <a:rPr lang="en-US" sz="1400" b="1" dirty="0">
                <a:solidFill>
                  <a:srgbClr val="0000FF"/>
                </a:solidFill>
              </a:rPr>
              <a:t>Ratio(g/kg)</a:t>
            </a:r>
          </a:p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14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 cstate="print"/>
          <a:srcRect l="16704" t="5218" r="32628" b="52430"/>
          <a:stretch/>
        </p:blipFill>
        <p:spPr bwMode="auto">
          <a:xfrm>
            <a:off x="5174261" y="1943100"/>
            <a:ext cx="3389313" cy="290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/>
          </p:cNvPicPr>
          <p:nvPr/>
        </p:nvPicPr>
        <p:blipFill rotWithShape="1">
          <a:blip r:embed="rId4" cstate="print"/>
          <a:srcRect l="16460" t="5758" r="32360" b="52624"/>
          <a:stretch/>
        </p:blipFill>
        <p:spPr bwMode="auto">
          <a:xfrm>
            <a:off x="412785" y="1974531"/>
            <a:ext cx="3429000" cy="285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80043" y="127455"/>
            <a:ext cx="79839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Problem:  Customers Noted the GFS PBL was too Cold and Wet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" y="5437096"/>
            <a:ext cx="8976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GFS 2m temperature and dew point forecasts valid in the late afternoon were too low and high,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respectively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298475" y="1840842"/>
            <a:ext cx="19319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Lincoln, Illinois (ILX)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135" y="1518342"/>
            <a:ext cx="5027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Observed: Solid; GFS 24h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Fcst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Dashed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" y="1204673"/>
            <a:ext cx="8473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Observed and simulated soundings valid 00 UTC 23 July 2012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902947" y="1856896"/>
            <a:ext cx="23150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Omaha, Nebraska (OAX)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4299" y="4913189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∆T</a:t>
            </a:r>
            <a:r>
              <a:rPr lang="en-US" b="1" baseline="-25000" dirty="0" smtClean="0">
                <a:solidFill>
                  <a:srgbClr val="0000FF"/>
                </a:solidFill>
              </a:rPr>
              <a:t>d</a:t>
            </a:r>
            <a:r>
              <a:rPr lang="en-US" b="1" dirty="0" smtClean="0">
                <a:solidFill>
                  <a:srgbClr val="0000FF"/>
                </a:solidFill>
              </a:rPr>
              <a:t>=+9°C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7284" y="490937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∆T=-7°C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4381" y="4908041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∆T</a:t>
            </a:r>
            <a:r>
              <a:rPr lang="en-US" b="1" baseline="-25000" dirty="0" smtClean="0">
                <a:solidFill>
                  <a:srgbClr val="0000FF"/>
                </a:solidFill>
              </a:rPr>
              <a:t>d</a:t>
            </a:r>
            <a:r>
              <a:rPr lang="en-US" b="1" dirty="0" smtClean="0">
                <a:solidFill>
                  <a:srgbClr val="0000FF"/>
                </a:solidFill>
              </a:rPr>
              <a:t>=+10°C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81686" y="490422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∆T=-8°C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>
            <a:stCxn id="26" idx="0"/>
          </p:cNvCxnSpPr>
          <p:nvPr/>
        </p:nvCxnSpPr>
        <p:spPr>
          <a:xfrm flipV="1">
            <a:off x="2407519" y="4537710"/>
            <a:ext cx="354731" cy="3754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7" idx="0"/>
          </p:cNvCxnSpPr>
          <p:nvPr/>
        </p:nvCxnSpPr>
        <p:spPr>
          <a:xfrm flipH="1" flipV="1">
            <a:off x="3230414" y="4537710"/>
            <a:ext cx="244306" cy="3716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0"/>
          </p:cNvCxnSpPr>
          <p:nvPr/>
        </p:nvCxnSpPr>
        <p:spPr>
          <a:xfrm flipV="1">
            <a:off x="7166111" y="4479296"/>
            <a:ext cx="362449" cy="4287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0"/>
          </p:cNvCxnSpPr>
          <p:nvPr/>
        </p:nvCxnSpPr>
        <p:spPr>
          <a:xfrm flipH="1" flipV="1">
            <a:off x="8189809" y="4479296"/>
            <a:ext cx="259313" cy="4249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93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emc.ncep.noaa.gov/gmb/wx24fy/para/t2mbias/exp2012/track/tracks_al.t.gif"/>
          <p:cNvPicPr>
            <a:picLocks noChangeAspect="1" noChangeArrowheads="1"/>
          </p:cNvPicPr>
          <p:nvPr/>
        </p:nvPicPr>
        <p:blipFill rotWithShape="1">
          <a:blip r:embed="rId2" cstate="print"/>
          <a:srcRect l="14514" t="6194" r="3894" b="50706"/>
          <a:stretch/>
        </p:blipFill>
        <p:spPr bwMode="auto">
          <a:xfrm>
            <a:off x="1082040" y="1615440"/>
            <a:ext cx="7025640" cy="51968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25538" y="9138"/>
            <a:ext cx="68732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Atlantic Hurricane Track Errors</a:t>
            </a:r>
          </a:p>
          <a:p>
            <a:pPr lvl="0"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01 June to 23 August 2012</a:t>
            </a: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4 GFS cycles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720" y="1731396"/>
            <a:ext cx="2517140" cy="69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mc.ncep.noaa.gov/gmb/wx24fy/para/t2mbias/exp2012/track/tracks_al.i.gif"/>
          <p:cNvPicPr>
            <a:picLocks noChangeAspect="1" noChangeArrowheads="1"/>
          </p:cNvPicPr>
          <p:nvPr/>
        </p:nvPicPr>
        <p:blipFill rotWithShape="1">
          <a:blip r:embed="rId2" cstate="print"/>
          <a:srcRect l="14663" t="6306" b="50311"/>
          <a:stretch/>
        </p:blipFill>
        <p:spPr bwMode="auto">
          <a:xfrm>
            <a:off x="985679" y="1609476"/>
            <a:ext cx="7152958" cy="52558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25538" y="9138"/>
            <a:ext cx="68732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Atlantic Hurricane Intensity Errors</a:t>
            </a:r>
          </a:p>
          <a:p>
            <a:pPr lvl="0"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01 June to 23 August 2012</a:t>
            </a: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4 GFS cycles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624716"/>
            <a:ext cx="2517140" cy="69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mc.ncep.noaa.gov/gmb/wx24fy/para/t2mbias/exp2012/track/tracks_ep.t.gif"/>
          <p:cNvPicPr>
            <a:picLocks noChangeAspect="1" noChangeArrowheads="1"/>
          </p:cNvPicPr>
          <p:nvPr/>
        </p:nvPicPr>
        <p:blipFill rotWithShape="1">
          <a:blip r:embed="rId2" cstate="print"/>
          <a:srcRect l="13693" t="5916" b="50909"/>
          <a:stretch/>
        </p:blipFill>
        <p:spPr bwMode="auto">
          <a:xfrm>
            <a:off x="929640" y="1569720"/>
            <a:ext cx="7299960" cy="52273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25538" y="9138"/>
            <a:ext cx="68732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East-Pacific Hurricane Track Errors</a:t>
            </a:r>
          </a:p>
          <a:p>
            <a:pPr lvl="0"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01 June to 19 August 2012</a:t>
            </a: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4 GFS cycles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685676"/>
            <a:ext cx="2517140" cy="69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mc.ncep.noaa.gov/gmb/wx24fy/para/t2mbias/exp2012/track/tracks_ep.i.gif"/>
          <p:cNvPicPr>
            <a:picLocks noChangeAspect="1" noChangeArrowheads="1"/>
          </p:cNvPicPr>
          <p:nvPr/>
        </p:nvPicPr>
        <p:blipFill rotWithShape="1">
          <a:blip r:embed="rId2" cstate="print"/>
          <a:srcRect l="13762" t="6260" b="51515"/>
          <a:stretch/>
        </p:blipFill>
        <p:spPr bwMode="auto">
          <a:xfrm>
            <a:off x="990600" y="1493520"/>
            <a:ext cx="7162800" cy="52425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25538" y="9138"/>
            <a:ext cx="68732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East-Pacific Hurricane Intensity Errors</a:t>
            </a:r>
          </a:p>
          <a:p>
            <a:pPr lvl="0"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01 June to 23 August 2012</a:t>
            </a: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4 GFS cycles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33276"/>
            <a:ext cx="2517140" cy="69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24</a:t>
            </a:fld>
            <a:endParaRPr lang="en-US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80826" y="1719507"/>
            <a:ext cx="8534400" cy="2636519"/>
            <a:chOff x="381000" y="4581197"/>
            <a:chExt cx="8534400" cy="1591003"/>
          </a:xfrm>
        </p:grpSpPr>
        <p:pic>
          <p:nvPicPr>
            <p:cNvPr id="9" name="Picture 2" descr="http://www.emc.ncep.noaa.gov/gmb/wx24fy/para/t2mbias/exp2012w/g2o/sfc/fom_T_SFC_west_00Z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8553" b="45132"/>
            <a:stretch/>
          </p:blipFill>
          <p:spPr bwMode="auto">
            <a:xfrm>
              <a:off x="381000" y="4581197"/>
              <a:ext cx="8534400" cy="1341120"/>
            </a:xfrm>
            <a:prstGeom prst="rect">
              <a:avLst/>
            </a:prstGeom>
            <a:noFill/>
          </p:spPr>
        </p:pic>
        <p:pic>
          <p:nvPicPr>
            <p:cNvPr id="10" name="Picture 2" descr="http://www.emc.ncep.noaa.gov/gmb/wx24fy/para/t2mbias/exp2012w/g2o/sfc/fom_T_SFC_west_00Z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91052"/>
            <a:stretch/>
          </p:blipFill>
          <p:spPr bwMode="auto">
            <a:xfrm>
              <a:off x="381000" y="5913120"/>
              <a:ext cx="8534400" cy="259080"/>
            </a:xfrm>
            <a:prstGeom prst="rect">
              <a:avLst/>
            </a:prstGeom>
            <a:noFill/>
          </p:spPr>
        </p:pic>
      </p:grpSp>
      <p:grpSp>
        <p:nvGrpSpPr>
          <p:cNvPr id="2" name="Group 1"/>
          <p:cNvGrpSpPr/>
          <p:nvPr/>
        </p:nvGrpSpPr>
        <p:grpSpPr>
          <a:xfrm>
            <a:off x="289560" y="4249347"/>
            <a:ext cx="8534400" cy="2588187"/>
            <a:chOff x="457200" y="1767840"/>
            <a:chExt cx="8534400" cy="1584960"/>
          </a:xfrm>
        </p:grpSpPr>
        <p:pic>
          <p:nvPicPr>
            <p:cNvPr id="89090" name="Picture 2" descr="http://www.emc.ncep.noaa.gov/gmb/wx24fy/para/t2mbias/exp2012w/g2o/sfc/fom_T_SFC_east_00Z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91053"/>
            <a:stretch/>
          </p:blipFill>
          <p:spPr bwMode="auto">
            <a:xfrm>
              <a:off x="457200" y="3093720"/>
              <a:ext cx="8534400" cy="259080"/>
            </a:xfrm>
            <a:prstGeom prst="rect">
              <a:avLst/>
            </a:prstGeom>
            <a:noFill/>
          </p:spPr>
        </p:pic>
        <p:pic>
          <p:nvPicPr>
            <p:cNvPr id="6" name="Picture 2" descr="http://www.emc.ncep.noaa.gov/gmb/wx24fy/para/t2mbias/exp2012w/g2o/sfc/fom_T_SFC_east_00Z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8685" b="45525"/>
            <a:stretch/>
          </p:blipFill>
          <p:spPr bwMode="auto">
            <a:xfrm>
              <a:off x="457200" y="1767840"/>
              <a:ext cx="8534400" cy="1325880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6788306" y="1753261"/>
            <a:ext cx="133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CONUS West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40706" y="4252621"/>
            <a:ext cx="133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CONUS East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27361" y="17175"/>
            <a:ext cx="648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Time Averaged 2 Meter Temperature (°C)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96" y="958234"/>
            <a:ext cx="235624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2440" y="289560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15 January to  01 March 2012 (00Z Cycles Only)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CONUS West and East regions </a:t>
            </a:r>
            <a:endParaRPr lang="en-US" sz="1400" dirty="0"/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74754" name="Picture 2" descr="http://www.emc.ncep.noaa.gov/gmb/wx24fy/para/t2mbias/exp2012w/rain/etsbis.f36.png"/>
          <p:cNvPicPr>
            <a:picLocks noChangeAspect="1" noChangeArrowheads="1"/>
          </p:cNvPicPr>
          <p:nvPr/>
        </p:nvPicPr>
        <p:blipFill rotWithShape="1">
          <a:blip r:embed="rId2" cstate="print"/>
          <a:srcRect t="4054"/>
          <a:stretch/>
        </p:blipFill>
        <p:spPr bwMode="auto">
          <a:xfrm>
            <a:off x="502920" y="1447800"/>
            <a:ext cx="8107680" cy="54406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4481" y="17175"/>
            <a:ext cx="690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Quantitative Precipitation Forecasts (CONUS)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440" y="411480"/>
            <a:ext cx="8229600" cy="56164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15 January to 01 March 2012 (00Z Cycles Only)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96005" y="744527"/>
            <a:ext cx="453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Day 1:  24h Period ending at 36h forecast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72706" name="Picture 2" descr="http://www.emc.ncep.noaa.gov/gmb/wx24fy/para/t2mbias/exp2012w/rain/etsbis.f84.png"/>
          <p:cNvPicPr>
            <a:picLocks noChangeAspect="1" noChangeArrowheads="1"/>
          </p:cNvPicPr>
          <p:nvPr/>
        </p:nvPicPr>
        <p:blipFill rotWithShape="1">
          <a:blip r:embed="rId2" cstate="print"/>
          <a:srcRect t="4266"/>
          <a:stretch/>
        </p:blipFill>
        <p:spPr bwMode="auto">
          <a:xfrm>
            <a:off x="457200" y="1432560"/>
            <a:ext cx="8153400" cy="5471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4481" y="17175"/>
            <a:ext cx="690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Quantitative Precipitation Forecasts (CONUS)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6005" y="744527"/>
            <a:ext cx="453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Day 3:  24h Period ending at 84h forecast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2440" y="411480"/>
            <a:ext cx="8229600" cy="56164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15 January to 01 March 2012 (00Z Cycles Only)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14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9C1A4-47C3-420E-ADC8-5E6257EBFCF1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95234" name="Picture 2" descr="http://www.emc.ncep.noaa.gov/gmb/wx24fy/para/t2mbias/exp2012w/allmodel/daily/cor/cor_day5_HGT_P500_G2NHX_00Z.png"/>
          <p:cNvPicPr>
            <a:picLocks noChangeAspect="1" noChangeArrowheads="1"/>
          </p:cNvPicPr>
          <p:nvPr/>
        </p:nvPicPr>
        <p:blipFill rotWithShape="1">
          <a:blip r:embed="rId2" cstate="print"/>
          <a:srcRect t="7822"/>
          <a:stretch/>
        </p:blipFill>
        <p:spPr bwMode="auto">
          <a:xfrm>
            <a:off x="152400" y="1282064"/>
            <a:ext cx="4191000" cy="2177415"/>
          </a:xfrm>
          <a:prstGeom prst="rect">
            <a:avLst/>
          </a:prstGeom>
          <a:noFill/>
        </p:spPr>
      </p:pic>
      <p:pic>
        <p:nvPicPr>
          <p:cNvPr id="95236" name="Picture 4" descr="http://www.emc.ncep.noaa.gov/gmb/wx24fy/para/t2mbias/exp2012w/allmodel/daily/dieoff/cordieoff_HGT_P500_G2NHX_00Z.png"/>
          <p:cNvPicPr>
            <a:picLocks noChangeAspect="1" noChangeArrowheads="1"/>
          </p:cNvPicPr>
          <p:nvPr/>
        </p:nvPicPr>
        <p:blipFill rotWithShape="1">
          <a:blip r:embed="rId3" cstate="print"/>
          <a:srcRect t="4046" r="50797" b="50797"/>
          <a:stretch/>
        </p:blipFill>
        <p:spPr bwMode="auto">
          <a:xfrm>
            <a:off x="-45720" y="3573780"/>
            <a:ext cx="4693920" cy="3147060"/>
          </a:xfrm>
          <a:prstGeom prst="rect">
            <a:avLst/>
          </a:prstGeom>
          <a:noFill/>
        </p:spPr>
      </p:pic>
      <p:pic>
        <p:nvPicPr>
          <p:cNvPr id="95238" name="Picture 6" descr="http://www.emc.ncep.noaa.gov/gmb/wx24fy/para/t2mbias/exp2012w/allmodel/daily/cor/cor_day5_HGT_P500_G2SHX_00Z.png"/>
          <p:cNvPicPr>
            <a:picLocks noChangeAspect="1" noChangeArrowheads="1"/>
          </p:cNvPicPr>
          <p:nvPr/>
        </p:nvPicPr>
        <p:blipFill rotWithShape="1">
          <a:blip r:embed="rId4" cstate="print"/>
          <a:srcRect t="7822"/>
          <a:stretch/>
        </p:blipFill>
        <p:spPr bwMode="auto">
          <a:xfrm>
            <a:off x="4800600" y="1282064"/>
            <a:ext cx="4114800" cy="2177416"/>
          </a:xfrm>
          <a:prstGeom prst="rect">
            <a:avLst/>
          </a:prstGeom>
          <a:noFill/>
        </p:spPr>
      </p:pic>
      <p:pic>
        <p:nvPicPr>
          <p:cNvPr id="95240" name="Picture 8" descr="http://www.emc.ncep.noaa.gov/gmb/wx24fy/para/t2mbias/exp2012w/allmodel/daily/dieoff/cordieoff_HGT_P500_G2SHX_00Z.png"/>
          <p:cNvPicPr>
            <a:picLocks noChangeAspect="1" noChangeArrowheads="1"/>
          </p:cNvPicPr>
          <p:nvPr/>
        </p:nvPicPr>
        <p:blipFill rotWithShape="1">
          <a:blip r:embed="rId5" cstate="print"/>
          <a:srcRect t="3933" r="50797" b="48975"/>
          <a:stretch/>
        </p:blipFill>
        <p:spPr bwMode="auto">
          <a:xfrm>
            <a:off x="4648200" y="3573780"/>
            <a:ext cx="4617720" cy="3375660"/>
          </a:xfrm>
          <a:prstGeom prst="rect">
            <a:avLst/>
          </a:prstGeom>
          <a:noFill/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85838" y="946785"/>
            <a:ext cx="280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Northern Hemisphere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419725" y="946785"/>
            <a:ext cx="285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Southern Hemisphere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7" y="3891822"/>
            <a:ext cx="1102043" cy="427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596" y="3922302"/>
            <a:ext cx="1102043" cy="427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77838" y="-120650"/>
            <a:ext cx="8229600" cy="77597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500 hPa Anomaly Correlation</a:t>
            </a:r>
            <a:endParaRPr lang="en-US" sz="2400" i="1" dirty="0" smtClean="0">
              <a:solidFill>
                <a:srgbClr val="0000FF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403792" y="441325"/>
            <a:ext cx="4791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15 January to 01 March </a:t>
            </a:r>
            <a:r>
              <a:rPr lang="en-US" b="1" dirty="0">
                <a:solidFill>
                  <a:srgbClr val="002060"/>
                </a:solidFill>
              </a:rPr>
              <a:t>2012 (00Z Cycles Only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77" y="2375432"/>
            <a:ext cx="1734503" cy="5095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781" y="2390527"/>
            <a:ext cx="1742799" cy="512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76400" y="3952782"/>
            <a:ext cx="167640" cy="213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8130182">
            <a:off x="6333449" y="3996941"/>
            <a:ext cx="167640" cy="213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mc.ncep.noaa.gov/gmb/wx24fy/para/t2mbias/exp2012w/fits/vert/f24af48/tt.f24.all.adp.gif"/>
          <p:cNvPicPr>
            <a:picLocks noChangeAspect="1" noChangeArrowheads="1"/>
          </p:cNvPicPr>
          <p:nvPr/>
        </p:nvPicPr>
        <p:blipFill rotWithShape="1">
          <a:blip r:embed="rId2" cstate="print"/>
          <a:srcRect l="50389" t="49163" r="3500" b="7855"/>
          <a:stretch/>
        </p:blipFill>
        <p:spPr bwMode="auto">
          <a:xfrm>
            <a:off x="5181600" y="1421131"/>
            <a:ext cx="3764280" cy="225171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701040" y="1430020"/>
            <a:ext cx="3840480" cy="2217420"/>
            <a:chOff x="922020" y="594360"/>
            <a:chExt cx="3268980" cy="2217420"/>
          </a:xfrm>
        </p:grpSpPr>
        <p:pic>
          <p:nvPicPr>
            <p:cNvPr id="88066" name="Picture 2" descr="http://www.emc.ncep.noaa.gov/gmb/wx24fy/para/t2mbias/exp2012w/fits/vert/f24af48/tt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444" t="5527" r="50000" b="55128"/>
            <a:stretch/>
          </p:blipFill>
          <p:spPr bwMode="auto">
            <a:xfrm>
              <a:off x="922020" y="594360"/>
              <a:ext cx="3192780" cy="2061210"/>
            </a:xfrm>
            <a:prstGeom prst="rect">
              <a:avLst/>
            </a:prstGeom>
            <a:noFill/>
          </p:spPr>
        </p:pic>
        <p:pic>
          <p:nvPicPr>
            <p:cNvPr id="7" name="Picture 2" descr="http://www.emc.ncep.noaa.gov/gmb/wx24fy/para/t2mbias/exp2012w/fits/vert/f24af48/tt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0389" t="88509" r="21889" b="7855"/>
            <a:stretch/>
          </p:blipFill>
          <p:spPr bwMode="auto">
            <a:xfrm>
              <a:off x="1021080" y="2621280"/>
              <a:ext cx="1901190" cy="190500"/>
            </a:xfrm>
            <a:prstGeom prst="rect">
              <a:avLst/>
            </a:prstGeom>
            <a:noFill/>
          </p:spPr>
        </p:pic>
        <p:pic>
          <p:nvPicPr>
            <p:cNvPr id="9" name="Picture 2" descr="http://www.emc.ncep.noaa.gov/gmb/wx24fy/para/t2mbias/exp2012w/fits/vert/f24af48/tt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79278" t="88509" r="3500" b="7855"/>
            <a:stretch/>
          </p:blipFill>
          <p:spPr bwMode="auto">
            <a:xfrm>
              <a:off x="3009900" y="2621280"/>
              <a:ext cx="1181100" cy="190500"/>
            </a:xfrm>
            <a:prstGeom prst="rect">
              <a:avLst/>
            </a:prstGeom>
            <a:noFill/>
          </p:spPr>
        </p:pic>
      </p:grp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36636" y="1129630"/>
            <a:ext cx="35087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Northern </a:t>
            </a:r>
            <a:r>
              <a:rPr lang="en-US" sz="1400" b="1" dirty="0" smtClean="0">
                <a:solidFill>
                  <a:srgbClr val="0000FF"/>
                </a:solidFill>
              </a:rPr>
              <a:t>Hemisphere Temperature (°C)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23777" y="6244590"/>
            <a:ext cx="10826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24h </a:t>
            </a:r>
            <a:r>
              <a:rPr lang="en-US" sz="1600" b="1" dirty="0" err="1" smtClean="0">
                <a:solidFill>
                  <a:srgbClr val="000000"/>
                </a:solidFill>
                <a:ea typeface="DejaVu LGC Sans"/>
                <a:cs typeface="DejaVu LGC Sans"/>
              </a:rPr>
              <a:t>Fcst</a:t>
            </a:r>
            <a:r>
              <a:rPr 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US" sz="1600" b="1" dirty="0">
                <a:solidFill>
                  <a:srgbClr val="000000"/>
                </a:solidFill>
                <a:ea typeface="DejaVu LGC Sans"/>
                <a:cs typeface="DejaVu LGC Sans"/>
              </a:rPr>
              <a:t>= Black</a:t>
            </a:r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48h </a:t>
            </a:r>
            <a:r>
              <a:rPr lang="en-US" sz="1600" b="1" dirty="0" err="1" smtClean="0">
                <a:solidFill>
                  <a:srgbClr val="FF0000"/>
                </a:solidFill>
                <a:ea typeface="DejaVu LGC Sans"/>
                <a:cs typeface="DejaVu LGC Sans"/>
              </a:rPr>
              <a:t>Fcst</a:t>
            </a:r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 </a:t>
            </a:r>
            <a:r>
              <a:rPr lang="en-US" sz="1600" b="1" dirty="0">
                <a:solidFill>
                  <a:srgbClr val="FF0000"/>
                </a:solidFill>
                <a:ea typeface="DejaVu LGC Sans"/>
                <a:cs typeface="DejaVu LGC Sans"/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Red</a:t>
            </a:r>
            <a:endParaRPr lang="en-US" sz="1600" b="1" dirty="0">
              <a:solidFill>
                <a:srgbClr val="FF0000"/>
              </a:solidFill>
              <a:ea typeface="DejaVu LGC Sans"/>
              <a:cs typeface="DejaVu LGC Sans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6055" y="238822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9810" y="237298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0506" y="237298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80470" y="238822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06" y="235774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00070" y="237298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823846" y="6280468"/>
            <a:ext cx="10826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  <a:ea typeface="DejaVu LGC Sans"/>
                <a:cs typeface="DejaVu LGC Sans"/>
              </a:rPr>
              <a:t>Hybrid Parallel= Solid</a:t>
            </a:r>
            <a:endParaRPr lang="en-US" sz="1600" b="1" dirty="0">
              <a:solidFill>
                <a:srgbClr val="0000FF"/>
              </a:solidFill>
              <a:ea typeface="DejaVu LGC Sans"/>
              <a:cs typeface="DejaVu LGC Sans"/>
            </a:endParaRPr>
          </a:p>
          <a:p>
            <a:pPr eaLnBrk="1" hangingPunct="1"/>
            <a:r>
              <a:rPr lang="en-US" sz="1600" b="1" dirty="0" smtClean="0">
                <a:solidFill>
                  <a:srgbClr val="0000FF"/>
                </a:solidFill>
                <a:ea typeface="DejaVu LGC Sans"/>
                <a:cs typeface="DejaVu LGC Sans"/>
              </a:rPr>
              <a:t>LSM Parallel = Dotted</a:t>
            </a:r>
            <a:endParaRPr lang="en-US" sz="1600" b="1" dirty="0">
              <a:solidFill>
                <a:srgbClr val="0000FF"/>
              </a:solidFill>
              <a:ea typeface="DejaVu LGC Sans"/>
              <a:cs typeface="DejaVu LGC Sans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868586" y="1164957"/>
            <a:ext cx="30051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North </a:t>
            </a:r>
            <a:r>
              <a:rPr lang="en-US" sz="1400" b="1" dirty="0">
                <a:solidFill>
                  <a:srgbClr val="0000FF"/>
                </a:solidFill>
              </a:rPr>
              <a:t>America </a:t>
            </a:r>
            <a:r>
              <a:rPr lang="en-US" sz="1400" b="1" dirty="0" smtClean="0">
                <a:solidFill>
                  <a:srgbClr val="0000FF"/>
                </a:solidFill>
              </a:rPr>
              <a:t>Temperature </a:t>
            </a:r>
            <a:r>
              <a:rPr lang="en-US" sz="1400" b="1" dirty="0">
                <a:solidFill>
                  <a:srgbClr val="0000FF"/>
                </a:solidFill>
              </a:rPr>
              <a:t>(°C) 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81937" y="114667"/>
            <a:ext cx="9143999" cy="77597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ScaleTemperature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Moisture Verification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January to 01 March 2012 (00Z Cycles Only)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and 48h Forecasts for the Northern Hemisphere and North America</a:t>
            </a:r>
            <a:endParaRPr lang="en-US" sz="1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060246" y="3703258"/>
            <a:ext cx="36647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Northern </a:t>
            </a:r>
            <a:r>
              <a:rPr lang="en-US" sz="1400" b="1" dirty="0" smtClean="0">
                <a:solidFill>
                  <a:srgbClr val="0000FF"/>
                </a:solidFill>
              </a:rPr>
              <a:t>Hemisphere Mixing Ratio (g/kg)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3080" name="Picture 8" descr="http://www.emc.ncep.noaa.gov/gmb/wx24fy/para/t2mbias/exp2012w/fits/vert/f24af48/tq.f24.all.adp.gif"/>
          <p:cNvPicPr>
            <a:picLocks noChangeAspect="1" noChangeArrowheads="1"/>
          </p:cNvPicPr>
          <p:nvPr/>
        </p:nvPicPr>
        <p:blipFill>
          <a:blip r:embed="rId3" cstate="print"/>
          <a:srcRect l="3380" t="5260" r="49793" b="55277"/>
          <a:stretch>
            <a:fillRect/>
          </a:stretch>
        </p:blipFill>
        <p:spPr bwMode="auto">
          <a:xfrm>
            <a:off x="718042" y="3988905"/>
            <a:ext cx="3905473" cy="2120347"/>
          </a:xfrm>
          <a:prstGeom prst="rect">
            <a:avLst/>
          </a:prstGeom>
          <a:noFill/>
        </p:spPr>
      </p:pic>
      <p:pic>
        <p:nvPicPr>
          <p:cNvPr id="24" name="Picture 8" descr="http://www.emc.ncep.noaa.gov/gmb/wx24fy/para/t2mbias/exp2012w/fits/vert/f24af48/tq.f24.all.adp.gif"/>
          <p:cNvPicPr>
            <a:picLocks noChangeAspect="1" noChangeArrowheads="1"/>
          </p:cNvPicPr>
          <p:nvPr/>
        </p:nvPicPr>
        <p:blipFill>
          <a:blip r:embed="rId3" cstate="print"/>
          <a:srcRect l="50101" t="49093" r="2459" b="7565"/>
          <a:stretch>
            <a:fillRect/>
          </a:stretch>
        </p:blipFill>
        <p:spPr bwMode="auto">
          <a:xfrm>
            <a:off x="5254580" y="3911629"/>
            <a:ext cx="3889420" cy="232174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 rot="16200000">
            <a:off x="-163694" y="499228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299444" y="477825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5281063" y="3683380"/>
            <a:ext cx="3340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FF"/>
                </a:solidFill>
              </a:rPr>
              <a:t>Northern </a:t>
            </a:r>
            <a:r>
              <a:rPr lang="en-US" sz="1400" b="1" dirty="0" smtClean="0">
                <a:solidFill>
                  <a:srgbClr val="0000FF"/>
                </a:solidFill>
              </a:rPr>
              <a:t>America Mixing Ratio (g/kg)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29" name="Picture 2" descr="http://www.emc.ncep.noaa.gov/gmb/wx24fy/para/t2mbias/exp2012/fits/vert/f24af48/tq.f24.all.adp.gif"/>
          <p:cNvPicPr>
            <a:picLocks noChangeAspect="1" noChangeArrowheads="1"/>
          </p:cNvPicPr>
          <p:nvPr/>
        </p:nvPicPr>
        <p:blipFill rotWithShape="1">
          <a:blip r:embed="rId4" cstate="print"/>
          <a:srcRect l="50406" t="88529" r="3919" b="8015"/>
          <a:stretch/>
        </p:blipFill>
        <p:spPr bwMode="auto">
          <a:xfrm>
            <a:off x="854797" y="6087468"/>
            <a:ext cx="3752665" cy="17907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428207" y="497237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640442" y="497473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251079" y="5013373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10054" y="494661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mc.ncep.noaa.gov/gmb/wx24fy/para/t2mbias/exp2012w/fits/vert/f24af48/tt.f24.all.adp.gif"/>
          <p:cNvPicPr>
            <a:picLocks noChangeAspect="1" noChangeArrowheads="1"/>
          </p:cNvPicPr>
          <p:nvPr/>
        </p:nvPicPr>
        <p:blipFill rotWithShape="1">
          <a:blip r:embed="rId2" cstate="print"/>
          <a:srcRect l="3112" t="50000" r="50000" b="7782"/>
          <a:stretch/>
        </p:blipFill>
        <p:spPr bwMode="auto">
          <a:xfrm>
            <a:off x="5074919" y="1450974"/>
            <a:ext cx="3799205" cy="2211706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771525" y="1445260"/>
            <a:ext cx="3781896" cy="2202180"/>
            <a:chOff x="4076700" y="598170"/>
            <a:chExt cx="3234690" cy="2202180"/>
          </a:xfrm>
        </p:grpSpPr>
        <p:pic>
          <p:nvPicPr>
            <p:cNvPr id="88066" name="Picture 2" descr="http://www.emc.ncep.noaa.gov/gmb/wx24fy/para/t2mbias/exp2012w/fits/vert/f24af48/tt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0000" t="5600" r="4278" b="55127"/>
            <a:stretch/>
          </p:blipFill>
          <p:spPr bwMode="auto">
            <a:xfrm>
              <a:off x="4116705" y="598170"/>
              <a:ext cx="313563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emc.ncep.noaa.gov/gmb/wx24fy/para/t2mbias/exp2012w/fits/vert/f24af48/tt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001" t="88436" r="51444" b="8000"/>
            <a:stretch/>
          </p:blipFill>
          <p:spPr bwMode="auto">
            <a:xfrm>
              <a:off x="4076700" y="2613660"/>
              <a:ext cx="3055620" cy="186690"/>
            </a:xfrm>
            <a:prstGeom prst="rect">
              <a:avLst/>
            </a:prstGeom>
            <a:noFill/>
          </p:spPr>
        </p:pic>
        <p:pic>
          <p:nvPicPr>
            <p:cNvPr id="8" name="Picture 2" descr="http://www.emc.ncep.noaa.gov/gmb/wx24fy/para/t2mbias/exp2012w/fits/vert/f24af48/tt.f24.all.adp.gif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8556" t="89382" r="48779" b="8000"/>
            <a:stretch/>
          </p:blipFill>
          <p:spPr bwMode="auto">
            <a:xfrm>
              <a:off x="7128510" y="2647950"/>
              <a:ext cx="182880" cy="137160"/>
            </a:xfrm>
            <a:prstGeom prst="rect">
              <a:avLst/>
            </a:prstGeom>
            <a:noFill/>
          </p:spPr>
        </p:pic>
      </p:grp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114667"/>
            <a:ext cx="9143999" cy="77597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ScaleTemperature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Moisture Verification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January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01 March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 (00Z Cycles Only)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and 48h Forecasts for the Southern Hemisphere and Tropics</a:t>
            </a:r>
            <a:endParaRPr lang="en-US" sz="1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54699" y="1129630"/>
            <a:ext cx="3537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Southern Hemisphere Temperature (°C)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23777" y="6244590"/>
            <a:ext cx="10826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24h </a:t>
            </a:r>
            <a:r>
              <a:rPr lang="en-US" sz="1600" b="1" dirty="0" err="1" smtClean="0">
                <a:solidFill>
                  <a:srgbClr val="000000"/>
                </a:solidFill>
                <a:ea typeface="DejaVu LGC Sans"/>
                <a:cs typeface="DejaVu LGC Sans"/>
              </a:rPr>
              <a:t>Fcst</a:t>
            </a:r>
            <a:r>
              <a:rPr 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US" sz="1600" b="1" dirty="0">
                <a:solidFill>
                  <a:srgbClr val="000000"/>
                </a:solidFill>
                <a:ea typeface="DejaVu LGC Sans"/>
                <a:cs typeface="DejaVu LGC Sans"/>
              </a:rPr>
              <a:t>= Black</a:t>
            </a:r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48h </a:t>
            </a:r>
            <a:r>
              <a:rPr lang="en-US" sz="1600" b="1" dirty="0" err="1" smtClean="0">
                <a:solidFill>
                  <a:srgbClr val="FF0000"/>
                </a:solidFill>
                <a:ea typeface="DejaVu LGC Sans"/>
                <a:cs typeface="DejaVu LGC Sans"/>
              </a:rPr>
              <a:t>Fcst</a:t>
            </a:r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 </a:t>
            </a:r>
            <a:r>
              <a:rPr lang="en-US" sz="1600" b="1" dirty="0">
                <a:solidFill>
                  <a:srgbClr val="FF0000"/>
                </a:solidFill>
                <a:ea typeface="DejaVu LGC Sans"/>
                <a:cs typeface="DejaVu LGC Sans"/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  <a:ea typeface="DejaVu LGC Sans"/>
                <a:cs typeface="DejaVu LGC Sans"/>
              </a:rPr>
              <a:t>Red</a:t>
            </a:r>
            <a:endParaRPr lang="en-US" sz="1600" b="1" dirty="0">
              <a:solidFill>
                <a:srgbClr val="FF0000"/>
              </a:solidFill>
              <a:ea typeface="DejaVu LGC Sans"/>
              <a:cs typeface="DejaVu LGC Sans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27992" y="238822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57873" y="237298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8569" y="237298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98533" y="238822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8169" y="235774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18133" y="237298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741909" y="6280468"/>
            <a:ext cx="10826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  <a:ea typeface="DejaVu LGC Sans"/>
                <a:cs typeface="DejaVu LGC Sans"/>
              </a:rPr>
              <a:t>Hybrid Parallel= Solid</a:t>
            </a:r>
            <a:endParaRPr lang="en-US" sz="1600" b="1" dirty="0">
              <a:solidFill>
                <a:srgbClr val="0000FF"/>
              </a:solidFill>
              <a:ea typeface="DejaVu LGC Sans"/>
              <a:cs typeface="DejaVu LGC Sans"/>
            </a:endParaRPr>
          </a:p>
          <a:p>
            <a:pPr eaLnBrk="1" hangingPunct="1"/>
            <a:r>
              <a:rPr lang="en-US" sz="1600" b="1" dirty="0" smtClean="0">
                <a:solidFill>
                  <a:srgbClr val="0000FF"/>
                </a:solidFill>
                <a:ea typeface="DejaVu LGC Sans"/>
                <a:cs typeface="DejaVu LGC Sans"/>
              </a:rPr>
              <a:t>LSM Parallel = Dotted</a:t>
            </a:r>
            <a:endParaRPr lang="en-US" sz="1600" b="1" dirty="0">
              <a:solidFill>
                <a:srgbClr val="0000FF"/>
              </a:solidFill>
              <a:ea typeface="DejaVu LGC Sans"/>
              <a:cs typeface="DejaVu LGC Sans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786649" y="1164957"/>
            <a:ext cx="23126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err="1" smtClean="0">
                <a:solidFill>
                  <a:srgbClr val="0000FF"/>
                </a:solidFill>
              </a:rPr>
              <a:t>TropicsTemperature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(°C) 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29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8" descr="http://www.emc.ncep.noaa.gov/gmb/wx24fy/para/t2mbias/exp2012w/fits/vert/f24af48/tq.f24.all.adp.gif"/>
          <p:cNvPicPr>
            <a:picLocks noChangeAspect="1" noChangeArrowheads="1"/>
          </p:cNvPicPr>
          <p:nvPr/>
        </p:nvPicPr>
        <p:blipFill>
          <a:blip r:embed="rId3" cstate="print"/>
          <a:srcRect l="50101" t="4681" r="4030" b="55410"/>
          <a:stretch>
            <a:fillRect/>
          </a:stretch>
        </p:blipFill>
        <p:spPr bwMode="auto">
          <a:xfrm>
            <a:off x="811370" y="4018208"/>
            <a:ext cx="3747752" cy="2047742"/>
          </a:xfrm>
          <a:prstGeom prst="rect">
            <a:avLst/>
          </a:prstGeom>
          <a:noFill/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004068" y="3729016"/>
            <a:ext cx="3693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Southern Hemisphere Mixing Ratio (g/kg)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04381" y="478155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25" name="Picture 2" descr="http://www.emc.ncep.noaa.gov/gmb/wx24fy/para/t2mbias/exp2012/fits/vert/f24af48/tq.f24.all.adp.gif"/>
          <p:cNvPicPr>
            <a:picLocks noChangeAspect="1" noChangeArrowheads="1"/>
          </p:cNvPicPr>
          <p:nvPr/>
        </p:nvPicPr>
        <p:blipFill rotWithShape="1">
          <a:blip r:embed="rId4" cstate="print"/>
          <a:srcRect l="50406" t="88529" r="3919" b="8015"/>
          <a:stretch/>
        </p:blipFill>
        <p:spPr bwMode="auto">
          <a:xfrm>
            <a:off x="841918" y="6061710"/>
            <a:ext cx="3752665" cy="179070"/>
          </a:xfrm>
          <a:prstGeom prst="rect">
            <a:avLst/>
          </a:prstGeom>
          <a:noFill/>
        </p:spPr>
      </p:pic>
      <p:pic>
        <p:nvPicPr>
          <p:cNvPr id="26" name="Picture 8" descr="http://www.emc.ncep.noaa.gov/gmb/wx24fy/para/t2mbias/exp2012w/fits/vert/f24af48/tq.f24.all.adp.gif"/>
          <p:cNvPicPr>
            <a:picLocks noChangeAspect="1" noChangeArrowheads="1"/>
          </p:cNvPicPr>
          <p:nvPr/>
        </p:nvPicPr>
        <p:blipFill>
          <a:blip r:embed="rId3" cstate="print"/>
          <a:srcRect l="3670" t="48773" r="49500" b="7492"/>
          <a:stretch>
            <a:fillRect/>
          </a:stretch>
        </p:blipFill>
        <p:spPr bwMode="auto">
          <a:xfrm>
            <a:off x="5228823" y="3992451"/>
            <a:ext cx="3721993" cy="220228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 rot="16200000">
            <a:off x="4323151" y="48822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(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5772332" y="3739748"/>
            <a:ext cx="2468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FF"/>
                </a:solidFill>
              </a:rPr>
              <a:t>Tropics Mixing Ratio (g/kg)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6423" y="489510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40997" y="489510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92601" y="491034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03237" y="493609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RMSE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7631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 cstate="print"/>
          <a:srcRect l="2750" t="27221" r="91319" b="28543"/>
          <a:stretch/>
        </p:blipFill>
        <p:spPr bwMode="auto">
          <a:xfrm>
            <a:off x="5089" y="4123531"/>
            <a:ext cx="668240" cy="264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2" t="50000"/>
          <a:stretch/>
        </p:blipFill>
        <p:spPr bwMode="auto">
          <a:xfrm>
            <a:off x="509943" y="4123531"/>
            <a:ext cx="6126163" cy="273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2" b="49429"/>
          <a:stretch/>
        </p:blipFill>
        <p:spPr bwMode="auto">
          <a:xfrm>
            <a:off x="524840" y="1065927"/>
            <a:ext cx="6126163" cy="27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7211" y="3496389"/>
            <a:ext cx="49084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OBS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4974" y="3511629"/>
            <a:ext cx="108555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GFS 24h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Fcst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5284" y="1091168"/>
            <a:ext cx="24373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 Meter Temperature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6829" y="4153258"/>
            <a:ext cx="21723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 Meter Dew Point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936" y="6529149"/>
            <a:ext cx="49084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OBS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0699" y="6544389"/>
            <a:ext cx="108555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GFS 24h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Fcst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39209" y="47963"/>
            <a:ext cx="83933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Spatial Distribution of Biases in 2-Meter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Temperature and Dew Point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33" r="92609" b="24927"/>
          <a:stretch/>
        </p:blipFill>
        <p:spPr bwMode="auto">
          <a:xfrm>
            <a:off x="94734" y="962896"/>
            <a:ext cx="48895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358640" y="1706880"/>
            <a:ext cx="1106339" cy="1287780"/>
          </a:xfrm>
          <a:custGeom>
            <a:avLst/>
            <a:gdLst>
              <a:gd name="connsiteX0" fmla="*/ 304800 w 1106339"/>
              <a:gd name="connsiteY0" fmla="*/ 0 h 1287780"/>
              <a:gd name="connsiteX1" fmla="*/ 342900 w 1106339"/>
              <a:gd name="connsiteY1" fmla="*/ 30480 h 1287780"/>
              <a:gd name="connsiteX2" fmla="*/ 365760 w 1106339"/>
              <a:gd name="connsiteY2" fmla="*/ 53340 h 1287780"/>
              <a:gd name="connsiteX3" fmla="*/ 388620 w 1106339"/>
              <a:gd name="connsiteY3" fmla="*/ 60960 h 1287780"/>
              <a:gd name="connsiteX4" fmla="*/ 396240 w 1106339"/>
              <a:gd name="connsiteY4" fmla="*/ 83820 h 1287780"/>
              <a:gd name="connsiteX5" fmla="*/ 449580 w 1106339"/>
              <a:gd name="connsiteY5" fmla="*/ 114300 h 1287780"/>
              <a:gd name="connsiteX6" fmla="*/ 472440 w 1106339"/>
              <a:gd name="connsiteY6" fmla="*/ 137160 h 1287780"/>
              <a:gd name="connsiteX7" fmla="*/ 518160 w 1106339"/>
              <a:gd name="connsiteY7" fmla="*/ 160020 h 1287780"/>
              <a:gd name="connsiteX8" fmla="*/ 563880 w 1106339"/>
              <a:gd name="connsiteY8" fmla="*/ 182880 h 1287780"/>
              <a:gd name="connsiteX9" fmla="*/ 571500 w 1106339"/>
              <a:gd name="connsiteY9" fmla="*/ 205740 h 1287780"/>
              <a:gd name="connsiteX10" fmla="*/ 594360 w 1106339"/>
              <a:gd name="connsiteY10" fmla="*/ 213360 h 1287780"/>
              <a:gd name="connsiteX11" fmla="*/ 624840 w 1106339"/>
              <a:gd name="connsiteY11" fmla="*/ 228600 h 1287780"/>
              <a:gd name="connsiteX12" fmla="*/ 640080 w 1106339"/>
              <a:gd name="connsiteY12" fmla="*/ 251460 h 1287780"/>
              <a:gd name="connsiteX13" fmla="*/ 662940 w 1106339"/>
              <a:gd name="connsiteY13" fmla="*/ 259080 h 1287780"/>
              <a:gd name="connsiteX14" fmla="*/ 693420 w 1106339"/>
              <a:gd name="connsiteY14" fmla="*/ 281940 h 1287780"/>
              <a:gd name="connsiteX15" fmla="*/ 716280 w 1106339"/>
              <a:gd name="connsiteY15" fmla="*/ 304800 h 1287780"/>
              <a:gd name="connsiteX16" fmla="*/ 762000 w 1106339"/>
              <a:gd name="connsiteY16" fmla="*/ 320040 h 1287780"/>
              <a:gd name="connsiteX17" fmla="*/ 815340 w 1106339"/>
              <a:gd name="connsiteY17" fmla="*/ 350520 h 1287780"/>
              <a:gd name="connsiteX18" fmla="*/ 876300 w 1106339"/>
              <a:gd name="connsiteY18" fmla="*/ 381000 h 1287780"/>
              <a:gd name="connsiteX19" fmla="*/ 922020 w 1106339"/>
              <a:gd name="connsiteY19" fmla="*/ 403860 h 1287780"/>
              <a:gd name="connsiteX20" fmla="*/ 944880 w 1106339"/>
              <a:gd name="connsiteY20" fmla="*/ 419100 h 1287780"/>
              <a:gd name="connsiteX21" fmla="*/ 998220 w 1106339"/>
              <a:gd name="connsiteY21" fmla="*/ 464820 h 1287780"/>
              <a:gd name="connsiteX22" fmla="*/ 1005840 w 1106339"/>
              <a:gd name="connsiteY22" fmla="*/ 502920 h 1287780"/>
              <a:gd name="connsiteX23" fmla="*/ 1013460 w 1106339"/>
              <a:gd name="connsiteY23" fmla="*/ 525780 h 1287780"/>
              <a:gd name="connsiteX24" fmla="*/ 1074420 w 1106339"/>
              <a:gd name="connsiteY24" fmla="*/ 556260 h 1287780"/>
              <a:gd name="connsiteX25" fmla="*/ 1097280 w 1106339"/>
              <a:gd name="connsiteY25" fmla="*/ 579120 h 1287780"/>
              <a:gd name="connsiteX26" fmla="*/ 1104900 w 1106339"/>
              <a:gd name="connsiteY26" fmla="*/ 601980 h 1287780"/>
              <a:gd name="connsiteX27" fmla="*/ 1082040 w 1106339"/>
              <a:gd name="connsiteY27" fmla="*/ 731520 h 1287780"/>
              <a:gd name="connsiteX28" fmla="*/ 1051560 w 1106339"/>
              <a:gd name="connsiteY28" fmla="*/ 754380 h 1287780"/>
              <a:gd name="connsiteX29" fmla="*/ 1028700 w 1106339"/>
              <a:gd name="connsiteY29" fmla="*/ 762000 h 1287780"/>
              <a:gd name="connsiteX30" fmla="*/ 1013460 w 1106339"/>
              <a:gd name="connsiteY30" fmla="*/ 784860 h 1287780"/>
              <a:gd name="connsiteX31" fmla="*/ 982980 w 1106339"/>
              <a:gd name="connsiteY31" fmla="*/ 792480 h 1287780"/>
              <a:gd name="connsiteX32" fmla="*/ 960120 w 1106339"/>
              <a:gd name="connsiteY32" fmla="*/ 800100 h 1287780"/>
              <a:gd name="connsiteX33" fmla="*/ 899160 w 1106339"/>
              <a:gd name="connsiteY33" fmla="*/ 838200 h 1287780"/>
              <a:gd name="connsiteX34" fmla="*/ 876300 w 1106339"/>
              <a:gd name="connsiteY34" fmla="*/ 845820 h 1287780"/>
              <a:gd name="connsiteX35" fmla="*/ 868680 w 1106339"/>
              <a:gd name="connsiteY35" fmla="*/ 868680 h 1287780"/>
              <a:gd name="connsiteX36" fmla="*/ 845820 w 1106339"/>
              <a:gd name="connsiteY36" fmla="*/ 883920 h 1287780"/>
              <a:gd name="connsiteX37" fmla="*/ 777240 w 1106339"/>
              <a:gd name="connsiteY37" fmla="*/ 914400 h 1287780"/>
              <a:gd name="connsiteX38" fmla="*/ 739140 w 1106339"/>
              <a:gd name="connsiteY38" fmla="*/ 937260 h 1287780"/>
              <a:gd name="connsiteX39" fmla="*/ 716280 w 1106339"/>
              <a:gd name="connsiteY39" fmla="*/ 944880 h 1287780"/>
              <a:gd name="connsiteX40" fmla="*/ 693420 w 1106339"/>
              <a:gd name="connsiteY40" fmla="*/ 960120 h 1287780"/>
              <a:gd name="connsiteX41" fmla="*/ 647700 w 1106339"/>
              <a:gd name="connsiteY41" fmla="*/ 975360 h 1287780"/>
              <a:gd name="connsiteX42" fmla="*/ 594360 w 1106339"/>
              <a:gd name="connsiteY42" fmla="*/ 1005840 h 1287780"/>
              <a:gd name="connsiteX43" fmla="*/ 579120 w 1106339"/>
              <a:gd name="connsiteY43" fmla="*/ 1028700 h 1287780"/>
              <a:gd name="connsiteX44" fmla="*/ 510540 w 1106339"/>
              <a:gd name="connsiteY44" fmla="*/ 1082040 h 1287780"/>
              <a:gd name="connsiteX45" fmla="*/ 487680 w 1106339"/>
              <a:gd name="connsiteY45" fmla="*/ 1089660 h 1287780"/>
              <a:gd name="connsiteX46" fmla="*/ 457200 w 1106339"/>
              <a:gd name="connsiteY46" fmla="*/ 1104900 h 1287780"/>
              <a:gd name="connsiteX47" fmla="*/ 396240 w 1106339"/>
              <a:gd name="connsiteY47" fmla="*/ 1120140 h 1287780"/>
              <a:gd name="connsiteX48" fmla="*/ 327660 w 1106339"/>
              <a:gd name="connsiteY48" fmla="*/ 1143000 h 1287780"/>
              <a:gd name="connsiteX49" fmla="*/ 304800 w 1106339"/>
              <a:gd name="connsiteY49" fmla="*/ 1150620 h 1287780"/>
              <a:gd name="connsiteX50" fmla="*/ 281940 w 1106339"/>
              <a:gd name="connsiteY50" fmla="*/ 1173480 h 1287780"/>
              <a:gd name="connsiteX51" fmla="*/ 228600 w 1106339"/>
              <a:gd name="connsiteY51" fmla="*/ 1196340 h 1287780"/>
              <a:gd name="connsiteX52" fmla="*/ 182880 w 1106339"/>
              <a:gd name="connsiteY52" fmla="*/ 1226820 h 1287780"/>
              <a:gd name="connsiteX53" fmla="*/ 99060 w 1106339"/>
              <a:gd name="connsiteY53" fmla="*/ 1249680 h 1287780"/>
              <a:gd name="connsiteX54" fmla="*/ 22860 w 1106339"/>
              <a:gd name="connsiteY54" fmla="*/ 1257300 h 1287780"/>
              <a:gd name="connsiteX55" fmla="*/ 0 w 1106339"/>
              <a:gd name="connsiteY55" fmla="*/ 128778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6339" h="1287780">
                <a:moveTo>
                  <a:pt x="304800" y="0"/>
                </a:moveTo>
                <a:cubicBezTo>
                  <a:pt x="317500" y="10160"/>
                  <a:pt x="330660" y="19770"/>
                  <a:pt x="342900" y="30480"/>
                </a:cubicBezTo>
                <a:cubicBezTo>
                  <a:pt x="351010" y="37576"/>
                  <a:pt x="356794" y="47362"/>
                  <a:pt x="365760" y="53340"/>
                </a:cubicBezTo>
                <a:cubicBezTo>
                  <a:pt x="372443" y="57795"/>
                  <a:pt x="381000" y="58420"/>
                  <a:pt x="388620" y="60960"/>
                </a:cubicBezTo>
                <a:cubicBezTo>
                  <a:pt x="391160" y="68580"/>
                  <a:pt x="391222" y="77548"/>
                  <a:pt x="396240" y="83820"/>
                </a:cubicBezTo>
                <a:cubicBezTo>
                  <a:pt x="405839" y="95819"/>
                  <a:pt x="439080" y="106800"/>
                  <a:pt x="449580" y="114300"/>
                </a:cubicBezTo>
                <a:cubicBezTo>
                  <a:pt x="458349" y="120564"/>
                  <a:pt x="464161" y="130261"/>
                  <a:pt x="472440" y="137160"/>
                </a:cubicBezTo>
                <a:cubicBezTo>
                  <a:pt x="505197" y="164457"/>
                  <a:pt x="483793" y="142837"/>
                  <a:pt x="518160" y="160020"/>
                </a:cubicBezTo>
                <a:cubicBezTo>
                  <a:pt x="577246" y="189563"/>
                  <a:pt x="506421" y="163727"/>
                  <a:pt x="563880" y="182880"/>
                </a:cubicBezTo>
                <a:cubicBezTo>
                  <a:pt x="566420" y="190500"/>
                  <a:pt x="565820" y="200060"/>
                  <a:pt x="571500" y="205740"/>
                </a:cubicBezTo>
                <a:cubicBezTo>
                  <a:pt x="577180" y="211420"/>
                  <a:pt x="586977" y="210196"/>
                  <a:pt x="594360" y="213360"/>
                </a:cubicBezTo>
                <a:cubicBezTo>
                  <a:pt x="604801" y="217835"/>
                  <a:pt x="614680" y="223520"/>
                  <a:pt x="624840" y="228600"/>
                </a:cubicBezTo>
                <a:cubicBezTo>
                  <a:pt x="629920" y="236220"/>
                  <a:pt x="632929" y="245739"/>
                  <a:pt x="640080" y="251460"/>
                </a:cubicBezTo>
                <a:cubicBezTo>
                  <a:pt x="646352" y="256478"/>
                  <a:pt x="655966" y="255095"/>
                  <a:pt x="662940" y="259080"/>
                </a:cubicBezTo>
                <a:cubicBezTo>
                  <a:pt x="673967" y="265381"/>
                  <a:pt x="683777" y="273675"/>
                  <a:pt x="693420" y="281940"/>
                </a:cubicBezTo>
                <a:cubicBezTo>
                  <a:pt x="701602" y="288953"/>
                  <a:pt x="706860" y="299567"/>
                  <a:pt x="716280" y="304800"/>
                </a:cubicBezTo>
                <a:cubicBezTo>
                  <a:pt x="730323" y="312602"/>
                  <a:pt x="762000" y="320040"/>
                  <a:pt x="762000" y="320040"/>
                </a:cubicBezTo>
                <a:cubicBezTo>
                  <a:pt x="823856" y="381896"/>
                  <a:pt x="743705" y="309585"/>
                  <a:pt x="815340" y="350520"/>
                </a:cubicBezTo>
                <a:cubicBezTo>
                  <a:pt x="884302" y="389927"/>
                  <a:pt x="783232" y="362386"/>
                  <a:pt x="876300" y="381000"/>
                </a:cubicBezTo>
                <a:cubicBezTo>
                  <a:pt x="941814" y="424676"/>
                  <a:pt x="858924" y="372312"/>
                  <a:pt x="922020" y="403860"/>
                </a:cubicBezTo>
                <a:cubicBezTo>
                  <a:pt x="930211" y="407956"/>
                  <a:pt x="937428" y="413777"/>
                  <a:pt x="944880" y="419100"/>
                </a:cubicBezTo>
                <a:cubicBezTo>
                  <a:pt x="979093" y="443538"/>
                  <a:pt x="970527" y="437127"/>
                  <a:pt x="998220" y="464820"/>
                </a:cubicBezTo>
                <a:cubicBezTo>
                  <a:pt x="1000760" y="477520"/>
                  <a:pt x="1002699" y="490355"/>
                  <a:pt x="1005840" y="502920"/>
                </a:cubicBezTo>
                <a:cubicBezTo>
                  <a:pt x="1007788" y="510712"/>
                  <a:pt x="1007120" y="520849"/>
                  <a:pt x="1013460" y="525780"/>
                </a:cubicBezTo>
                <a:cubicBezTo>
                  <a:pt x="1031393" y="539728"/>
                  <a:pt x="1058356" y="540196"/>
                  <a:pt x="1074420" y="556260"/>
                </a:cubicBezTo>
                <a:lnTo>
                  <a:pt x="1097280" y="579120"/>
                </a:lnTo>
                <a:cubicBezTo>
                  <a:pt x="1099820" y="586740"/>
                  <a:pt x="1104900" y="593948"/>
                  <a:pt x="1104900" y="601980"/>
                </a:cubicBezTo>
                <a:cubicBezTo>
                  <a:pt x="1104900" y="641368"/>
                  <a:pt x="1114930" y="698630"/>
                  <a:pt x="1082040" y="731520"/>
                </a:cubicBezTo>
                <a:cubicBezTo>
                  <a:pt x="1073060" y="740500"/>
                  <a:pt x="1062587" y="748079"/>
                  <a:pt x="1051560" y="754380"/>
                </a:cubicBezTo>
                <a:cubicBezTo>
                  <a:pt x="1044586" y="758365"/>
                  <a:pt x="1036320" y="759460"/>
                  <a:pt x="1028700" y="762000"/>
                </a:cubicBezTo>
                <a:cubicBezTo>
                  <a:pt x="1023620" y="769620"/>
                  <a:pt x="1021080" y="779780"/>
                  <a:pt x="1013460" y="784860"/>
                </a:cubicBezTo>
                <a:cubicBezTo>
                  <a:pt x="1004746" y="790669"/>
                  <a:pt x="993050" y="789603"/>
                  <a:pt x="982980" y="792480"/>
                </a:cubicBezTo>
                <a:cubicBezTo>
                  <a:pt x="975257" y="794687"/>
                  <a:pt x="967740" y="797560"/>
                  <a:pt x="960120" y="800100"/>
                </a:cubicBezTo>
                <a:cubicBezTo>
                  <a:pt x="935969" y="836326"/>
                  <a:pt x="953568" y="820064"/>
                  <a:pt x="899160" y="838200"/>
                </a:cubicBezTo>
                <a:lnTo>
                  <a:pt x="876300" y="845820"/>
                </a:lnTo>
                <a:cubicBezTo>
                  <a:pt x="873760" y="853440"/>
                  <a:pt x="873698" y="862408"/>
                  <a:pt x="868680" y="868680"/>
                </a:cubicBezTo>
                <a:cubicBezTo>
                  <a:pt x="862959" y="875831"/>
                  <a:pt x="853771" y="879376"/>
                  <a:pt x="845820" y="883920"/>
                </a:cubicBezTo>
                <a:cubicBezTo>
                  <a:pt x="789261" y="916239"/>
                  <a:pt x="842557" y="881741"/>
                  <a:pt x="777240" y="914400"/>
                </a:cubicBezTo>
                <a:cubicBezTo>
                  <a:pt x="763993" y="921024"/>
                  <a:pt x="752387" y="930636"/>
                  <a:pt x="739140" y="937260"/>
                </a:cubicBezTo>
                <a:cubicBezTo>
                  <a:pt x="731956" y="940852"/>
                  <a:pt x="723464" y="941288"/>
                  <a:pt x="716280" y="944880"/>
                </a:cubicBezTo>
                <a:cubicBezTo>
                  <a:pt x="708089" y="948976"/>
                  <a:pt x="701789" y="956401"/>
                  <a:pt x="693420" y="960120"/>
                </a:cubicBezTo>
                <a:cubicBezTo>
                  <a:pt x="678740" y="966644"/>
                  <a:pt x="661066" y="966449"/>
                  <a:pt x="647700" y="975360"/>
                </a:cubicBezTo>
                <a:cubicBezTo>
                  <a:pt x="615389" y="996901"/>
                  <a:pt x="633031" y="986504"/>
                  <a:pt x="594360" y="1005840"/>
                </a:cubicBezTo>
                <a:cubicBezTo>
                  <a:pt x="589280" y="1013460"/>
                  <a:pt x="584983" y="1021665"/>
                  <a:pt x="579120" y="1028700"/>
                </a:cubicBezTo>
                <a:cubicBezTo>
                  <a:pt x="563948" y="1046907"/>
                  <a:pt x="530147" y="1075504"/>
                  <a:pt x="510540" y="1082040"/>
                </a:cubicBezTo>
                <a:cubicBezTo>
                  <a:pt x="502920" y="1084580"/>
                  <a:pt x="495063" y="1086496"/>
                  <a:pt x="487680" y="1089660"/>
                </a:cubicBezTo>
                <a:cubicBezTo>
                  <a:pt x="477239" y="1094135"/>
                  <a:pt x="467976" y="1101308"/>
                  <a:pt x="457200" y="1104900"/>
                </a:cubicBezTo>
                <a:cubicBezTo>
                  <a:pt x="437329" y="1111524"/>
                  <a:pt x="416111" y="1113516"/>
                  <a:pt x="396240" y="1120140"/>
                </a:cubicBezTo>
                <a:lnTo>
                  <a:pt x="327660" y="1143000"/>
                </a:lnTo>
                <a:lnTo>
                  <a:pt x="304800" y="1150620"/>
                </a:lnTo>
                <a:cubicBezTo>
                  <a:pt x="297180" y="1158240"/>
                  <a:pt x="290709" y="1167216"/>
                  <a:pt x="281940" y="1173480"/>
                </a:cubicBezTo>
                <a:cubicBezTo>
                  <a:pt x="228526" y="1211633"/>
                  <a:pt x="273373" y="1171466"/>
                  <a:pt x="228600" y="1196340"/>
                </a:cubicBezTo>
                <a:cubicBezTo>
                  <a:pt x="212589" y="1205235"/>
                  <a:pt x="200256" y="1221028"/>
                  <a:pt x="182880" y="1226820"/>
                </a:cubicBezTo>
                <a:cubicBezTo>
                  <a:pt x="157099" y="1235414"/>
                  <a:pt x="123614" y="1247225"/>
                  <a:pt x="99060" y="1249680"/>
                </a:cubicBezTo>
                <a:lnTo>
                  <a:pt x="22860" y="1257300"/>
                </a:lnTo>
                <a:cubicBezTo>
                  <a:pt x="5627" y="1283149"/>
                  <a:pt x="14096" y="1273684"/>
                  <a:pt x="0" y="128778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87200" y="1668780"/>
            <a:ext cx="1106339" cy="1287780"/>
          </a:xfrm>
          <a:custGeom>
            <a:avLst/>
            <a:gdLst>
              <a:gd name="connsiteX0" fmla="*/ 304800 w 1106339"/>
              <a:gd name="connsiteY0" fmla="*/ 0 h 1287780"/>
              <a:gd name="connsiteX1" fmla="*/ 342900 w 1106339"/>
              <a:gd name="connsiteY1" fmla="*/ 30480 h 1287780"/>
              <a:gd name="connsiteX2" fmla="*/ 365760 w 1106339"/>
              <a:gd name="connsiteY2" fmla="*/ 53340 h 1287780"/>
              <a:gd name="connsiteX3" fmla="*/ 388620 w 1106339"/>
              <a:gd name="connsiteY3" fmla="*/ 60960 h 1287780"/>
              <a:gd name="connsiteX4" fmla="*/ 396240 w 1106339"/>
              <a:gd name="connsiteY4" fmla="*/ 83820 h 1287780"/>
              <a:gd name="connsiteX5" fmla="*/ 449580 w 1106339"/>
              <a:gd name="connsiteY5" fmla="*/ 114300 h 1287780"/>
              <a:gd name="connsiteX6" fmla="*/ 472440 w 1106339"/>
              <a:gd name="connsiteY6" fmla="*/ 137160 h 1287780"/>
              <a:gd name="connsiteX7" fmla="*/ 518160 w 1106339"/>
              <a:gd name="connsiteY7" fmla="*/ 160020 h 1287780"/>
              <a:gd name="connsiteX8" fmla="*/ 563880 w 1106339"/>
              <a:gd name="connsiteY8" fmla="*/ 182880 h 1287780"/>
              <a:gd name="connsiteX9" fmla="*/ 571500 w 1106339"/>
              <a:gd name="connsiteY9" fmla="*/ 205740 h 1287780"/>
              <a:gd name="connsiteX10" fmla="*/ 594360 w 1106339"/>
              <a:gd name="connsiteY10" fmla="*/ 213360 h 1287780"/>
              <a:gd name="connsiteX11" fmla="*/ 624840 w 1106339"/>
              <a:gd name="connsiteY11" fmla="*/ 228600 h 1287780"/>
              <a:gd name="connsiteX12" fmla="*/ 640080 w 1106339"/>
              <a:gd name="connsiteY12" fmla="*/ 251460 h 1287780"/>
              <a:gd name="connsiteX13" fmla="*/ 662940 w 1106339"/>
              <a:gd name="connsiteY13" fmla="*/ 259080 h 1287780"/>
              <a:gd name="connsiteX14" fmla="*/ 693420 w 1106339"/>
              <a:gd name="connsiteY14" fmla="*/ 281940 h 1287780"/>
              <a:gd name="connsiteX15" fmla="*/ 716280 w 1106339"/>
              <a:gd name="connsiteY15" fmla="*/ 304800 h 1287780"/>
              <a:gd name="connsiteX16" fmla="*/ 762000 w 1106339"/>
              <a:gd name="connsiteY16" fmla="*/ 320040 h 1287780"/>
              <a:gd name="connsiteX17" fmla="*/ 815340 w 1106339"/>
              <a:gd name="connsiteY17" fmla="*/ 350520 h 1287780"/>
              <a:gd name="connsiteX18" fmla="*/ 876300 w 1106339"/>
              <a:gd name="connsiteY18" fmla="*/ 381000 h 1287780"/>
              <a:gd name="connsiteX19" fmla="*/ 922020 w 1106339"/>
              <a:gd name="connsiteY19" fmla="*/ 403860 h 1287780"/>
              <a:gd name="connsiteX20" fmla="*/ 944880 w 1106339"/>
              <a:gd name="connsiteY20" fmla="*/ 419100 h 1287780"/>
              <a:gd name="connsiteX21" fmla="*/ 998220 w 1106339"/>
              <a:gd name="connsiteY21" fmla="*/ 464820 h 1287780"/>
              <a:gd name="connsiteX22" fmla="*/ 1005840 w 1106339"/>
              <a:gd name="connsiteY22" fmla="*/ 502920 h 1287780"/>
              <a:gd name="connsiteX23" fmla="*/ 1013460 w 1106339"/>
              <a:gd name="connsiteY23" fmla="*/ 525780 h 1287780"/>
              <a:gd name="connsiteX24" fmla="*/ 1074420 w 1106339"/>
              <a:gd name="connsiteY24" fmla="*/ 556260 h 1287780"/>
              <a:gd name="connsiteX25" fmla="*/ 1097280 w 1106339"/>
              <a:gd name="connsiteY25" fmla="*/ 579120 h 1287780"/>
              <a:gd name="connsiteX26" fmla="*/ 1104900 w 1106339"/>
              <a:gd name="connsiteY26" fmla="*/ 601980 h 1287780"/>
              <a:gd name="connsiteX27" fmla="*/ 1082040 w 1106339"/>
              <a:gd name="connsiteY27" fmla="*/ 731520 h 1287780"/>
              <a:gd name="connsiteX28" fmla="*/ 1051560 w 1106339"/>
              <a:gd name="connsiteY28" fmla="*/ 754380 h 1287780"/>
              <a:gd name="connsiteX29" fmla="*/ 1028700 w 1106339"/>
              <a:gd name="connsiteY29" fmla="*/ 762000 h 1287780"/>
              <a:gd name="connsiteX30" fmla="*/ 1013460 w 1106339"/>
              <a:gd name="connsiteY30" fmla="*/ 784860 h 1287780"/>
              <a:gd name="connsiteX31" fmla="*/ 982980 w 1106339"/>
              <a:gd name="connsiteY31" fmla="*/ 792480 h 1287780"/>
              <a:gd name="connsiteX32" fmla="*/ 960120 w 1106339"/>
              <a:gd name="connsiteY32" fmla="*/ 800100 h 1287780"/>
              <a:gd name="connsiteX33" fmla="*/ 899160 w 1106339"/>
              <a:gd name="connsiteY33" fmla="*/ 838200 h 1287780"/>
              <a:gd name="connsiteX34" fmla="*/ 876300 w 1106339"/>
              <a:gd name="connsiteY34" fmla="*/ 845820 h 1287780"/>
              <a:gd name="connsiteX35" fmla="*/ 868680 w 1106339"/>
              <a:gd name="connsiteY35" fmla="*/ 868680 h 1287780"/>
              <a:gd name="connsiteX36" fmla="*/ 845820 w 1106339"/>
              <a:gd name="connsiteY36" fmla="*/ 883920 h 1287780"/>
              <a:gd name="connsiteX37" fmla="*/ 777240 w 1106339"/>
              <a:gd name="connsiteY37" fmla="*/ 914400 h 1287780"/>
              <a:gd name="connsiteX38" fmla="*/ 739140 w 1106339"/>
              <a:gd name="connsiteY38" fmla="*/ 937260 h 1287780"/>
              <a:gd name="connsiteX39" fmla="*/ 716280 w 1106339"/>
              <a:gd name="connsiteY39" fmla="*/ 944880 h 1287780"/>
              <a:gd name="connsiteX40" fmla="*/ 693420 w 1106339"/>
              <a:gd name="connsiteY40" fmla="*/ 960120 h 1287780"/>
              <a:gd name="connsiteX41" fmla="*/ 647700 w 1106339"/>
              <a:gd name="connsiteY41" fmla="*/ 975360 h 1287780"/>
              <a:gd name="connsiteX42" fmla="*/ 594360 w 1106339"/>
              <a:gd name="connsiteY42" fmla="*/ 1005840 h 1287780"/>
              <a:gd name="connsiteX43" fmla="*/ 579120 w 1106339"/>
              <a:gd name="connsiteY43" fmla="*/ 1028700 h 1287780"/>
              <a:gd name="connsiteX44" fmla="*/ 510540 w 1106339"/>
              <a:gd name="connsiteY44" fmla="*/ 1082040 h 1287780"/>
              <a:gd name="connsiteX45" fmla="*/ 487680 w 1106339"/>
              <a:gd name="connsiteY45" fmla="*/ 1089660 h 1287780"/>
              <a:gd name="connsiteX46" fmla="*/ 457200 w 1106339"/>
              <a:gd name="connsiteY46" fmla="*/ 1104900 h 1287780"/>
              <a:gd name="connsiteX47" fmla="*/ 396240 w 1106339"/>
              <a:gd name="connsiteY47" fmla="*/ 1120140 h 1287780"/>
              <a:gd name="connsiteX48" fmla="*/ 327660 w 1106339"/>
              <a:gd name="connsiteY48" fmla="*/ 1143000 h 1287780"/>
              <a:gd name="connsiteX49" fmla="*/ 304800 w 1106339"/>
              <a:gd name="connsiteY49" fmla="*/ 1150620 h 1287780"/>
              <a:gd name="connsiteX50" fmla="*/ 281940 w 1106339"/>
              <a:gd name="connsiteY50" fmla="*/ 1173480 h 1287780"/>
              <a:gd name="connsiteX51" fmla="*/ 228600 w 1106339"/>
              <a:gd name="connsiteY51" fmla="*/ 1196340 h 1287780"/>
              <a:gd name="connsiteX52" fmla="*/ 182880 w 1106339"/>
              <a:gd name="connsiteY52" fmla="*/ 1226820 h 1287780"/>
              <a:gd name="connsiteX53" fmla="*/ 99060 w 1106339"/>
              <a:gd name="connsiteY53" fmla="*/ 1249680 h 1287780"/>
              <a:gd name="connsiteX54" fmla="*/ 22860 w 1106339"/>
              <a:gd name="connsiteY54" fmla="*/ 1257300 h 1287780"/>
              <a:gd name="connsiteX55" fmla="*/ 0 w 1106339"/>
              <a:gd name="connsiteY55" fmla="*/ 128778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6339" h="1287780">
                <a:moveTo>
                  <a:pt x="304800" y="0"/>
                </a:moveTo>
                <a:cubicBezTo>
                  <a:pt x="317500" y="10160"/>
                  <a:pt x="330660" y="19770"/>
                  <a:pt x="342900" y="30480"/>
                </a:cubicBezTo>
                <a:cubicBezTo>
                  <a:pt x="351010" y="37576"/>
                  <a:pt x="356794" y="47362"/>
                  <a:pt x="365760" y="53340"/>
                </a:cubicBezTo>
                <a:cubicBezTo>
                  <a:pt x="372443" y="57795"/>
                  <a:pt x="381000" y="58420"/>
                  <a:pt x="388620" y="60960"/>
                </a:cubicBezTo>
                <a:cubicBezTo>
                  <a:pt x="391160" y="68580"/>
                  <a:pt x="391222" y="77548"/>
                  <a:pt x="396240" y="83820"/>
                </a:cubicBezTo>
                <a:cubicBezTo>
                  <a:pt x="405839" y="95819"/>
                  <a:pt x="439080" y="106800"/>
                  <a:pt x="449580" y="114300"/>
                </a:cubicBezTo>
                <a:cubicBezTo>
                  <a:pt x="458349" y="120564"/>
                  <a:pt x="464161" y="130261"/>
                  <a:pt x="472440" y="137160"/>
                </a:cubicBezTo>
                <a:cubicBezTo>
                  <a:pt x="505197" y="164457"/>
                  <a:pt x="483793" y="142837"/>
                  <a:pt x="518160" y="160020"/>
                </a:cubicBezTo>
                <a:cubicBezTo>
                  <a:pt x="577246" y="189563"/>
                  <a:pt x="506421" y="163727"/>
                  <a:pt x="563880" y="182880"/>
                </a:cubicBezTo>
                <a:cubicBezTo>
                  <a:pt x="566420" y="190500"/>
                  <a:pt x="565820" y="200060"/>
                  <a:pt x="571500" y="205740"/>
                </a:cubicBezTo>
                <a:cubicBezTo>
                  <a:pt x="577180" y="211420"/>
                  <a:pt x="586977" y="210196"/>
                  <a:pt x="594360" y="213360"/>
                </a:cubicBezTo>
                <a:cubicBezTo>
                  <a:pt x="604801" y="217835"/>
                  <a:pt x="614680" y="223520"/>
                  <a:pt x="624840" y="228600"/>
                </a:cubicBezTo>
                <a:cubicBezTo>
                  <a:pt x="629920" y="236220"/>
                  <a:pt x="632929" y="245739"/>
                  <a:pt x="640080" y="251460"/>
                </a:cubicBezTo>
                <a:cubicBezTo>
                  <a:pt x="646352" y="256478"/>
                  <a:pt x="655966" y="255095"/>
                  <a:pt x="662940" y="259080"/>
                </a:cubicBezTo>
                <a:cubicBezTo>
                  <a:pt x="673967" y="265381"/>
                  <a:pt x="683777" y="273675"/>
                  <a:pt x="693420" y="281940"/>
                </a:cubicBezTo>
                <a:cubicBezTo>
                  <a:pt x="701602" y="288953"/>
                  <a:pt x="706860" y="299567"/>
                  <a:pt x="716280" y="304800"/>
                </a:cubicBezTo>
                <a:cubicBezTo>
                  <a:pt x="730323" y="312602"/>
                  <a:pt x="762000" y="320040"/>
                  <a:pt x="762000" y="320040"/>
                </a:cubicBezTo>
                <a:cubicBezTo>
                  <a:pt x="823856" y="381896"/>
                  <a:pt x="743705" y="309585"/>
                  <a:pt x="815340" y="350520"/>
                </a:cubicBezTo>
                <a:cubicBezTo>
                  <a:pt x="884302" y="389927"/>
                  <a:pt x="783232" y="362386"/>
                  <a:pt x="876300" y="381000"/>
                </a:cubicBezTo>
                <a:cubicBezTo>
                  <a:pt x="941814" y="424676"/>
                  <a:pt x="858924" y="372312"/>
                  <a:pt x="922020" y="403860"/>
                </a:cubicBezTo>
                <a:cubicBezTo>
                  <a:pt x="930211" y="407956"/>
                  <a:pt x="937428" y="413777"/>
                  <a:pt x="944880" y="419100"/>
                </a:cubicBezTo>
                <a:cubicBezTo>
                  <a:pt x="979093" y="443538"/>
                  <a:pt x="970527" y="437127"/>
                  <a:pt x="998220" y="464820"/>
                </a:cubicBezTo>
                <a:cubicBezTo>
                  <a:pt x="1000760" y="477520"/>
                  <a:pt x="1002699" y="490355"/>
                  <a:pt x="1005840" y="502920"/>
                </a:cubicBezTo>
                <a:cubicBezTo>
                  <a:pt x="1007788" y="510712"/>
                  <a:pt x="1007120" y="520849"/>
                  <a:pt x="1013460" y="525780"/>
                </a:cubicBezTo>
                <a:cubicBezTo>
                  <a:pt x="1031393" y="539728"/>
                  <a:pt x="1058356" y="540196"/>
                  <a:pt x="1074420" y="556260"/>
                </a:cubicBezTo>
                <a:lnTo>
                  <a:pt x="1097280" y="579120"/>
                </a:lnTo>
                <a:cubicBezTo>
                  <a:pt x="1099820" y="586740"/>
                  <a:pt x="1104900" y="593948"/>
                  <a:pt x="1104900" y="601980"/>
                </a:cubicBezTo>
                <a:cubicBezTo>
                  <a:pt x="1104900" y="641368"/>
                  <a:pt x="1114930" y="698630"/>
                  <a:pt x="1082040" y="731520"/>
                </a:cubicBezTo>
                <a:cubicBezTo>
                  <a:pt x="1073060" y="740500"/>
                  <a:pt x="1062587" y="748079"/>
                  <a:pt x="1051560" y="754380"/>
                </a:cubicBezTo>
                <a:cubicBezTo>
                  <a:pt x="1044586" y="758365"/>
                  <a:pt x="1036320" y="759460"/>
                  <a:pt x="1028700" y="762000"/>
                </a:cubicBezTo>
                <a:cubicBezTo>
                  <a:pt x="1023620" y="769620"/>
                  <a:pt x="1021080" y="779780"/>
                  <a:pt x="1013460" y="784860"/>
                </a:cubicBezTo>
                <a:cubicBezTo>
                  <a:pt x="1004746" y="790669"/>
                  <a:pt x="993050" y="789603"/>
                  <a:pt x="982980" y="792480"/>
                </a:cubicBezTo>
                <a:cubicBezTo>
                  <a:pt x="975257" y="794687"/>
                  <a:pt x="967740" y="797560"/>
                  <a:pt x="960120" y="800100"/>
                </a:cubicBezTo>
                <a:cubicBezTo>
                  <a:pt x="935969" y="836326"/>
                  <a:pt x="953568" y="820064"/>
                  <a:pt x="899160" y="838200"/>
                </a:cubicBezTo>
                <a:lnTo>
                  <a:pt x="876300" y="845820"/>
                </a:lnTo>
                <a:cubicBezTo>
                  <a:pt x="873760" y="853440"/>
                  <a:pt x="873698" y="862408"/>
                  <a:pt x="868680" y="868680"/>
                </a:cubicBezTo>
                <a:cubicBezTo>
                  <a:pt x="862959" y="875831"/>
                  <a:pt x="853771" y="879376"/>
                  <a:pt x="845820" y="883920"/>
                </a:cubicBezTo>
                <a:cubicBezTo>
                  <a:pt x="789261" y="916239"/>
                  <a:pt x="842557" y="881741"/>
                  <a:pt x="777240" y="914400"/>
                </a:cubicBezTo>
                <a:cubicBezTo>
                  <a:pt x="763993" y="921024"/>
                  <a:pt x="752387" y="930636"/>
                  <a:pt x="739140" y="937260"/>
                </a:cubicBezTo>
                <a:cubicBezTo>
                  <a:pt x="731956" y="940852"/>
                  <a:pt x="723464" y="941288"/>
                  <a:pt x="716280" y="944880"/>
                </a:cubicBezTo>
                <a:cubicBezTo>
                  <a:pt x="708089" y="948976"/>
                  <a:pt x="701789" y="956401"/>
                  <a:pt x="693420" y="960120"/>
                </a:cubicBezTo>
                <a:cubicBezTo>
                  <a:pt x="678740" y="966644"/>
                  <a:pt x="661066" y="966449"/>
                  <a:pt x="647700" y="975360"/>
                </a:cubicBezTo>
                <a:cubicBezTo>
                  <a:pt x="615389" y="996901"/>
                  <a:pt x="633031" y="986504"/>
                  <a:pt x="594360" y="1005840"/>
                </a:cubicBezTo>
                <a:cubicBezTo>
                  <a:pt x="589280" y="1013460"/>
                  <a:pt x="584983" y="1021665"/>
                  <a:pt x="579120" y="1028700"/>
                </a:cubicBezTo>
                <a:cubicBezTo>
                  <a:pt x="563948" y="1046907"/>
                  <a:pt x="530147" y="1075504"/>
                  <a:pt x="510540" y="1082040"/>
                </a:cubicBezTo>
                <a:cubicBezTo>
                  <a:pt x="502920" y="1084580"/>
                  <a:pt x="495063" y="1086496"/>
                  <a:pt x="487680" y="1089660"/>
                </a:cubicBezTo>
                <a:cubicBezTo>
                  <a:pt x="477239" y="1094135"/>
                  <a:pt x="467976" y="1101308"/>
                  <a:pt x="457200" y="1104900"/>
                </a:cubicBezTo>
                <a:cubicBezTo>
                  <a:pt x="437329" y="1111524"/>
                  <a:pt x="416111" y="1113516"/>
                  <a:pt x="396240" y="1120140"/>
                </a:cubicBezTo>
                <a:lnTo>
                  <a:pt x="327660" y="1143000"/>
                </a:lnTo>
                <a:lnTo>
                  <a:pt x="304800" y="1150620"/>
                </a:lnTo>
                <a:cubicBezTo>
                  <a:pt x="297180" y="1158240"/>
                  <a:pt x="290709" y="1167216"/>
                  <a:pt x="281940" y="1173480"/>
                </a:cubicBezTo>
                <a:cubicBezTo>
                  <a:pt x="228526" y="1211633"/>
                  <a:pt x="273373" y="1171466"/>
                  <a:pt x="228600" y="1196340"/>
                </a:cubicBezTo>
                <a:cubicBezTo>
                  <a:pt x="212589" y="1205235"/>
                  <a:pt x="200256" y="1221028"/>
                  <a:pt x="182880" y="1226820"/>
                </a:cubicBezTo>
                <a:cubicBezTo>
                  <a:pt x="157099" y="1235414"/>
                  <a:pt x="123614" y="1247225"/>
                  <a:pt x="99060" y="1249680"/>
                </a:cubicBezTo>
                <a:lnTo>
                  <a:pt x="22860" y="1257300"/>
                </a:lnTo>
                <a:cubicBezTo>
                  <a:pt x="5627" y="1283149"/>
                  <a:pt x="14096" y="1273684"/>
                  <a:pt x="0" y="128778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88481" y="1675924"/>
            <a:ext cx="2255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GFS approximately 10-15 °F too cool in the late afternoon for the mid-west</a:t>
            </a:r>
            <a:endParaRPr lang="en-US" sz="1400" b="1" dirty="0"/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4911809" y="2045256"/>
            <a:ext cx="1976672" cy="2674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1"/>
          </p:cNvCxnSpPr>
          <p:nvPr/>
        </p:nvCxnSpPr>
        <p:spPr>
          <a:xfrm flipH="1">
            <a:off x="1546332" y="2045256"/>
            <a:ext cx="5342149" cy="3055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4576763" y="5086827"/>
            <a:ext cx="1106339" cy="1287780"/>
          </a:xfrm>
          <a:custGeom>
            <a:avLst/>
            <a:gdLst>
              <a:gd name="connsiteX0" fmla="*/ 304800 w 1106339"/>
              <a:gd name="connsiteY0" fmla="*/ 0 h 1287780"/>
              <a:gd name="connsiteX1" fmla="*/ 342900 w 1106339"/>
              <a:gd name="connsiteY1" fmla="*/ 30480 h 1287780"/>
              <a:gd name="connsiteX2" fmla="*/ 365760 w 1106339"/>
              <a:gd name="connsiteY2" fmla="*/ 53340 h 1287780"/>
              <a:gd name="connsiteX3" fmla="*/ 388620 w 1106339"/>
              <a:gd name="connsiteY3" fmla="*/ 60960 h 1287780"/>
              <a:gd name="connsiteX4" fmla="*/ 396240 w 1106339"/>
              <a:gd name="connsiteY4" fmla="*/ 83820 h 1287780"/>
              <a:gd name="connsiteX5" fmla="*/ 449580 w 1106339"/>
              <a:gd name="connsiteY5" fmla="*/ 114300 h 1287780"/>
              <a:gd name="connsiteX6" fmla="*/ 472440 w 1106339"/>
              <a:gd name="connsiteY6" fmla="*/ 137160 h 1287780"/>
              <a:gd name="connsiteX7" fmla="*/ 518160 w 1106339"/>
              <a:gd name="connsiteY7" fmla="*/ 160020 h 1287780"/>
              <a:gd name="connsiteX8" fmla="*/ 563880 w 1106339"/>
              <a:gd name="connsiteY8" fmla="*/ 182880 h 1287780"/>
              <a:gd name="connsiteX9" fmla="*/ 571500 w 1106339"/>
              <a:gd name="connsiteY9" fmla="*/ 205740 h 1287780"/>
              <a:gd name="connsiteX10" fmla="*/ 594360 w 1106339"/>
              <a:gd name="connsiteY10" fmla="*/ 213360 h 1287780"/>
              <a:gd name="connsiteX11" fmla="*/ 624840 w 1106339"/>
              <a:gd name="connsiteY11" fmla="*/ 228600 h 1287780"/>
              <a:gd name="connsiteX12" fmla="*/ 640080 w 1106339"/>
              <a:gd name="connsiteY12" fmla="*/ 251460 h 1287780"/>
              <a:gd name="connsiteX13" fmla="*/ 662940 w 1106339"/>
              <a:gd name="connsiteY13" fmla="*/ 259080 h 1287780"/>
              <a:gd name="connsiteX14" fmla="*/ 693420 w 1106339"/>
              <a:gd name="connsiteY14" fmla="*/ 281940 h 1287780"/>
              <a:gd name="connsiteX15" fmla="*/ 716280 w 1106339"/>
              <a:gd name="connsiteY15" fmla="*/ 304800 h 1287780"/>
              <a:gd name="connsiteX16" fmla="*/ 762000 w 1106339"/>
              <a:gd name="connsiteY16" fmla="*/ 320040 h 1287780"/>
              <a:gd name="connsiteX17" fmla="*/ 815340 w 1106339"/>
              <a:gd name="connsiteY17" fmla="*/ 350520 h 1287780"/>
              <a:gd name="connsiteX18" fmla="*/ 876300 w 1106339"/>
              <a:gd name="connsiteY18" fmla="*/ 381000 h 1287780"/>
              <a:gd name="connsiteX19" fmla="*/ 922020 w 1106339"/>
              <a:gd name="connsiteY19" fmla="*/ 403860 h 1287780"/>
              <a:gd name="connsiteX20" fmla="*/ 944880 w 1106339"/>
              <a:gd name="connsiteY20" fmla="*/ 419100 h 1287780"/>
              <a:gd name="connsiteX21" fmla="*/ 998220 w 1106339"/>
              <a:gd name="connsiteY21" fmla="*/ 464820 h 1287780"/>
              <a:gd name="connsiteX22" fmla="*/ 1005840 w 1106339"/>
              <a:gd name="connsiteY22" fmla="*/ 502920 h 1287780"/>
              <a:gd name="connsiteX23" fmla="*/ 1013460 w 1106339"/>
              <a:gd name="connsiteY23" fmla="*/ 525780 h 1287780"/>
              <a:gd name="connsiteX24" fmla="*/ 1074420 w 1106339"/>
              <a:gd name="connsiteY24" fmla="*/ 556260 h 1287780"/>
              <a:gd name="connsiteX25" fmla="*/ 1097280 w 1106339"/>
              <a:gd name="connsiteY25" fmla="*/ 579120 h 1287780"/>
              <a:gd name="connsiteX26" fmla="*/ 1104900 w 1106339"/>
              <a:gd name="connsiteY26" fmla="*/ 601980 h 1287780"/>
              <a:gd name="connsiteX27" fmla="*/ 1082040 w 1106339"/>
              <a:gd name="connsiteY27" fmla="*/ 731520 h 1287780"/>
              <a:gd name="connsiteX28" fmla="*/ 1051560 w 1106339"/>
              <a:gd name="connsiteY28" fmla="*/ 754380 h 1287780"/>
              <a:gd name="connsiteX29" fmla="*/ 1028700 w 1106339"/>
              <a:gd name="connsiteY29" fmla="*/ 762000 h 1287780"/>
              <a:gd name="connsiteX30" fmla="*/ 1013460 w 1106339"/>
              <a:gd name="connsiteY30" fmla="*/ 784860 h 1287780"/>
              <a:gd name="connsiteX31" fmla="*/ 982980 w 1106339"/>
              <a:gd name="connsiteY31" fmla="*/ 792480 h 1287780"/>
              <a:gd name="connsiteX32" fmla="*/ 960120 w 1106339"/>
              <a:gd name="connsiteY32" fmla="*/ 800100 h 1287780"/>
              <a:gd name="connsiteX33" fmla="*/ 899160 w 1106339"/>
              <a:gd name="connsiteY33" fmla="*/ 838200 h 1287780"/>
              <a:gd name="connsiteX34" fmla="*/ 876300 w 1106339"/>
              <a:gd name="connsiteY34" fmla="*/ 845820 h 1287780"/>
              <a:gd name="connsiteX35" fmla="*/ 868680 w 1106339"/>
              <a:gd name="connsiteY35" fmla="*/ 868680 h 1287780"/>
              <a:gd name="connsiteX36" fmla="*/ 845820 w 1106339"/>
              <a:gd name="connsiteY36" fmla="*/ 883920 h 1287780"/>
              <a:gd name="connsiteX37" fmla="*/ 777240 w 1106339"/>
              <a:gd name="connsiteY37" fmla="*/ 914400 h 1287780"/>
              <a:gd name="connsiteX38" fmla="*/ 739140 w 1106339"/>
              <a:gd name="connsiteY38" fmla="*/ 937260 h 1287780"/>
              <a:gd name="connsiteX39" fmla="*/ 716280 w 1106339"/>
              <a:gd name="connsiteY39" fmla="*/ 944880 h 1287780"/>
              <a:gd name="connsiteX40" fmla="*/ 693420 w 1106339"/>
              <a:gd name="connsiteY40" fmla="*/ 960120 h 1287780"/>
              <a:gd name="connsiteX41" fmla="*/ 647700 w 1106339"/>
              <a:gd name="connsiteY41" fmla="*/ 975360 h 1287780"/>
              <a:gd name="connsiteX42" fmla="*/ 594360 w 1106339"/>
              <a:gd name="connsiteY42" fmla="*/ 1005840 h 1287780"/>
              <a:gd name="connsiteX43" fmla="*/ 579120 w 1106339"/>
              <a:gd name="connsiteY43" fmla="*/ 1028700 h 1287780"/>
              <a:gd name="connsiteX44" fmla="*/ 510540 w 1106339"/>
              <a:gd name="connsiteY44" fmla="*/ 1082040 h 1287780"/>
              <a:gd name="connsiteX45" fmla="*/ 487680 w 1106339"/>
              <a:gd name="connsiteY45" fmla="*/ 1089660 h 1287780"/>
              <a:gd name="connsiteX46" fmla="*/ 457200 w 1106339"/>
              <a:gd name="connsiteY46" fmla="*/ 1104900 h 1287780"/>
              <a:gd name="connsiteX47" fmla="*/ 396240 w 1106339"/>
              <a:gd name="connsiteY47" fmla="*/ 1120140 h 1287780"/>
              <a:gd name="connsiteX48" fmla="*/ 327660 w 1106339"/>
              <a:gd name="connsiteY48" fmla="*/ 1143000 h 1287780"/>
              <a:gd name="connsiteX49" fmla="*/ 304800 w 1106339"/>
              <a:gd name="connsiteY49" fmla="*/ 1150620 h 1287780"/>
              <a:gd name="connsiteX50" fmla="*/ 281940 w 1106339"/>
              <a:gd name="connsiteY50" fmla="*/ 1173480 h 1287780"/>
              <a:gd name="connsiteX51" fmla="*/ 228600 w 1106339"/>
              <a:gd name="connsiteY51" fmla="*/ 1196340 h 1287780"/>
              <a:gd name="connsiteX52" fmla="*/ 182880 w 1106339"/>
              <a:gd name="connsiteY52" fmla="*/ 1226820 h 1287780"/>
              <a:gd name="connsiteX53" fmla="*/ 99060 w 1106339"/>
              <a:gd name="connsiteY53" fmla="*/ 1249680 h 1287780"/>
              <a:gd name="connsiteX54" fmla="*/ 22860 w 1106339"/>
              <a:gd name="connsiteY54" fmla="*/ 1257300 h 1287780"/>
              <a:gd name="connsiteX55" fmla="*/ 0 w 1106339"/>
              <a:gd name="connsiteY55" fmla="*/ 128778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6339" h="1287780">
                <a:moveTo>
                  <a:pt x="304800" y="0"/>
                </a:moveTo>
                <a:cubicBezTo>
                  <a:pt x="317500" y="10160"/>
                  <a:pt x="330660" y="19770"/>
                  <a:pt x="342900" y="30480"/>
                </a:cubicBezTo>
                <a:cubicBezTo>
                  <a:pt x="351010" y="37576"/>
                  <a:pt x="356794" y="47362"/>
                  <a:pt x="365760" y="53340"/>
                </a:cubicBezTo>
                <a:cubicBezTo>
                  <a:pt x="372443" y="57795"/>
                  <a:pt x="381000" y="58420"/>
                  <a:pt x="388620" y="60960"/>
                </a:cubicBezTo>
                <a:cubicBezTo>
                  <a:pt x="391160" y="68580"/>
                  <a:pt x="391222" y="77548"/>
                  <a:pt x="396240" y="83820"/>
                </a:cubicBezTo>
                <a:cubicBezTo>
                  <a:pt x="405839" y="95819"/>
                  <a:pt x="439080" y="106800"/>
                  <a:pt x="449580" y="114300"/>
                </a:cubicBezTo>
                <a:cubicBezTo>
                  <a:pt x="458349" y="120564"/>
                  <a:pt x="464161" y="130261"/>
                  <a:pt x="472440" y="137160"/>
                </a:cubicBezTo>
                <a:cubicBezTo>
                  <a:pt x="505197" y="164457"/>
                  <a:pt x="483793" y="142837"/>
                  <a:pt x="518160" y="160020"/>
                </a:cubicBezTo>
                <a:cubicBezTo>
                  <a:pt x="577246" y="189563"/>
                  <a:pt x="506421" y="163727"/>
                  <a:pt x="563880" y="182880"/>
                </a:cubicBezTo>
                <a:cubicBezTo>
                  <a:pt x="566420" y="190500"/>
                  <a:pt x="565820" y="200060"/>
                  <a:pt x="571500" y="205740"/>
                </a:cubicBezTo>
                <a:cubicBezTo>
                  <a:pt x="577180" y="211420"/>
                  <a:pt x="586977" y="210196"/>
                  <a:pt x="594360" y="213360"/>
                </a:cubicBezTo>
                <a:cubicBezTo>
                  <a:pt x="604801" y="217835"/>
                  <a:pt x="614680" y="223520"/>
                  <a:pt x="624840" y="228600"/>
                </a:cubicBezTo>
                <a:cubicBezTo>
                  <a:pt x="629920" y="236220"/>
                  <a:pt x="632929" y="245739"/>
                  <a:pt x="640080" y="251460"/>
                </a:cubicBezTo>
                <a:cubicBezTo>
                  <a:pt x="646352" y="256478"/>
                  <a:pt x="655966" y="255095"/>
                  <a:pt x="662940" y="259080"/>
                </a:cubicBezTo>
                <a:cubicBezTo>
                  <a:pt x="673967" y="265381"/>
                  <a:pt x="683777" y="273675"/>
                  <a:pt x="693420" y="281940"/>
                </a:cubicBezTo>
                <a:cubicBezTo>
                  <a:pt x="701602" y="288953"/>
                  <a:pt x="706860" y="299567"/>
                  <a:pt x="716280" y="304800"/>
                </a:cubicBezTo>
                <a:cubicBezTo>
                  <a:pt x="730323" y="312602"/>
                  <a:pt x="762000" y="320040"/>
                  <a:pt x="762000" y="320040"/>
                </a:cubicBezTo>
                <a:cubicBezTo>
                  <a:pt x="823856" y="381896"/>
                  <a:pt x="743705" y="309585"/>
                  <a:pt x="815340" y="350520"/>
                </a:cubicBezTo>
                <a:cubicBezTo>
                  <a:pt x="884302" y="389927"/>
                  <a:pt x="783232" y="362386"/>
                  <a:pt x="876300" y="381000"/>
                </a:cubicBezTo>
                <a:cubicBezTo>
                  <a:pt x="941814" y="424676"/>
                  <a:pt x="858924" y="372312"/>
                  <a:pt x="922020" y="403860"/>
                </a:cubicBezTo>
                <a:cubicBezTo>
                  <a:pt x="930211" y="407956"/>
                  <a:pt x="937428" y="413777"/>
                  <a:pt x="944880" y="419100"/>
                </a:cubicBezTo>
                <a:cubicBezTo>
                  <a:pt x="979093" y="443538"/>
                  <a:pt x="970527" y="437127"/>
                  <a:pt x="998220" y="464820"/>
                </a:cubicBezTo>
                <a:cubicBezTo>
                  <a:pt x="1000760" y="477520"/>
                  <a:pt x="1002699" y="490355"/>
                  <a:pt x="1005840" y="502920"/>
                </a:cubicBezTo>
                <a:cubicBezTo>
                  <a:pt x="1007788" y="510712"/>
                  <a:pt x="1007120" y="520849"/>
                  <a:pt x="1013460" y="525780"/>
                </a:cubicBezTo>
                <a:cubicBezTo>
                  <a:pt x="1031393" y="539728"/>
                  <a:pt x="1058356" y="540196"/>
                  <a:pt x="1074420" y="556260"/>
                </a:cubicBezTo>
                <a:lnTo>
                  <a:pt x="1097280" y="579120"/>
                </a:lnTo>
                <a:cubicBezTo>
                  <a:pt x="1099820" y="586740"/>
                  <a:pt x="1104900" y="593948"/>
                  <a:pt x="1104900" y="601980"/>
                </a:cubicBezTo>
                <a:cubicBezTo>
                  <a:pt x="1104900" y="641368"/>
                  <a:pt x="1114930" y="698630"/>
                  <a:pt x="1082040" y="731520"/>
                </a:cubicBezTo>
                <a:cubicBezTo>
                  <a:pt x="1073060" y="740500"/>
                  <a:pt x="1062587" y="748079"/>
                  <a:pt x="1051560" y="754380"/>
                </a:cubicBezTo>
                <a:cubicBezTo>
                  <a:pt x="1044586" y="758365"/>
                  <a:pt x="1036320" y="759460"/>
                  <a:pt x="1028700" y="762000"/>
                </a:cubicBezTo>
                <a:cubicBezTo>
                  <a:pt x="1023620" y="769620"/>
                  <a:pt x="1021080" y="779780"/>
                  <a:pt x="1013460" y="784860"/>
                </a:cubicBezTo>
                <a:cubicBezTo>
                  <a:pt x="1004746" y="790669"/>
                  <a:pt x="993050" y="789603"/>
                  <a:pt x="982980" y="792480"/>
                </a:cubicBezTo>
                <a:cubicBezTo>
                  <a:pt x="975257" y="794687"/>
                  <a:pt x="967740" y="797560"/>
                  <a:pt x="960120" y="800100"/>
                </a:cubicBezTo>
                <a:cubicBezTo>
                  <a:pt x="935969" y="836326"/>
                  <a:pt x="953568" y="820064"/>
                  <a:pt x="899160" y="838200"/>
                </a:cubicBezTo>
                <a:lnTo>
                  <a:pt x="876300" y="845820"/>
                </a:lnTo>
                <a:cubicBezTo>
                  <a:pt x="873760" y="853440"/>
                  <a:pt x="873698" y="862408"/>
                  <a:pt x="868680" y="868680"/>
                </a:cubicBezTo>
                <a:cubicBezTo>
                  <a:pt x="862959" y="875831"/>
                  <a:pt x="853771" y="879376"/>
                  <a:pt x="845820" y="883920"/>
                </a:cubicBezTo>
                <a:cubicBezTo>
                  <a:pt x="789261" y="916239"/>
                  <a:pt x="842557" y="881741"/>
                  <a:pt x="777240" y="914400"/>
                </a:cubicBezTo>
                <a:cubicBezTo>
                  <a:pt x="763993" y="921024"/>
                  <a:pt x="752387" y="930636"/>
                  <a:pt x="739140" y="937260"/>
                </a:cubicBezTo>
                <a:cubicBezTo>
                  <a:pt x="731956" y="940852"/>
                  <a:pt x="723464" y="941288"/>
                  <a:pt x="716280" y="944880"/>
                </a:cubicBezTo>
                <a:cubicBezTo>
                  <a:pt x="708089" y="948976"/>
                  <a:pt x="701789" y="956401"/>
                  <a:pt x="693420" y="960120"/>
                </a:cubicBezTo>
                <a:cubicBezTo>
                  <a:pt x="678740" y="966644"/>
                  <a:pt x="661066" y="966449"/>
                  <a:pt x="647700" y="975360"/>
                </a:cubicBezTo>
                <a:cubicBezTo>
                  <a:pt x="615389" y="996901"/>
                  <a:pt x="633031" y="986504"/>
                  <a:pt x="594360" y="1005840"/>
                </a:cubicBezTo>
                <a:cubicBezTo>
                  <a:pt x="589280" y="1013460"/>
                  <a:pt x="584983" y="1021665"/>
                  <a:pt x="579120" y="1028700"/>
                </a:cubicBezTo>
                <a:cubicBezTo>
                  <a:pt x="563948" y="1046907"/>
                  <a:pt x="530147" y="1075504"/>
                  <a:pt x="510540" y="1082040"/>
                </a:cubicBezTo>
                <a:cubicBezTo>
                  <a:pt x="502920" y="1084580"/>
                  <a:pt x="495063" y="1086496"/>
                  <a:pt x="487680" y="1089660"/>
                </a:cubicBezTo>
                <a:cubicBezTo>
                  <a:pt x="477239" y="1094135"/>
                  <a:pt x="467976" y="1101308"/>
                  <a:pt x="457200" y="1104900"/>
                </a:cubicBezTo>
                <a:cubicBezTo>
                  <a:pt x="437329" y="1111524"/>
                  <a:pt x="416111" y="1113516"/>
                  <a:pt x="396240" y="1120140"/>
                </a:cubicBezTo>
                <a:lnTo>
                  <a:pt x="327660" y="1143000"/>
                </a:lnTo>
                <a:lnTo>
                  <a:pt x="304800" y="1150620"/>
                </a:lnTo>
                <a:cubicBezTo>
                  <a:pt x="297180" y="1158240"/>
                  <a:pt x="290709" y="1167216"/>
                  <a:pt x="281940" y="1173480"/>
                </a:cubicBezTo>
                <a:cubicBezTo>
                  <a:pt x="228526" y="1211633"/>
                  <a:pt x="273373" y="1171466"/>
                  <a:pt x="228600" y="1196340"/>
                </a:cubicBezTo>
                <a:cubicBezTo>
                  <a:pt x="212589" y="1205235"/>
                  <a:pt x="200256" y="1221028"/>
                  <a:pt x="182880" y="1226820"/>
                </a:cubicBezTo>
                <a:cubicBezTo>
                  <a:pt x="157099" y="1235414"/>
                  <a:pt x="123614" y="1247225"/>
                  <a:pt x="99060" y="1249680"/>
                </a:cubicBezTo>
                <a:lnTo>
                  <a:pt x="22860" y="1257300"/>
                </a:lnTo>
                <a:cubicBezTo>
                  <a:pt x="5627" y="1283149"/>
                  <a:pt x="14096" y="1273684"/>
                  <a:pt x="0" y="128778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05323" y="5048727"/>
            <a:ext cx="1106339" cy="1287780"/>
          </a:xfrm>
          <a:custGeom>
            <a:avLst/>
            <a:gdLst>
              <a:gd name="connsiteX0" fmla="*/ 304800 w 1106339"/>
              <a:gd name="connsiteY0" fmla="*/ 0 h 1287780"/>
              <a:gd name="connsiteX1" fmla="*/ 342900 w 1106339"/>
              <a:gd name="connsiteY1" fmla="*/ 30480 h 1287780"/>
              <a:gd name="connsiteX2" fmla="*/ 365760 w 1106339"/>
              <a:gd name="connsiteY2" fmla="*/ 53340 h 1287780"/>
              <a:gd name="connsiteX3" fmla="*/ 388620 w 1106339"/>
              <a:gd name="connsiteY3" fmla="*/ 60960 h 1287780"/>
              <a:gd name="connsiteX4" fmla="*/ 396240 w 1106339"/>
              <a:gd name="connsiteY4" fmla="*/ 83820 h 1287780"/>
              <a:gd name="connsiteX5" fmla="*/ 449580 w 1106339"/>
              <a:gd name="connsiteY5" fmla="*/ 114300 h 1287780"/>
              <a:gd name="connsiteX6" fmla="*/ 472440 w 1106339"/>
              <a:gd name="connsiteY6" fmla="*/ 137160 h 1287780"/>
              <a:gd name="connsiteX7" fmla="*/ 518160 w 1106339"/>
              <a:gd name="connsiteY7" fmla="*/ 160020 h 1287780"/>
              <a:gd name="connsiteX8" fmla="*/ 563880 w 1106339"/>
              <a:gd name="connsiteY8" fmla="*/ 182880 h 1287780"/>
              <a:gd name="connsiteX9" fmla="*/ 571500 w 1106339"/>
              <a:gd name="connsiteY9" fmla="*/ 205740 h 1287780"/>
              <a:gd name="connsiteX10" fmla="*/ 594360 w 1106339"/>
              <a:gd name="connsiteY10" fmla="*/ 213360 h 1287780"/>
              <a:gd name="connsiteX11" fmla="*/ 624840 w 1106339"/>
              <a:gd name="connsiteY11" fmla="*/ 228600 h 1287780"/>
              <a:gd name="connsiteX12" fmla="*/ 640080 w 1106339"/>
              <a:gd name="connsiteY12" fmla="*/ 251460 h 1287780"/>
              <a:gd name="connsiteX13" fmla="*/ 662940 w 1106339"/>
              <a:gd name="connsiteY13" fmla="*/ 259080 h 1287780"/>
              <a:gd name="connsiteX14" fmla="*/ 693420 w 1106339"/>
              <a:gd name="connsiteY14" fmla="*/ 281940 h 1287780"/>
              <a:gd name="connsiteX15" fmla="*/ 716280 w 1106339"/>
              <a:gd name="connsiteY15" fmla="*/ 304800 h 1287780"/>
              <a:gd name="connsiteX16" fmla="*/ 762000 w 1106339"/>
              <a:gd name="connsiteY16" fmla="*/ 320040 h 1287780"/>
              <a:gd name="connsiteX17" fmla="*/ 815340 w 1106339"/>
              <a:gd name="connsiteY17" fmla="*/ 350520 h 1287780"/>
              <a:gd name="connsiteX18" fmla="*/ 876300 w 1106339"/>
              <a:gd name="connsiteY18" fmla="*/ 381000 h 1287780"/>
              <a:gd name="connsiteX19" fmla="*/ 922020 w 1106339"/>
              <a:gd name="connsiteY19" fmla="*/ 403860 h 1287780"/>
              <a:gd name="connsiteX20" fmla="*/ 944880 w 1106339"/>
              <a:gd name="connsiteY20" fmla="*/ 419100 h 1287780"/>
              <a:gd name="connsiteX21" fmla="*/ 998220 w 1106339"/>
              <a:gd name="connsiteY21" fmla="*/ 464820 h 1287780"/>
              <a:gd name="connsiteX22" fmla="*/ 1005840 w 1106339"/>
              <a:gd name="connsiteY22" fmla="*/ 502920 h 1287780"/>
              <a:gd name="connsiteX23" fmla="*/ 1013460 w 1106339"/>
              <a:gd name="connsiteY23" fmla="*/ 525780 h 1287780"/>
              <a:gd name="connsiteX24" fmla="*/ 1074420 w 1106339"/>
              <a:gd name="connsiteY24" fmla="*/ 556260 h 1287780"/>
              <a:gd name="connsiteX25" fmla="*/ 1097280 w 1106339"/>
              <a:gd name="connsiteY25" fmla="*/ 579120 h 1287780"/>
              <a:gd name="connsiteX26" fmla="*/ 1104900 w 1106339"/>
              <a:gd name="connsiteY26" fmla="*/ 601980 h 1287780"/>
              <a:gd name="connsiteX27" fmla="*/ 1082040 w 1106339"/>
              <a:gd name="connsiteY27" fmla="*/ 731520 h 1287780"/>
              <a:gd name="connsiteX28" fmla="*/ 1051560 w 1106339"/>
              <a:gd name="connsiteY28" fmla="*/ 754380 h 1287780"/>
              <a:gd name="connsiteX29" fmla="*/ 1028700 w 1106339"/>
              <a:gd name="connsiteY29" fmla="*/ 762000 h 1287780"/>
              <a:gd name="connsiteX30" fmla="*/ 1013460 w 1106339"/>
              <a:gd name="connsiteY30" fmla="*/ 784860 h 1287780"/>
              <a:gd name="connsiteX31" fmla="*/ 982980 w 1106339"/>
              <a:gd name="connsiteY31" fmla="*/ 792480 h 1287780"/>
              <a:gd name="connsiteX32" fmla="*/ 960120 w 1106339"/>
              <a:gd name="connsiteY32" fmla="*/ 800100 h 1287780"/>
              <a:gd name="connsiteX33" fmla="*/ 899160 w 1106339"/>
              <a:gd name="connsiteY33" fmla="*/ 838200 h 1287780"/>
              <a:gd name="connsiteX34" fmla="*/ 876300 w 1106339"/>
              <a:gd name="connsiteY34" fmla="*/ 845820 h 1287780"/>
              <a:gd name="connsiteX35" fmla="*/ 868680 w 1106339"/>
              <a:gd name="connsiteY35" fmla="*/ 868680 h 1287780"/>
              <a:gd name="connsiteX36" fmla="*/ 845820 w 1106339"/>
              <a:gd name="connsiteY36" fmla="*/ 883920 h 1287780"/>
              <a:gd name="connsiteX37" fmla="*/ 777240 w 1106339"/>
              <a:gd name="connsiteY37" fmla="*/ 914400 h 1287780"/>
              <a:gd name="connsiteX38" fmla="*/ 739140 w 1106339"/>
              <a:gd name="connsiteY38" fmla="*/ 937260 h 1287780"/>
              <a:gd name="connsiteX39" fmla="*/ 716280 w 1106339"/>
              <a:gd name="connsiteY39" fmla="*/ 944880 h 1287780"/>
              <a:gd name="connsiteX40" fmla="*/ 693420 w 1106339"/>
              <a:gd name="connsiteY40" fmla="*/ 960120 h 1287780"/>
              <a:gd name="connsiteX41" fmla="*/ 647700 w 1106339"/>
              <a:gd name="connsiteY41" fmla="*/ 975360 h 1287780"/>
              <a:gd name="connsiteX42" fmla="*/ 594360 w 1106339"/>
              <a:gd name="connsiteY42" fmla="*/ 1005840 h 1287780"/>
              <a:gd name="connsiteX43" fmla="*/ 579120 w 1106339"/>
              <a:gd name="connsiteY43" fmla="*/ 1028700 h 1287780"/>
              <a:gd name="connsiteX44" fmla="*/ 510540 w 1106339"/>
              <a:gd name="connsiteY44" fmla="*/ 1082040 h 1287780"/>
              <a:gd name="connsiteX45" fmla="*/ 487680 w 1106339"/>
              <a:gd name="connsiteY45" fmla="*/ 1089660 h 1287780"/>
              <a:gd name="connsiteX46" fmla="*/ 457200 w 1106339"/>
              <a:gd name="connsiteY46" fmla="*/ 1104900 h 1287780"/>
              <a:gd name="connsiteX47" fmla="*/ 396240 w 1106339"/>
              <a:gd name="connsiteY47" fmla="*/ 1120140 h 1287780"/>
              <a:gd name="connsiteX48" fmla="*/ 327660 w 1106339"/>
              <a:gd name="connsiteY48" fmla="*/ 1143000 h 1287780"/>
              <a:gd name="connsiteX49" fmla="*/ 304800 w 1106339"/>
              <a:gd name="connsiteY49" fmla="*/ 1150620 h 1287780"/>
              <a:gd name="connsiteX50" fmla="*/ 281940 w 1106339"/>
              <a:gd name="connsiteY50" fmla="*/ 1173480 h 1287780"/>
              <a:gd name="connsiteX51" fmla="*/ 228600 w 1106339"/>
              <a:gd name="connsiteY51" fmla="*/ 1196340 h 1287780"/>
              <a:gd name="connsiteX52" fmla="*/ 182880 w 1106339"/>
              <a:gd name="connsiteY52" fmla="*/ 1226820 h 1287780"/>
              <a:gd name="connsiteX53" fmla="*/ 99060 w 1106339"/>
              <a:gd name="connsiteY53" fmla="*/ 1249680 h 1287780"/>
              <a:gd name="connsiteX54" fmla="*/ 22860 w 1106339"/>
              <a:gd name="connsiteY54" fmla="*/ 1257300 h 1287780"/>
              <a:gd name="connsiteX55" fmla="*/ 0 w 1106339"/>
              <a:gd name="connsiteY55" fmla="*/ 128778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6339" h="1287780">
                <a:moveTo>
                  <a:pt x="304800" y="0"/>
                </a:moveTo>
                <a:cubicBezTo>
                  <a:pt x="317500" y="10160"/>
                  <a:pt x="330660" y="19770"/>
                  <a:pt x="342900" y="30480"/>
                </a:cubicBezTo>
                <a:cubicBezTo>
                  <a:pt x="351010" y="37576"/>
                  <a:pt x="356794" y="47362"/>
                  <a:pt x="365760" y="53340"/>
                </a:cubicBezTo>
                <a:cubicBezTo>
                  <a:pt x="372443" y="57795"/>
                  <a:pt x="381000" y="58420"/>
                  <a:pt x="388620" y="60960"/>
                </a:cubicBezTo>
                <a:cubicBezTo>
                  <a:pt x="391160" y="68580"/>
                  <a:pt x="391222" y="77548"/>
                  <a:pt x="396240" y="83820"/>
                </a:cubicBezTo>
                <a:cubicBezTo>
                  <a:pt x="405839" y="95819"/>
                  <a:pt x="439080" y="106800"/>
                  <a:pt x="449580" y="114300"/>
                </a:cubicBezTo>
                <a:cubicBezTo>
                  <a:pt x="458349" y="120564"/>
                  <a:pt x="464161" y="130261"/>
                  <a:pt x="472440" y="137160"/>
                </a:cubicBezTo>
                <a:cubicBezTo>
                  <a:pt x="505197" y="164457"/>
                  <a:pt x="483793" y="142837"/>
                  <a:pt x="518160" y="160020"/>
                </a:cubicBezTo>
                <a:cubicBezTo>
                  <a:pt x="577246" y="189563"/>
                  <a:pt x="506421" y="163727"/>
                  <a:pt x="563880" y="182880"/>
                </a:cubicBezTo>
                <a:cubicBezTo>
                  <a:pt x="566420" y="190500"/>
                  <a:pt x="565820" y="200060"/>
                  <a:pt x="571500" y="205740"/>
                </a:cubicBezTo>
                <a:cubicBezTo>
                  <a:pt x="577180" y="211420"/>
                  <a:pt x="586977" y="210196"/>
                  <a:pt x="594360" y="213360"/>
                </a:cubicBezTo>
                <a:cubicBezTo>
                  <a:pt x="604801" y="217835"/>
                  <a:pt x="614680" y="223520"/>
                  <a:pt x="624840" y="228600"/>
                </a:cubicBezTo>
                <a:cubicBezTo>
                  <a:pt x="629920" y="236220"/>
                  <a:pt x="632929" y="245739"/>
                  <a:pt x="640080" y="251460"/>
                </a:cubicBezTo>
                <a:cubicBezTo>
                  <a:pt x="646352" y="256478"/>
                  <a:pt x="655966" y="255095"/>
                  <a:pt x="662940" y="259080"/>
                </a:cubicBezTo>
                <a:cubicBezTo>
                  <a:pt x="673967" y="265381"/>
                  <a:pt x="683777" y="273675"/>
                  <a:pt x="693420" y="281940"/>
                </a:cubicBezTo>
                <a:cubicBezTo>
                  <a:pt x="701602" y="288953"/>
                  <a:pt x="706860" y="299567"/>
                  <a:pt x="716280" y="304800"/>
                </a:cubicBezTo>
                <a:cubicBezTo>
                  <a:pt x="730323" y="312602"/>
                  <a:pt x="762000" y="320040"/>
                  <a:pt x="762000" y="320040"/>
                </a:cubicBezTo>
                <a:cubicBezTo>
                  <a:pt x="823856" y="381896"/>
                  <a:pt x="743705" y="309585"/>
                  <a:pt x="815340" y="350520"/>
                </a:cubicBezTo>
                <a:cubicBezTo>
                  <a:pt x="884302" y="389927"/>
                  <a:pt x="783232" y="362386"/>
                  <a:pt x="876300" y="381000"/>
                </a:cubicBezTo>
                <a:cubicBezTo>
                  <a:pt x="941814" y="424676"/>
                  <a:pt x="858924" y="372312"/>
                  <a:pt x="922020" y="403860"/>
                </a:cubicBezTo>
                <a:cubicBezTo>
                  <a:pt x="930211" y="407956"/>
                  <a:pt x="937428" y="413777"/>
                  <a:pt x="944880" y="419100"/>
                </a:cubicBezTo>
                <a:cubicBezTo>
                  <a:pt x="979093" y="443538"/>
                  <a:pt x="970527" y="437127"/>
                  <a:pt x="998220" y="464820"/>
                </a:cubicBezTo>
                <a:cubicBezTo>
                  <a:pt x="1000760" y="477520"/>
                  <a:pt x="1002699" y="490355"/>
                  <a:pt x="1005840" y="502920"/>
                </a:cubicBezTo>
                <a:cubicBezTo>
                  <a:pt x="1007788" y="510712"/>
                  <a:pt x="1007120" y="520849"/>
                  <a:pt x="1013460" y="525780"/>
                </a:cubicBezTo>
                <a:cubicBezTo>
                  <a:pt x="1031393" y="539728"/>
                  <a:pt x="1058356" y="540196"/>
                  <a:pt x="1074420" y="556260"/>
                </a:cubicBezTo>
                <a:lnTo>
                  <a:pt x="1097280" y="579120"/>
                </a:lnTo>
                <a:cubicBezTo>
                  <a:pt x="1099820" y="586740"/>
                  <a:pt x="1104900" y="593948"/>
                  <a:pt x="1104900" y="601980"/>
                </a:cubicBezTo>
                <a:cubicBezTo>
                  <a:pt x="1104900" y="641368"/>
                  <a:pt x="1114930" y="698630"/>
                  <a:pt x="1082040" y="731520"/>
                </a:cubicBezTo>
                <a:cubicBezTo>
                  <a:pt x="1073060" y="740500"/>
                  <a:pt x="1062587" y="748079"/>
                  <a:pt x="1051560" y="754380"/>
                </a:cubicBezTo>
                <a:cubicBezTo>
                  <a:pt x="1044586" y="758365"/>
                  <a:pt x="1036320" y="759460"/>
                  <a:pt x="1028700" y="762000"/>
                </a:cubicBezTo>
                <a:cubicBezTo>
                  <a:pt x="1023620" y="769620"/>
                  <a:pt x="1021080" y="779780"/>
                  <a:pt x="1013460" y="784860"/>
                </a:cubicBezTo>
                <a:cubicBezTo>
                  <a:pt x="1004746" y="790669"/>
                  <a:pt x="993050" y="789603"/>
                  <a:pt x="982980" y="792480"/>
                </a:cubicBezTo>
                <a:cubicBezTo>
                  <a:pt x="975257" y="794687"/>
                  <a:pt x="967740" y="797560"/>
                  <a:pt x="960120" y="800100"/>
                </a:cubicBezTo>
                <a:cubicBezTo>
                  <a:pt x="935969" y="836326"/>
                  <a:pt x="953568" y="820064"/>
                  <a:pt x="899160" y="838200"/>
                </a:cubicBezTo>
                <a:lnTo>
                  <a:pt x="876300" y="845820"/>
                </a:lnTo>
                <a:cubicBezTo>
                  <a:pt x="873760" y="853440"/>
                  <a:pt x="873698" y="862408"/>
                  <a:pt x="868680" y="868680"/>
                </a:cubicBezTo>
                <a:cubicBezTo>
                  <a:pt x="862959" y="875831"/>
                  <a:pt x="853771" y="879376"/>
                  <a:pt x="845820" y="883920"/>
                </a:cubicBezTo>
                <a:cubicBezTo>
                  <a:pt x="789261" y="916239"/>
                  <a:pt x="842557" y="881741"/>
                  <a:pt x="777240" y="914400"/>
                </a:cubicBezTo>
                <a:cubicBezTo>
                  <a:pt x="763993" y="921024"/>
                  <a:pt x="752387" y="930636"/>
                  <a:pt x="739140" y="937260"/>
                </a:cubicBezTo>
                <a:cubicBezTo>
                  <a:pt x="731956" y="940852"/>
                  <a:pt x="723464" y="941288"/>
                  <a:pt x="716280" y="944880"/>
                </a:cubicBezTo>
                <a:cubicBezTo>
                  <a:pt x="708089" y="948976"/>
                  <a:pt x="701789" y="956401"/>
                  <a:pt x="693420" y="960120"/>
                </a:cubicBezTo>
                <a:cubicBezTo>
                  <a:pt x="678740" y="966644"/>
                  <a:pt x="661066" y="966449"/>
                  <a:pt x="647700" y="975360"/>
                </a:cubicBezTo>
                <a:cubicBezTo>
                  <a:pt x="615389" y="996901"/>
                  <a:pt x="633031" y="986504"/>
                  <a:pt x="594360" y="1005840"/>
                </a:cubicBezTo>
                <a:cubicBezTo>
                  <a:pt x="589280" y="1013460"/>
                  <a:pt x="584983" y="1021665"/>
                  <a:pt x="579120" y="1028700"/>
                </a:cubicBezTo>
                <a:cubicBezTo>
                  <a:pt x="563948" y="1046907"/>
                  <a:pt x="530147" y="1075504"/>
                  <a:pt x="510540" y="1082040"/>
                </a:cubicBezTo>
                <a:cubicBezTo>
                  <a:pt x="502920" y="1084580"/>
                  <a:pt x="495063" y="1086496"/>
                  <a:pt x="487680" y="1089660"/>
                </a:cubicBezTo>
                <a:cubicBezTo>
                  <a:pt x="477239" y="1094135"/>
                  <a:pt x="467976" y="1101308"/>
                  <a:pt x="457200" y="1104900"/>
                </a:cubicBezTo>
                <a:cubicBezTo>
                  <a:pt x="437329" y="1111524"/>
                  <a:pt x="416111" y="1113516"/>
                  <a:pt x="396240" y="1120140"/>
                </a:cubicBezTo>
                <a:lnTo>
                  <a:pt x="327660" y="1143000"/>
                </a:lnTo>
                <a:lnTo>
                  <a:pt x="304800" y="1150620"/>
                </a:lnTo>
                <a:cubicBezTo>
                  <a:pt x="297180" y="1158240"/>
                  <a:pt x="290709" y="1167216"/>
                  <a:pt x="281940" y="1173480"/>
                </a:cubicBezTo>
                <a:cubicBezTo>
                  <a:pt x="228526" y="1211633"/>
                  <a:pt x="273373" y="1171466"/>
                  <a:pt x="228600" y="1196340"/>
                </a:cubicBezTo>
                <a:cubicBezTo>
                  <a:pt x="212589" y="1205235"/>
                  <a:pt x="200256" y="1221028"/>
                  <a:pt x="182880" y="1226820"/>
                </a:cubicBezTo>
                <a:cubicBezTo>
                  <a:pt x="157099" y="1235414"/>
                  <a:pt x="123614" y="1247225"/>
                  <a:pt x="99060" y="1249680"/>
                </a:cubicBezTo>
                <a:lnTo>
                  <a:pt x="22860" y="1257300"/>
                </a:lnTo>
                <a:cubicBezTo>
                  <a:pt x="5627" y="1283149"/>
                  <a:pt x="14096" y="1273684"/>
                  <a:pt x="0" y="128778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129932" y="5425203"/>
            <a:ext cx="1976672" cy="2674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764455" y="5420497"/>
            <a:ext cx="5342149" cy="3055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40879" y="4977052"/>
            <a:ext cx="2255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GFS </a:t>
            </a:r>
            <a:r>
              <a:rPr lang="en-US" sz="1400" b="1" dirty="0" err="1" smtClean="0"/>
              <a:t>dewpoint</a:t>
            </a:r>
            <a:r>
              <a:rPr lang="en-US" sz="1400" b="1" dirty="0" smtClean="0"/>
              <a:t> approximately 15-20 °F too high in the late afternoon for the mid-west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6700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62" y="853440"/>
            <a:ext cx="8845138" cy="50593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Warm Season Experiment (prt2mexp)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Reduced  late-afternoon surface cold bias and moisture bias over the Northern and Southern Great Plains found in the operational GFS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Significantly improved CONUS precipitation skill scores especially for light amounts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significant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change to: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Hurricane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track and intensity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 forecast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skill scores such as 500-hPa height AC and tropical wind RMSE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Slightly worsened the mid-day warm bias over the SE US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Cool Season Experiment (prt2mexp)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significant change in: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CONUS meteorological fields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 global forecast skill metrics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34538" y="189934"/>
            <a:ext cx="8674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Summary of Results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963" y="5888742"/>
            <a:ext cx="822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hlinkClick r:id="rId2"/>
              </a:rPr>
              <a:t>Detailed verification at </a:t>
            </a:r>
            <a:r>
              <a:rPr lang="en-US" sz="2000" u="sng" dirty="0" err="1" smtClean="0">
                <a:hlinkClick r:id="rId2"/>
              </a:rPr>
              <a:t>Fanglin’s</a:t>
            </a:r>
            <a:r>
              <a:rPr lang="en-US" sz="2000" u="sng" dirty="0" smtClean="0">
                <a:hlinkClick r:id="rId2"/>
              </a:rPr>
              <a:t> websites</a:t>
            </a:r>
          </a:p>
          <a:p>
            <a:pPr algn="ctr"/>
            <a:r>
              <a:rPr lang="en-US" sz="2000" b="1" dirty="0" smtClean="0">
                <a:hlinkClick r:id="rId2"/>
              </a:rPr>
              <a:t>http://www.emc.ncep.noaa.gov/gmb/wx24fy/para/t2mbias/exp2012</a:t>
            </a:r>
            <a:r>
              <a:rPr lang="en-US" b="1" dirty="0" smtClean="0">
                <a:hlinkClick r:id="rId2"/>
              </a:rPr>
              <a:t>/</a:t>
            </a:r>
            <a:endParaRPr lang="en-US" b="1" dirty="0" smtClean="0"/>
          </a:p>
          <a:p>
            <a:pPr algn="ctr"/>
            <a:r>
              <a:rPr lang="en-US" b="1" dirty="0" smtClean="0">
                <a:hlinkClick r:id="rId3"/>
              </a:rPr>
              <a:t>http://www.emc.ncep.noaa.gov/gmb/wx24fy/para/t2mbias/exp2012w/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777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225236" y="-35475"/>
            <a:ext cx="8674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Sequence of Events, Actions and Results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4" y="590272"/>
            <a:ext cx="91421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May: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EMC Model Evaluation Group (MEG) identified potential cold/wet bias in GFS over the Central US</a:t>
            </a:r>
            <a:endParaRPr lang="en-US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 June: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MDL and EMC received complaints from field that the GFS 2m temperature and dew point forecasts valid in the late afternoon were too low and high, respectively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June: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EMC verified field observations and disassociated problem from the hybrid GDAS upgrade implemented 22 May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June: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EMC isolated the problem to land surface model: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Look up table for vegetation canopy resistance and root zone depth used in GFS was the culprit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Implemented erroneously in the May 2011 upgrade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Change allowed too much evaporation through vegetation types in central CONUS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June: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EMC conducted limited tests using original LSM look up table and found positive impact in poor performing areas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 June: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EMC notified users of suspect cause and plans to correct through MDL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June-August: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EMC Conducted a retrospective parallels: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June-August 2012 (CONUS warm season)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Jan-Feb 2012 (CONUS cold season)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CCS Availability limited due to SREF testing and service interruptions in August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Change of LSM table has expected impacts on improving warm season PBL structure and precipitation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impact on CONUS PBL structure and precipitation during cold season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August 25: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NCEP Director approves fix to be implemented 5 Sept.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2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93920" y="2423160"/>
            <a:ext cx="4693920" cy="1828800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1400" dirty="0" smtClean="0"/>
              <a:t>RSMTBL =(/300.0, 175.0, 175.0, 300.0, 300.0, 70.0,</a:t>
            </a:r>
            <a:br>
              <a:rPr lang="en-US" sz="1400" dirty="0" smtClean="0"/>
            </a:br>
            <a:r>
              <a:rPr lang="en-US" sz="1400" dirty="0" smtClean="0"/>
              <a:t>            </a:t>
            </a:r>
            <a:r>
              <a:rPr lang="en-US" sz="1400" b="1" dirty="0" smtClean="0">
                <a:solidFill>
                  <a:srgbClr val="FF0000"/>
                </a:solidFill>
              </a:rPr>
              <a:t>&amp;              45.0, 225.0, 225.0, 225.0, 400.0, 45.0,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            &amp;           150.0,   </a:t>
            </a:r>
            <a:r>
              <a:rPr lang="en-US" sz="1400" dirty="0" smtClean="0"/>
              <a:t>0.0,   0.0,   0.0,   0.0,  0.0,</a:t>
            </a:r>
            <a:br>
              <a:rPr lang="en-US" sz="1400" dirty="0" smtClean="0"/>
            </a:br>
            <a:r>
              <a:rPr lang="en-US" sz="1400" dirty="0" smtClean="0"/>
              <a:t>            &amp;             0.0,   0.0,   0.0,   0.0,   0.0,  0.0,</a:t>
            </a:r>
            <a:br>
              <a:rPr lang="en-US" sz="1400" dirty="0" smtClean="0"/>
            </a:br>
            <a:r>
              <a:rPr lang="en-US" sz="1400" dirty="0" smtClean="0"/>
              <a:t>            &amp;             0.0,   0.0,   0.0,   0.0,   0.0,  0.0/)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NROOT_DATA =(/4,4,4,4,4,4,</a:t>
            </a:r>
            <a:r>
              <a:rPr lang="en-US" sz="1400" b="1" dirty="0" smtClean="0">
                <a:solidFill>
                  <a:srgbClr val="FF0000"/>
                </a:solidFill>
              </a:rPr>
              <a:t>3,3,3,2,3,3,2,</a:t>
            </a:r>
            <a:r>
              <a:rPr lang="en-US" sz="1400" dirty="0" smtClean="0"/>
              <a:t>0,0,</a:t>
            </a:r>
            <a:br>
              <a:rPr lang="en-US" sz="1400" dirty="0" smtClean="0"/>
            </a:br>
            <a:r>
              <a:rPr lang="en-US" sz="1400" dirty="0" smtClean="0"/>
              <a:t>            &amp;                 0,0,0,0,0,0,0,0,0,0,0,0,0,0,0/)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8600" y="2423160"/>
            <a:ext cx="469392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RSMTBL =(/300.0, 175.0, 175.0, 300.0,  70.0, 70.0,</a:t>
            </a:r>
          </a:p>
          <a:p>
            <a:r>
              <a:rPr lang="en-US" sz="1400" dirty="0" smtClean="0"/>
              <a:t>        &amp;           </a:t>
            </a:r>
            <a:r>
              <a:rPr lang="en-US" sz="1400" b="1" dirty="0" smtClean="0">
                <a:solidFill>
                  <a:srgbClr val="FF0000"/>
                </a:solidFill>
              </a:rPr>
              <a:t>20.0,  70.0,  70.0,  70.0,  70.0, 20.0,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        &amp;           70.0</a:t>
            </a:r>
            <a:r>
              <a:rPr lang="en-US" sz="1400" dirty="0" smtClean="0">
                <a:solidFill>
                  <a:srgbClr val="0070C0"/>
                </a:solidFill>
              </a:rPr>
              <a:t>,   </a:t>
            </a:r>
            <a:r>
              <a:rPr lang="en-US" sz="1400" dirty="0" smtClean="0"/>
              <a:t>0.0,   0.0,   0.0,   0.0,  0.0,</a:t>
            </a:r>
          </a:p>
          <a:p>
            <a:r>
              <a:rPr lang="en-US" sz="1400" dirty="0" smtClean="0"/>
              <a:t>        &amp;            0.0,   0.0,   0.0,   0.0,   0.0,  0.0,</a:t>
            </a:r>
          </a:p>
          <a:p>
            <a:r>
              <a:rPr lang="en-US" sz="1400" dirty="0" smtClean="0"/>
              <a:t>         &amp;            0.0,   0.0,   0.0,   0.0,   0.0,  0.0/)</a:t>
            </a:r>
          </a:p>
          <a:p>
            <a:pPr>
              <a:buFont typeface="Wingdings"/>
              <a:buChar char="Ø"/>
            </a:pPr>
            <a:endParaRPr lang="en-US" sz="1400" dirty="0" smtClean="0"/>
          </a:p>
          <a:p>
            <a:r>
              <a:rPr lang="en-US" sz="1400" dirty="0" smtClean="0"/>
              <a:t>  NROOT_DATA =(/4,4,4,4,4,4,</a:t>
            </a:r>
            <a:r>
              <a:rPr lang="en-US" sz="1400" b="1" dirty="0" smtClean="0">
                <a:solidFill>
                  <a:srgbClr val="FF0000"/>
                </a:solidFill>
              </a:rPr>
              <a:t>4,4,4,4,4,4,4</a:t>
            </a:r>
            <a:r>
              <a:rPr lang="en-US" sz="1400" dirty="0" smtClean="0">
                <a:solidFill>
                  <a:srgbClr val="0070C0"/>
                </a:solidFill>
              </a:rPr>
              <a:t>,</a:t>
            </a:r>
            <a:r>
              <a:rPr lang="en-US" sz="1400" dirty="0" smtClean="0"/>
              <a:t>0,0,</a:t>
            </a:r>
          </a:p>
          <a:p>
            <a:r>
              <a:rPr lang="en-US" sz="1400" dirty="0" smtClean="0"/>
              <a:t>          &amp;                 0,0,0,0,0,0,0,0,0,0,0,0,0,0,0/)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40378" y="2053828"/>
            <a:ext cx="332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Operational  GFS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040" y="2053530"/>
            <a:ext cx="4099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Prior to May 2011 implementation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944374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Minimum Canopy Resistance  (RSMIN) and Root Depth  Number (NROOT) were changed in May-2011 Implementation leading to increased evapotranspiration over some regions depending on vegetation type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25236" y="147405"/>
            <a:ext cx="8674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Land Surface Model Look-up Table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" y="4678174"/>
            <a:ext cx="893064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Parameter differences in table highlighted in 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Lower canopy resistance (i.e. lower values in table) and deeper root zone depth (i.e., larger values in table) will allow more evapotranspiration to occur for those vegetation types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Modified table is used in CFS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smin_gb1.gi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3659"/>
          <a:stretch/>
        </p:blipFill>
        <p:spPr>
          <a:xfrm>
            <a:off x="381000" y="1584960"/>
            <a:ext cx="8382000" cy="5394960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209800" y="1391305"/>
            <a:ext cx="1066800" cy="101661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4538" y="954255"/>
            <a:ext cx="2203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Mixed forest: Reduced from 300 to 70 units</a:t>
            </a:r>
            <a:endParaRPr lang="en-US" sz="1600" b="1" dirty="0"/>
          </a:p>
        </p:txBody>
      </p:sp>
      <p:cxnSp>
        <p:nvCxnSpPr>
          <p:cNvPr id="9" name="Straight Arrow Connector 8"/>
          <p:cNvCxnSpPr>
            <a:endCxn id="10" idx="0"/>
          </p:cNvCxnSpPr>
          <p:nvPr/>
        </p:nvCxnSpPr>
        <p:spPr>
          <a:xfrm flipH="1">
            <a:off x="2438400" y="3169920"/>
            <a:ext cx="228600" cy="1393685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9700" y="456360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Bare soil:  Reduced from 400 to 70 units</a:t>
            </a:r>
            <a:endParaRPr lang="en-US" sz="1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1200" y="2941320"/>
            <a:ext cx="457200" cy="990600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3855720"/>
            <a:ext cx="219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Cropland:  Resistance Reduced from 45 to 20 units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34538" y="7054"/>
            <a:ext cx="8674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Changes in Canopy Resistance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2266" y="1336086"/>
            <a:ext cx="444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Canopy Resistance (Operational – Corrected)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_gb1.gif"/>
          <p:cNvPicPr>
            <a:picLocks noChangeAspect="1"/>
          </p:cNvPicPr>
          <p:nvPr/>
        </p:nvPicPr>
        <p:blipFill rotWithShape="1">
          <a:blip r:embed="rId2" cstate="print"/>
          <a:srcRect t="14000"/>
          <a:stretch/>
        </p:blipFill>
        <p:spPr>
          <a:xfrm>
            <a:off x="304800" y="1112520"/>
            <a:ext cx="8610600" cy="5897880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34538" y="7054"/>
            <a:ext cx="8674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Changes in Root Zone Depth  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2978" y="558522"/>
            <a:ext cx="538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Root Zone Depth Layer (Operational – Corrected)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516" y="865406"/>
            <a:ext cx="4886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Positive values indicate shallower rooting depth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3098" y="1472148"/>
            <a:ext cx="9000902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LSM table employed in the operational GFS before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May 2011 implementation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Warm season experiment prt2mexp: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Started from the operational GFS 20120531 18Z initial conditions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Results presented for the period of Jun 14 – Aug 22, 2012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Cool season experiment prt2mwin: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Started from the prd12q3s hybrid-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enkf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parallel 20120101 06Z initial conditions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Results presented for the period of Jan 15 – March 01, 2012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34538" y="189934"/>
            <a:ext cx="8674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Numerical Experiments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62" y="853440"/>
            <a:ext cx="8845138" cy="50593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Warm Season Experiment (prt2mexp)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Reduced  late-afternoon surface cold bias and moisture bias over the Northern and Southern Great Plains found in the operational GFS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Significantly improved CONUS precipitation skill scores especially for light amounts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significant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change to: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Hurricane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track and intensity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 forecast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skill scores such as 500-hPa height AC and tropical wind RMSE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Slightly worsened the mid-day warm bias over the SE US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Cool Season Experiment (prt2mexp)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significant change in: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CONUS meteorological fields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 global forecast skill metrics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34538" y="189934"/>
            <a:ext cx="8674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Summary of Results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0FA619-1C2E-4477-A71A-C0421048856D}" type="slidenum"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963" y="5888742"/>
            <a:ext cx="822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hlinkClick r:id="rId2"/>
              </a:rPr>
              <a:t>Detailed verification at </a:t>
            </a:r>
            <a:r>
              <a:rPr lang="en-US" sz="2000" u="sng" dirty="0" err="1" smtClean="0">
                <a:hlinkClick r:id="rId2"/>
              </a:rPr>
              <a:t>Fanglin’s</a:t>
            </a:r>
            <a:r>
              <a:rPr lang="en-US" sz="2000" u="sng" dirty="0" smtClean="0">
                <a:hlinkClick r:id="rId2"/>
              </a:rPr>
              <a:t> websites</a:t>
            </a:r>
          </a:p>
          <a:p>
            <a:pPr algn="ctr"/>
            <a:r>
              <a:rPr lang="en-US" sz="2000" b="1" dirty="0" smtClean="0">
                <a:hlinkClick r:id="rId2"/>
              </a:rPr>
              <a:t>http://www.emc.ncep.noaa.gov/gmb/wx24fy/para/t2mbias/exp2012</a:t>
            </a:r>
            <a:r>
              <a:rPr lang="en-US" b="1" dirty="0" smtClean="0">
                <a:hlinkClick r:id="rId2"/>
              </a:rPr>
              <a:t>/</a:t>
            </a:r>
            <a:endParaRPr lang="en-US" b="1" dirty="0" smtClean="0"/>
          </a:p>
          <a:p>
            <a:pPr algn="ctr"/>
            <a:r>
              <a:rPr lang="en-US" b="1" dirty="0" smtClean="0">
                <a:hlinkClick r:id="rId3"/>
              </a:rPr>
              <a:t>http://www.emc.ncep.noaa.gov/gmb/wx24fy/para/t2mbias/exp2012w/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995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1721</Words>
  <Application>Microsoft Office PowerPoint</Application>
  <PresentationFormat>On-screen Show (4:3)</PresentationFormat>
  <Paragraphs>312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Modification of GFS Land Surface Model Parameters to Mitigate the Near-Surface Cold and Wet Bias in the Midwest CONUS:    Analysis of Parallel Test Results</vt:lpstr>
      <vt:lpstr>Slide 2</vt:lpstr>
      <vt:lpstr>Slide 3</vt:lpstr>
      <vt:lpstr>Slide 4</vt:lpstr>
      <vt:lpstr>RSMTBL =(/300.0, 175.0, 175.0, 300.0, 300.0, 70.0,             &amp;              45.0, 225.0, 225.0, 225.0, 400.0, 45.0,             &amp;           150.0,   0.0,   0.0,   0.0,   0.0,  0.0,             &amp;             0.0,   0.0,   0.0,   0.0,   0.0,  0.0,             &amp;             0.0,   0.0,   0.0,   0.0,   0.0,  0.0/)  NROOT_DATA =(/4,4,4,4,4,4,3,3,3,2,3,3,2,0,0,             &amp;                 0,0,0,0,0,0,0,0,0,0,0,0,0,0,0/)</vt:lpstr>
      <vt:lpstr>Slide 6</vt:lpstr>
      <vt:lpstr>Slide 7</vt:lpstr>
      <vt:lpstr>Slide 8</vt:lpstr>
      <vt:lpstr>Slide 9</vt:lpstr>
      <vt:lpstr>14 June to 22 August 2012 (00Z Cycles Only) CONUS Northern and Southern Great Plains regions </vt:lpstr>
      <vt:lpstr>Slide 11</vt:lpstr>
      <vt:lpstr>Slide 12</vt:lpstr>
      <vt:lpstr>14 June to 22 August 2012 (00Z Cycles Only) CONUS East and West regions </vt:lpstr>
      <vt:lpstr>14 June to 22 August 2012 (00Z Cycles Only) </vt:lpstr>
      <vt:lpstr>14 June to 22 August 2012 (00Z Cycles Only) </vt:lpstr>
      <vt:lpstr>14 June to 22 August 2012 (00Z Cycles Only) </vt:lpstr>
      <vt:lpstr>500 hPa Anomaly Correlation</vt:lpstr>
      <vt:lpstr>Large ScaleTemperature and Moisture Verification 14 June to 22 August 2012 (00Z Cycles Only) 24 and 48h Forecasts for the Northern Hemisphere and North America</vt:lpstr>
      <vt:lpstr>Large ScaleTemperature and Moisture Verification 14 June to 22 August 2012 (00Z Cycles Only) 24 and 48h Forecasts for the Southern Hemisphere and Tropics</vt:lpstr>
      <vt:lpstr>Slide 20</vt:lpstr>
      <vt:lpstr>Slide 21</vt:lpstr>
      <vt:lpstr>Slide 22</vt:lpstr>
      <vt:lpstr>Slide 23</vt:lpstr>
      <vt:lpstr>15 January to  01 March 2012 (00Z Cycles Only) CONUS West and East regions </vt:lpstr>
      <vt:lpstr>15 January to 01 March 2012 (00Z Cycles Only) </vt:lpstr>
      <vt:lpstr>15 January to 01 March 2012 (00Z Cycles Only) </vt:lpstr>
      <vt:lpstr>500 hPa Anomaly Correlation</vt:lpstr>
      <vt:lpstr>Large ScaleTemperature and Moisture Verification 15 January to 01 March 2012 (00Z Cycles Only) 24 and 48h Forecasts for the Northern Hemisphere and North America</vt:lpstr>
      <vt:lpstr>Large ScaleTemperature and Moisture Verification 15 January to 01 March 2012 (00Z Cycles Only) 24 and 48h Forecasts for the Southern Hemisphere and Tropics</vt:lpstr>
      <vt:lpstr>Slide 30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fanglin.yang</dc:creator>
  <cp:lastModifiedBy>kate.howard</cp:lastModifiedBy>
  <cp:revision>673</cp:revision>
  <dcterms:created xsi:type="dcterms:W3CDTF">2012-01-11T02:07:45Z</dcterms:created>
  <dcterms:modified xsi:type="dcterms:W3CDTF">2012-09-04T15:58:09Z</dcterms:modified>
</cp:coreProperties>
</file>